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sldIdLst>
    <p:sldId id="321" r:id="rId5"/>
    <p:sldId id="305" r:id="rId6"/>
    <p:sldId id="302" r:id="rId7"/>
    <p:sldId id="265" r:id="rId8"/>
    <p:sldId id="264" r:id="rId9"/>
    <p:sldId id="258" r:id="rId10"/>
    <p:sldId id="268" r:id="rId11"/>
    <p:sldId id="269" r:id="rId12"/>
    <p:sldId id="270" r:id="rId13"/>
    <p:sldId id="316" r:id="rId14"/>
    <p:sldId id="271" r:id="rId15"/>
    <p:sldId id="272" r:id="rId16"/>
    <p:sldId id="306" r:id="rId17"/>
    <p:sldId id="273" r:id="rId18"/>
    <p:sldId id="274" r:id="rId19"/>
    <p:sldId id="276" r:id="rId20"/>
    <p:sldId id="257" r:id="rId21"/>
    <p:sldId id="278" r:id="rId22"/>
    <p:sldId id="266" r:id="rId23"/>
    <p:sldId id="279" r:id="rId24"/>
    <p:sldId id="280" r:id="rId25"/>
    <p:sldId id="281" r:id="rId26"/>
    <p:sldId id="282" r:id="rId27"/>
    <p:sldId id="283" r:id="rId28"/>
    <p:sldId id="284" r:id="rId29"/>
    <p:sldId id="285" r:id="rId30"/>
    <p:sldId id="286" r:id="rId31"/>
    <p:sldId id="313" r:id="rId32"/>
    <p:sldId id="314" r:id="rId33"/>
    <p:sldId id="287" r:id="rId34"/>
    <p:sldId id="289" r:id="rId35"/>
    <p:sldId id="290" r:id="rId36"/>
    <p:sldId id="291" r:id="rId37"/>
    <p:sldId id="292" r:id="rId38"/>
    <p:sldId id="293" r:id="rId39"/>
    <p:sldId id="294" r:id="rId40"/>
    <p:sldId id="295" r:id="rId41"/>
    <p:sldId id="323" r:id="rId42"/>
    <p:sldId id="298" r:id="rId43"/>
    <p:sldId id="299" r:id="rId44"/>
    <p:sldId id="320" r:id="rId45"/>
    <p:sldId id="311" r:id="rId46"/>
    <p:sldId id="322" r:id="rId47"/>
    <p:sldId id="308" r:id="rId48"/>
    <p:sldId id="309" r:id="rId49"/>
    <p:sldId id="324" r:id="rId50"/>
    <p:sldId id="310" r:id="rId51"/>
    <p:sldId id="307" r:id="rId52"/>
    <p:sldId id="325" r:id="rId53"/>
    <p:sldId id="263" r:id="rId54"/>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a Plantak" initials="MP"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C68340-56F8-C4C4-68BA-2260DA5464A4}" v="3" dt="2025-01-20T15:44:36.0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p:restoredTop sz="0"/>
  </p:normalViewPr>
  <p:slideViewPr>
    <p:cSldViewPr snapToGrid="0">
      <p:cViewPr varScale="1">
        <p:scale>
          <a:sx n="83" d="100"/>
          <a:sy n="83" d="100"/>
        </p:scale>
        <p:origin x="643" y="28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F9EF1-2BA6-4CA2-92C3-CA0430A1AF40}"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sl-SI"/>
        </a:p>
      </dgm:t>
    </dgm:pt>
    <dgm:pt modelId="{BD8B9493-406A-4799-A706-3965874E3641}" type="parTrans" cxnId="{377F23BE-3695-4D74-8585-45C099950E4A}">
      <dgm:prSet/>
      <dgm:spPr/>
      <dgm:t>
        <a:bodyPr/>
        <a:lstStyle/>
        <a:p>
          <a:endParaRPr lang="sl-SI"/>
        </a:p>
      </dgm:t>
    </dgm:pt>
    <dgm:pt modelId="{F9CC2ACF-5636-475C-B567-818D82C98FD0}">
      <dgm:prSet phldrT="[Tex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sl-SI" err="1"/>
            <a:t>Eğlence</a:t>
          </a:r>
          <a:endParaRPr lang="sl-SI"/>
        </a:p>
      </dgm:t>
    </dgm:pt>
    <dgm:pt modelId="{DE8FFD07-CC5C-4028-BFB1-972087E04548}" type="sibTrans" cxnId="{377F23BE-3695-4D74-8585-45C099950E4A}">
      <dgm:prSet/>
      <dgm:spPr/>
      <dgm:t>
        <a:bodyPr/>
        <a:lstStyle/>
        <a:p>
          <a:endParaRPr lang="sl-SI"/>
        </a:p>
      </dgm:t>
    </dgm:pt>
    <dgm:pt modelId="{BD0166EC-00FF-4E24-BC76-B0E4A6B44954}" type="parTrans" cxnId="{42308F32-0139-446D-B45B-B89D4F33F8E7}">
      <dgm:prSet/>
      <dgm:spPr/>
      <dgm:t>
        <a:bodyPr/>
        <a:lstStyle/>
        <a:p>
          <a:endParaRPr lang="sl-SI"/>
        </a:p>
      </dgm:t>
    </dgm:pt>
    <dgm:pt modelId="{33AE1019-6290-49F7-8AF3-C014653BBADF}">
      <dgm:prSet phldrT="[Tex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sl-SI" err="1"/>
            <a:t>Gerçekler</a:t>
          </a:r>
          <a:endParaRPr lang="sl-SI"/>
        </a:p>
      </dgm:t>
    </dgm:pt>
    <dgm:pt modelId="{F2048284-B741-49EA-8D0B-14338DD71C04}" type="sibTrans" cxnId="{42308F32-0139-446D-B45B-B89D4F33F8E7}">
      <dgm:prSet/>
      <dgm:spPr/>
      <dgm:t>
        <a:bodyPr/>
        <a:lstStyle/>
        <a:p>
          <a:endParaRPr lang="sl-SI"/>
        </a:p>
      </dgm:t>
    </dgm:pt>
    <dgm:pt modelId="{288B0FFB-6715-4036-A062-97A8C3B0DDF8}" type="pres">
      <dgm:prSet presAssocID="{AD4F9EF1-2BA6-4CA2-92C3-CA0430A1AF40}" presName="diagram" presStyleCnt="0">
        <dgm:presLayoutVars>
          <dgm:dir/>
          <dgm:resizeHandles val="exact"/>
        </dgm:presLayoutVars>
      </dgm:prSet>
      <dgm:spPr/>
    </dgm:pt>
    <dgm:pt modelId="{353461C6-DBB8-43C5-88FC-6126AB54FE2A}" type="pres">
      <dgm:prSet presAssocID="{F9CC2ACF-5636-475C-B567-818D82C98FD0}" presName="arrow" presStyleLbl="node1" presStyleIdx="0" presStyleCnt="2">
        <dgm:presLayoutVars>
          <dgm:bulletEnabled val="1"/>
        </dgm:presLayoutVars>
      </dgm:prSet>
      <dgm:spPr/>
    </dgm:pt>
    <dgm:pt modelId="{DE86D978-85CE-454B-8B50-4305B2A40402}" type="pres">
      <dgm:prSet presAssocID="{33AE1019-6290-49F7-8AF3-C014653BBADF}" presName="arrow" presStyleLbl="node1" presStyleIdx="1" presStyleCnt="2">
        <dgm:presLayoutVars>
          <dgm:bulletEnabled val="1"/>
        </dgm:presLayoutVars>
      </dgm:prSet>
      <dgm:spPr/>
    </dgm:pt>
  </dgm:ptLst>
  <dgm:cxnLst>
    <dgm:cxn modelId="{F7507B2B-F537-4ED8-87D4-C5458F3CD97A}" type="presOf" srcId="{33AE1019-6290-49F7-8AF3-C014653BBADF}" destId="{DE86D978-85CE-454B-8B50-4305B2A40402}" srcOrd="0" destOrd="0" presId="urn:microsoft.com/office/officeart/2005/8/layout/arrow5"/>
    <dgm:cxn modelId="{42308F32-0139-446D-B45B-B89D4F33F8E7}" srcId="{AD4F9EF1-2BA6-4CA2-92C3-CA0430A1AF40}" destId="{33AE1019-6290-49F7-8AF3-C014653BBADF}" srcOrd="1" destOrd="0" parTransId="{BD0166EC-00FF-4E24-BC76-B0E4A6B44954}" sibTransId="{F2048284-B741-49EA-8D0B-14338DD71C04}"/>
    <dgm:cxn modelId="{377F23BE-3695-4D74-8585-45C099950E4A}" srcId="{AD4F9EF1-2BA6-4CA2-92C3-CA0430A1AF40}" destId="{F9CC2ACF-5636-475C-B567-818D82C98FD0}" srcOrd="0" destOrd="0" parTransId="{BD8B9493-406A-4799-A706-3965874E3641}" sibTransId="{DE8FFD07-CC5C-4028-BFB1-972087E04548}"/>
    <dgm:cxn modelId="{CD3EC3BE-EF7B-4564-AAF7-D36BDBA7584D}" type="presOf" srcId="{AD4F9EF1-2BA6-4CA2-92C3-CA0430A1AF40}" destId="{288B0FFB-6715-4036-A062-97A8C3B0DDF8}" srcOrd="0" destOrd="0" presId="urn:microsoft.com/office/officeart/2005/8/layout/arrow5"/>
    <dgm:cxn modelId="{07F875CA-A765-4D2C-BC7C-B0A4A8225BCB}" type="presOf" srcId="{F9CC2ACF-5636-475C-B567-818D82C98FD0}" destId="{353461C6-DBB8-43C5-88FC-6126AB54FE2A}" srcOrd="0" destOrd="0" presId="urn:microsoft.com/office/officeart/2005/8/layout/arrow5"/>
    <dgm:cxn modelId="{D64B8C48-0538-45A5-92C4-9293149C3029}" type="presParOf" srcId="{288B0FFB-6715-4036-A062-97A8C3B0DDF8}" destId="{353461C6-DBB8-43C5-88FC-6126AB54FE2A}" srcOrd="0" destOrd="0" presId="urn:microsoft.com/office/officeart/2005/8/layout/arrow5"/>
    <dgm:cxn modelId="{F50B16B1-C389-4B9E-BDB7-3F1E5BDE3F82}" type="presParOf" srcId="{288B0FFB-6715-4036-A062-97A8C3B0DDF8}" destId="{DE86D978-85CE-454B-8B50-4305B2A4040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461C6-DBB8-43C5-88FC-6126AB54FE2A}">
      <dsp:nvSpPr>
        <dsp:cNvPr id="0" name=""/>
        <dsp:cNvSpPr/>
      </dsp:nvSpPr>
      <dsp:spPr>
        <a:xfrm rot="16200000">
          <a:off x="87"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sl-SI" sz="1100" kern="1200" err="1"/>
            <a:t>Eğlence</a:t>
          </a:r>
          <a:endParaRPr lang="sl-SI" sz="1100" kern="1200"/>
        </a:p>
      </dsp:txBody>
      <dsp:txXfrm rot="5400000">
        <a:off x="87" y="1039242"/>
        <a:ext cx="823313" cy="498977"/>
      </dsp:txXfrm>
    </dsp:sp>
    <dsp:sp modelId="{DE86D978-85CE-454B-8B50-4305B2A40402}">
      <dsp:nvSpPr>
        <dsp:cNvPr id="0" name=""/>
        <dsp:cNvSpPr/>
      </dsp:nvSpPr>
      <dsp:spPr>
        <a:xfrm rot="5400000">
          <a:off x="1098176"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sl-SI" sz="1100" kern="1200" err="1"/>
            <a:t>Gerçekler</a:t>
          </a:r>
          <a:endParaRPr lang="sl-SI" sz="1100" kern="1200"/>
        </a:p>
      </dsp:txBody>
      <dsp:txXfrm rot="-5400000">
        <a:off x="1272818" y="1039242"/>
        <a:ext cx="823313" cy="498977"/>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6061304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76" r:id="rId3"/>
    <p:sldLayoutId id="2147483678" r:id="rId4"/>
    <p:sldLayoutId id="2147483686" r:id="rId5"/>
  </p:sldLayoutIdLst>
  <p:transition/>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3.xml"/><Relationship Id="rId1" Type="http://schemas.openxmlformats.org/officeDocument/2006/relationships/video" Target="https://www.youtube.com/embed/J_1F8GoLOI8?list=PLKbmcnUUQMlmMt9bnq6CruylRotpL8YOY" TargetMode="Externa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Word_Document.docx"/><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0.emf"/><Relationship Id="rId4" Type="http://schemas.openxmlformats.org/officeDocument/2006/relationships/package" Target="../embeddings/Microsoft_Word_Document1.docx"/></Relationships>
</file>

<file path=ppt/slides/_rels/slide15.xml.rels><?xml version="1.0" encoding="UTF-8" standalone="yes"?>
<Relationships xmlns="http://schemas.openxmlformats.org/package/2006/relationships"><Relationship Id="rId3" Type="http://schemas.openxmlformats.org/officeDocument/2006/relationships/hyperlink" Target="https://quizlet.com/150158727/chapter-1-financial-statements-flash-cards/" TargetMode="External"/><Relationship Id="rId2" Type="http://schemas.openxmlformats.org/officeDocument/2006/relationships/slideLayout" Target="../slideLayouts/slideLayout3.xml"/><Relationship Id="rId1" Type="http://schemas.openxmlformats.org/officeDocument/2006/relationships/video" Target="https://www.youtube.com/embed/_F6a0ddbjtI?feature=oembed" TargetMode="External"/><Relationship Id="rId6" Type="http://schemas.openxmlformats.org/officeDocument/2006/relationships/image" Target="../media/image5.png"/><Relationship Id="rId5" Type="http://schemas.openxmlformats.org/officeDocument/2006/relationships/image" Target="../media/image12.jpe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V0tYq3nCm8?feature=oembed" TargetMode="Externa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hyperlink" Target="https://www.toryburchfoundation.org/fellows/" TargetMode="External"/><Relationship Id="rId2" Type="http://schemas.openxmlformats.org/officeDocument/2006/relationships/hyperlink" Target="https://girlboss.com/blogs/read/small-business-grants-for-women" TargetMode="Externa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hyperlink" Target="https://www.iamsogal.com/"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eif.org/index.htm" TargetMode="External"/><Relationship Id="rId2" Type="http://schemas.openxmlformats.org/officeDocument/2006/relationships/hyperlink" Target="https://www.eib.org/en/publications/online/all/eib-group-support-for-eu-businesses?gad_source=1&amp;gclid=Cj0KCQjwhb60BhClARIsABGGtw8RlTswPAsX-2gFRngAfVqFeLjfEuiWWF3tNXp512WnzwkpYlHVmtMaAvlkEALw_wcB" TargetMode="Externa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hyperlink" Target="https://ebrdwomeninbusiness.com/"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hyperlink" Target="https://fundly.com/" TargetMode="External"/><Relationship Id="rId4" Type="http://schemas.openxmlformats.org/officeDocument/2006/relationships/hyperlink" Target="https://www.patreon.com/en-GB"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angelcapitalassociation.org/" TargetMode="External"/><Relationship Id="rId7"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video" Target="https://www.youtube.com/embed/Cb-6XRAcoEU?feature=oembed" TargetMode="External"/><Relationship Id="rId6" Type="http://schemas.openxmlformats.org/officeDocument/2006/relationships/image" Target="../media/image17.jpeg"/><Relationship Id="rId5" Type="http://schemas.openxmlformats.org/officeDocument/2006/relationships/hyperlink" Target="https://www.angellist.com/" TargetMode="External"/><Relationship Id="rId4" Type="http://schemas.openxmlformats.org/officeDocument/2006/relationships/hyperlink" Target="https://goldenseeds.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arx.deals/products/database/?utm_term=cb%20insight&amp;utm_campaign=Arx+Website+traffic-Search-1&amp;utm_source=adwords&amp;utm_medium=ppc&amp;hsa_acc=6721829586&amp;hsa_cam=21111440281&amp;hsa_grp=160033359276&amp;hsa_ad=693973414955&amp;hsa_src=g&amp;hsa_tgt=kwd-1740552563000&amp;hsa_kw=cb%20insight&amp;hsa_mt=b&amp;hsa_net=adwords&amp;hsa_ver=3&amp;gad_source=1&amp;gclid=Cj0KCQiAsOq6BhDuARIsAGQ4-zhGD0sdY5LxQNft03QPdmpsUC8Qyf2myRQ4DrZs3cysoOrhYdiNtJEaAgR8EALw_wcB" TargetMode="External"/><Relationship Id="rId2" Type="http://schemas.openxmlformats.org/officeDocument/2006/relationships/slideLayout" Target="../slideLayouts/slideLayout4.xml"/><Relationship Id="rId1" Type="http://schemas.openxmlformats.org/officeDocument/2006/relationships/video" Target="https://www.youtube.com/embed/a4aUX5u90oA?feature=oembed" TargetMode="Externa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7"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video" Target="https://www.youtube.com/embed/MYVL1XHeB74?feature=oembed" TargetMode="External"/><Relationship Id="rId6" Type="http://schemas.openxmlformats.org/officeDocument/2006/relationships/image" Target="../media/image19.jpeg"/><Relationship Id="rId5" Type="http://schemas.openxmlformats.org/officeDocument/2006/relationships/image" Target="../media/image11.png"/><Relationship Id="rId4" Type="http://schemas.openxmlformats.org/officeDocument/2006/relationships/hyperlink" Target="https://study.com/academy/practice/quiz-worksheet-funding-opportunities-for-entrepreneurs.htm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hyperlink" Target="https://www.cognism.com/" TargetMode="External"/><Relationship Id="rId2" Type="http://schemas.openxmlformats.org/officeDocument/2006/relationships/slideLayout" Target="../slideLayouts/slideLayout3.xml"/><Relationship Id="rId1" Type="http://schemas.openxmlformats.org/officeDocument/2006/relationships/video" Target="https://www.youtube.com/embed/4YG5NhxbN-w?feature=oembed" TargetMode="External"/><Relationship Id="rId5" Type="http://schemas.openxmlformats.org/officeDocument/2006/relationships/image" Target="../media/image5.png"/><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7"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video" Target="https://www.youtube.com/embed/r-iETptU7JY?feature=oembed" TargetMode="External"/><Relationship Id="rId6" Type="http://schemas.openxmlformats.org/officeDocument/2006/relationships/image" Target="../media/image24.jpeg"/><Relationship Id="rId5" Type="http://schemas.openxmlformats.org/officeDocument/2006/relationships/image" Target="../media/image11.png"/><Relationship Id="rId4" Type="http://schemas.openxmlformats.org/officeDocument/2006/relationships/hyperlink" Target="https://www.allied.vc/investor-readiness-quiz"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venturusai.com/" TargetMode="External"/><Relationship Id="rId2" Type="http://schemas.openxmlformats.org/officeDocument/2006/relationships/slideLayout" Target="../slideLayouts/slideLayout2.xml"/><Relationship Id="rId1" Type="http://schemas.openxmlformats.org/officeDocument/2006/relationships/video" Target="https://www.youtube.com/embed/J127cQ7isr4?feature=oembed" TargetMode="External"/><Relationship Id="rId5" Type="http://schemas.openxmlformats.org/officeDocument/2006/relationships/image" Target="../media/image5.png"/><Relationship Id="rId4" Type="http://schemas.openxmlformats.org/officeDocument/2006/relationships/image" Target="../media/image25.jpe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Aq4Yvj4Ky7E"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4aUX5u90oA" TargetMode="External"/><Relationship Id="rId2" Type="http://schemas.openxmlformats.org/officeDocument/2006/relationships/hyperlink" Target="https://www.youtube.com/watch?v=MYVL1XHeB74"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Aq4Yvj4Ky7E" TargetMode="Externa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r-iETptU7JY"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8" Type="http://schemas.openxmlformats.org/officeDocument/2006/relationships/hyperlink" Target="https://www.youtube.com/watch?v=ohkJcGssNtA" TargetMode="External"/><Relationship Id="rId3" Type="http://schemas.openxmlformats.org/officeDocument/2006/relationships/hyperlink" Target="https://www.youtube.com/watch?v=7q6sAPAV7F4" TargetMode="External"/><Relationship Id="rId7" Type="http://schemas.openxmlformats.org/officeDocument/2006/relationships/hyperlink" Target="https://www.youtube.com/watch?v=677ZtSMr4-4" TargetMode="External"/><Relationship Id="rId2" Type="http://schemas.openxmlformats.org/officeDocument/2006/relationships/hyperlink" Target="https://www.youtube.com/watch?v=hMBN6yTIDb0" TargetMode="External"/><Relationship Id="rId1" Type="http://schemas.openxmlformats.org/officeDocument/2006/relationships/slideLayout" Target="../slideLayouts/slideLayout3.xml"/><Relationship Id="rId6" Type="http://schemas.openxmlformats.org/officeDocument/2006/relationships/hyperlink" Target="https://www.youtube.com/watch?v=zBUhQPPS9AY" TargetMode="External"/><Relationship Id="rId5" Type="http://schemas.openxmlformats.org/officeDocument/2006/relationships/hyperlink" Target="https://blog.salesflare.com/top-podcasts-startup-founders" TargetMode="External"/><Relationship Id="rId4" Type="http://schemas.openxmlformats.org/officeDocument/2006/relationships/hyperlink" Target="https://www.youtube.com/watch?v=NquuY41FrrA" TargetMode="External"/><Relationship Id="rId9"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hyperlink" Target="https://www.youtube.com/watch?v=jYWF64Um7pw" TargetMode="External"/><Relationship Id="rId2" Type="http://schemas.openxmlformats.org/officeDocument/2006/relationships/hyperlink" Target="https://www.youtube.com/watch?v=l0hVIH3EnlQ" TargetMode="Externa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hyperlink" Target="https://www.youtube.com/watch?v=4YG5NhxbN-w" TargetMode="External"/><Relationship Id="rId4" Type="http://schemas.openxmlformats.org/officeDocument/2006/relationships/hyperlink" Target="https://www.youtube.com/watch?v=tzWew_wPatA"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sl-SI" err="1"/>
              <a:t>Mali Yönetim ve Finansman</a:t>
            </a:r>
            <a:endParaRPr lang="it-IT" err="1"/>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277324"/>
            <a:ext cx="4259262" cy="1658937"/>
          </a:xfrm>
        </p:spPr>
        <p:txBody>
          <a:bodyPr/>
          <a:lstStyle/>
          <a:p>
            <a:r>
              <a:rPr lang="tr-TR" sz="2000" b="0" dirty="0">
                <a:solidFill>
                  <a:schemeClr val="accent1"/>
                </a:solidFill>
              </a:rPr>
              <a:t>ÜNİTEYE </a:t>
            </a:r>
            <a:r>
              <a:rPr lang="it-IT" sz="2000" b="0" dirty="0">
                <a:solidFill>
                  <a:schemeClr val="accent1"/>
                </a:solidFill>
              </a:rPr>
              <a:t>HOŞ GELDİNİZ </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9136674" y="299589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775570" y="333811"/>
            <a:ext cx="9263332" cy="825320"/>
          </a:xfrm>
        </p:spPr>
        <p:txBody>
          <a:bodyPr>
            <a:normAutofit/>
          </a:bodyPr>
          <a:lstStyle/>
          <a:p>
            <a:r>
              <a:rPr lang="en-US" sz="3400"/>
              <a:t>Özkaynak Değişim Tablosu</a:t>
            </a:r>
            <a:endParaRPr lang="sl-SI" sz="3400"/>
          </a:p>
        </p:txBody>
      </p:sp>
      <p:sp>
        <p:nvSpPr>
          <p:cNvPr id="3" name="Content Placeholder 2">
            <a:extLst>
              <a:ext uri="{FF2B5EF4-FFF2-40B4-BE49-F238E27FC236}">
                <a16:creationId xmlns:a16="http://schemas.microsoft.com/office/drawing/2014/main" id="{8C378B27-6FB7-07F4-A022-B7666568599B}"/>
              </a:ext>
            </a:extLst>
          </p:cNvPr>
          <p:cNvSpPr>
            <a:spLocks noGrp="1"/>
          </p:cNvSpPr>
          <p:nvPr>
            <p:ph idx="1"/>
          </p:nvPr>
        </p:nvSpPr>
        <p:spPr>
          <a:xfrm>
            <a:off x="779055" y="1156452"/>
            <a:ext cx="11071199" cy="5253584"/>
          </a:xfrm>
        </p:spPr>
        <p:txBody>
          <a:bodyPr vert="horz" lIns="91440" tIns="45720" rIns="91440" bIns="45720" rtlCol="0" anchor="t">
            <a:normAutofit fontScale="92500" lnSpcReduction="20000"/>
          </a:bodyPr>
          <a:lstStyle/>
          <a:p>
            <a:pPr marL="0" indent="0" algn="l">
              <a:lnSpc>
                <a:spcPct val="160000"/>
              </a:lnSpc>
              <a:spcBef>
                <a:spcPct val="0"/>
              </a:spcBef>
              <a:buNone/>
            </a:pPr>
            <a:r>
              <a:rPr lang="sl-SI" sz="1700" dirty="0"/>
              <a:t>Tanım: </a:t>
            </a:r>
            <a:r>
              <a:rPr lang="sl-SI" sz="1700" b="0" dirty="0">
                <a:solidFill>
                  <a:schemeClr val="accent1"/>
                </a:solidFill>
              </a:rPr>
              <a:t>Özkaynak Değişim Tablosu, finansal sağlık ve sermaye yapısındaki değişikliklerin anlaşılmasına yardımcı olur. Ayrıca, yönetimin öz sermayeye ilişkin kararları hakkında bilgi sağlar. </a:t>
            </a:r>
            <a:r>
              <a:rPr lang="en-US" sz="1700" b="0" dirty="0" err="1">
                <a:solidFill>
                  <a:schemeClr val="accent1"/>
                </a:solidFill>
              </a:rPr>
              <a:t>Belirli</a:t>
            </a:r>
            <a:r>
              <a:rPr lang="en-US" sz="1700" b="0" dirty="0">
                <a:solidFill>
                  <a:schemeClr val="accent1"/>
                </a:solidFill>
              </a:rPr>
              <a:t> </a:t>
            </a:r>
            <a:r>
              <a:rPr lang="en-US" sz="1700" b="0" dirty="0" err="1">
                <a:solidFill>
                  <a:schemeClr val="accent1"/>
                </a:solidFill>
              </a:rPr>
              <a:t>bir</a:t>
            </a:r>
            <a:r>
              <a:rPr lang="en-US" sz="1700" b="0" dirty="0">
                <a:solidFill>
                  <a:schemeClr val="accent1"/>
                </a:solidFill>
              </a:rPr>
              <a:t> </a:t>
            </a:r>
            <a:r>
              <a:rPr lang="en-US" sz="1700" b="0" dirty="0" err="1">
                <a:solidFill>
                  <a:schemeClr val="accent1"/>
                </a:solidFill>
              </a:rPr>
              <a:t>dönem</a:t>
            </a:r>
            <a:r>
              <a:rPr lang="en-US" sz="1700" b="0" dirty="0">
                <a:solidFill>
                  <a:schemeClr val="accent1"/>
                </a:solidFill>
              </a:rPr>
              <a:t> </a:t>
            </a:r>
            <a:r>
              <a:rPr lang="en-US" sz="1700" b="0" dirty="0" err="1">
                <a:solidFill>
                  <a:schemeClr val="accent1"/>
                </a:solidFill>
              </a:rPr>
              <a:t>boyunca</a:t>
            </a:r>
            <a:r>
              <a:rPr lang="en-US" sz="1700" b="0" dirty="0">
                <a:solidFill>
                  <a:schemeClr val="accent1"/>
                </a:solidFill>
              </a:rPr>
              <a:t> </a:t>
            </a:r>
            <a:r>
              <a:rPr lang="en-US" sz="1700" b="0" dirty="0" err="1">
                <a:solidFill>
                  <a:schemeClr val="accent1"/>
                </a:solidFill>
              </a:rPr>
              <a:t>bir</a:t>
            </a:r>
            <a:r>
              <a:rPr lang="en-US" sz="1700" b="0" dirty="0">
                <a:solidFill>
                  <a:schemeClr val="accent1"/>
                </a:solidFill>
              </a:rPr>
              <a:t> </a:t>
            </a:r>
            <a:r>
              <a:rPr lang="en-US" sz="1700" b="0" dirty="0" err="1">
                <a:solidFill>
                  <a:schemeClr val="accent1"/>
                </a:solidFill>
              </a:rPr>
              <a:t>şirketin</a:t>
            </a:r>
            <a:r>
              <a:rPr lang="en-US" sz="1700" b="0" dirty="0">
                <a:solidFill>
                  <a:schemeClr val="accent1"/>
                </a:solidFill>
              </a:rPr>
              <a:t> </a:t>
            </a:r>
            <a:r>
              <a:rPr lang="en-US" sz="1700" b="0" dirty="0" err="1">
                <a:solidFill>
                  <a:schemeClr val="accent1"/>
                </a:solidFill>
              </a:rPr>
              <a:t>özkaynak</a:t>
            </a:r>
            <a:r>
              <a:rPr lang="en-US" sz="1700" b="0" dirty="0">
                <a:solidFill>
                  <a:schemeClr val="accent1"/>
                </a:solidFill>
              </a:rPr>
              <a:t> </a:t>
            </a:r>
            <a:r>
              <a:rPr lang="en-US" sz="1700" b="0" dirty="0" err="1">
                <a:solidFill>
                  <a:schemeClr val="accent1"/>
                </a:solidFill>
              </a:rPr>
              <a:t>hesaplarındaki</a:t>
            </a:r>
            <a:r>
              <a:rPr lang="en-US" sz="1700" b="0" dirty="0">
                <a:solidFill>
                  <a:schemeClr val="accent1"/>
                </a:solidFill>
              </a:rPr>
              <a:t> </a:t>
            </a:r>
            <a:r>
              <a:rPr lang="en-US" sz="1700" b="0" dirty="0" err="1">
                <a:solidFill>
                  <a:schemeClr val="accent1"/>
                </a:solidFill>
              </a:rPr>
              <a:t>değişiklikleri</a:t>
            </a:r>
            <a:r>
              <a:rPr lang="en-US" sz="1700" b="0" dirty="0">
                <a:solidFill>
                  <a:schemeClr val="accent1"/>
                </a:solidFill>
              </a:rPr>
              <a:t> ana </a:t>
            </a:r>
            <a:r>
              <a:rPr lang="en-US" sz="1700" b="0" dirty="0" err="1">
                <a:solidFill>
                  <a:schemeClr val="accent1"/>
                </a:solidFill>
              </a:rPr>
              <a:t>hatlarıyla</a:t>
            </a:r>
            <a:r>
              <a:rPr lang="en-US" sz="1700" b="0" dirty="0">
                <a:solidFill>
                  <a:schemeClr val="accent1"/>
                </a:solidFill>
              </a:rPr>
              <a:t> </a:t>
            </a:r>
            <a:r>
              <a:rPr lang="en-US" sz="1700" b="0" dirty="0" err="1">
                <a:solidFill>
                  <a:schemeClr val="accent1"/>
                </a:solidFill>
              </a:rPr>
              <a:t>belirtir</a:t>
            </a:r>
            <a:r>
              <a:rPr lang="en-US" sz="1700" b="0" dirty="0">
                <a:solidFill>
                  <a:schemeClr val="accent1"/>
                </a:solidFill>
              </a:rPr>
              <a:t> </a:t>
            </a:r>
            <a:r>
              <a:rPr lang="sl-SI" sz="1700" b="0" dirty="0">
                <a:solidFill>
                  <a:schemeClr val="accent1"/>
                </a:solidFill>
              </a:rPr>
              <a:t>ve </a:t>
            </a:r>
            <a:r>
              <a:rPr lang="en-US" sz="1700" b="0" dirty="0" err="1">
                <a:solidFill>
                  <a:schemeClr val="accent1"/>
                </a:solidFill>
              </a:rPr>
              <a:t>özkaynak</a:t>
            </a:r>
            <a:r>
              <a:rPr lang="en-US" sz="1700" b="0" dirty="0">
                <a:solidFill>
                  <a:schemeClr val="accent1"/>
                </a:solidFill>
              </a:rPr>
              <a:t> </a:t>
            </a:r>
            <a:r>
              <a:rPr lang="en-US" sz="1700" b="0" dirty="0" err="1">
                <a:solidFill>
                  <a:schemeClr val="accent1"/>
                </a:solidFill>
              </a:rPr>
              <a:t>sermayesinin</a:t>
            </a:r>
            <a:r>
              <a:rPr lang="en-US" sz="1700" b="0" dirty="0">
                <a:solidFill>
                  <a:schemeClr val="accent1"/>
                </a:solidFill>
              </a:rPr>
              <a:t> </a:t>
            </a:r>
            <a:r>
              <a:rPr lang="en-US" sz="1700" b="0" dirty="0" err="1">
                <a:solidFill>
                  <a:schemeClr val="accent1"/>
                </a:solidFill>
              </a:rPr>
              <a:t>kaynakları</a:t>
            </a:r>
            <a:r>
              <a:rPr lang="en-US" sz="1700" b="0" dirty="0">
                <a:solidFill>
                  <a:schemeClr val="accent1"/>
                </a:solidFill>
              </a:rPr>
              <a:t> </a:t>
            </a:r>
            <a:r>
              <a:rPr lang="en-US" sz="1700" b="0" dirty="0" err="1">
                <a:solidFill>
                  <a:schemeClr val="accent1"/>
                </a:solidFill>
              </a:rPr>
              <a:t>ve</a:t>
            </a:r>
            <a:r>
              <a:rPr lang="en-US" sz="1700" b="0" dirty="0">
                <a:solidFill>
                  <a:schemeClr val="accent1"/>
                </a:solidFill>
              </a:rPr>
              <a:t> </a:t>
            </a:r>
            <a:r>
              <a:rPr lang="en-US" sz="1700" b="0" dirty="0" err="1">
                <a:solidFill>
                  <a:schemeClr val="accent1"/>
                </a:solidFill>
              </a:rPr>
              <a:t>kullanımları</a:t>
            </a:r>
            <a:r>
              <a:rPr lang="en-US" sz="1700" b="0" dirty="0">
                <a:solidFill>
                  <a:schemeClr val="accent1"/>
                </a:solidFill>
              </a:rPr>
              <a:t> </a:t>
            </a:r>
            <a:r>
              <a:rPr lang="en-US" sz="1700" b="0" dirty="0" err="1">
                <a:solidFill>
                  <a:schemeClr val="accent1"/>
                </a:solidFill>
              </a:rPr>
              <a:t>hakkında</a:t>
            </a:r>
            <a:r>
              <a:rPr lang="en-US" sz="1700" b="0" dirty="0">
                <a:solidFill>
                  <a:schemeClr val="accent1"/>
                </a:solidFill>
              </a:rPr>
              <a:t> </a:t>
            </a:r>
            <a:r>
              <a:rPr lang="en-US" sz="1700" b="0" dirty="0" err="1">
                <a:solidFill>
                  <a:schemeClr val="accent1"/>
                </a:solidFill>
              </a:rPr>
              <a:t>bilgi</a:t>
            </a:r>
            <a:r>
              <a:rPr lang="en-US" sz="1700" b="0" dirty="0">
                <a:solidFill>
                  <a:schemeClr val="accent1"/>
                </a:solidFill>
              </a:rPr>
              <a:t> </a:t>
            </a:r>
            <a:r>
              <a:rPr lang="en-US" sz="1700" b="0" dirty="0" err="1">
                <a:solidFill>
                  <a:schemeClr val="accent1"/>
                </a:solidFill>
              </a:rPr>
              <a:t>sağlar</a:t>
            </a:r>
            <a:r>
              <a:rPr lang="sl-SI" sz="1700" b="0" dirty="0">
                <a:solidFill>
                  <a:schemeClr val="accent1"/>
                </a:solidFill>
              </a:rPr>
              <a:t>. Bu şekilde, kullanıcılar </a:t>
            </a:r>
            <a:r>
              <a:rPr lang="en-US" sz="1700" b="0" dirty="0" err="1">
                <a:solidFill>
                  <a:schemeClr val="accent1"/>
                </a:solidFill>
              </a:rPr>
              <a:t>raporlama</a:t>
            </a:r>
            <a:r>
              <a:rPr lang="en-US" sz="1700" b="0" dirty="0">
                <a:solidFill>
                  <a:schemeClr val="accent1"/>
                </a:solidFill>
              </a:rPr>
              <a:t> </a:t>
            </a:r>
            <a:r>
              <a:rPr lang="en-US" sz="1700" b="0" dirty="0" err="1">
                <a:solidFill>
                  <a:schemeClr val="accent1"/>
                </a:solidFill>
              </a:rPr>
              <a:t>dönemi</a:t>
            </a:r>
            <a:r>
              <a:rPr lang="en-US" sz="1700" b="0" dirty="0">
                <a:solidFill>
                  <a:schemeClr val="accent1"/>
                </a:solidFill>
              </a:rPr>
              <a:t> </a:t>
            </a:r>
            <a:r>
              <a:rPr lang="en-US" sz="1700" b="0" dirty="0" err="1">
                <a:solidFill>
                  <a:schemeClr val="accent1"/>
                </a:solidFill>
              </a:rPr>
              <a:t>boyunca</a:t>
            </a:r>
            <a:r>
              <a:rPr lang="en-US" sz="1700" b="0" dirty="0">
                <a:solidFill>
                  <a:schemeClr val="accent1"/>
                </a:solidFill>
              </a:rPr>
              <a:t> </a:t>
            </a:r>
            <a:r>
              <a:rPr lang="en-US" sz="1700" b="0" dirty="0" err="1">
                <a:solidFill>
                  <a:schemeClr val="accent1"/>
                </a:solidFill>
              </a:rPr>
              <a:t>öz</a:t>
            </a:r>
            <a:r>
              <a:rPr lang="en-US" sz="1700" b="0" dirty="0">
                <a:solidFill>
                  <a:schemeClr val="accent1"/>
                </a:solidFill>
              </a:rPr>
              <a:t> </a:t>
            </a:r>
            <a:r>
              <a:rPr lang="en-US" sz="1700" b="0" dirty="0" err="1">
                <a:solidFill>
                  <a:schemeClr val="accent1"/>
                </a:solidFill>
              </a:rPr>
              <a:t>sermayenin</a:t>
            </a:r>
            <a:r>
              <a:rPr lang="en-US" sz="1700" b="0" dirty="0">
                <a:solidFill>
                  <a:schemeClr val="accent1"/>
                </a:solidFill>
              </a:rPr>
              <a:t> </a:t>
            </a:r>
            <a:r>
              <a:rPr lang="sl-SI" sz="1700" b="0" dirty="0">
                <a:solidFill>
                  <a:schemeClr val="accent1"/>
                </a:solidFill>
              </a:rPr>
              <a:t>nasıl </a:t>
            </a:r>
            <a:r>
              <a:rPr lang="en-US" sz="1700" b="0" dirty="0" err="1">
                <a:solidFill>
                  <a:schemeClr val="accent1"/>
                </a:solidFill>
              </a:rPr>
              <a:t>değiştiğini</a:t>
            </a:r>
            <a:r>
              <a:rPr lang="en-US" sz="1700" b="0" dirty="0">
                <a:solidFill>
                  <a:schemeClr val="accent1"/>
                </a:solidFill>
              </a:rPr>
              <a:t> </a:t>
            </a:r>
            <a:r>
              <a:rPr lang="sl-SI" sz="1700" b="0" dirty="0">
                <a:solidFill>
                  <a:schemeClr val="accent1"/>
                </a:solidFill>
              </a:rPr>
              <a:t>anlayabilirler.</a:t>
            </a:r>
            <a:endParaRPr lang="sl-SI" sz="1700" dirty="0">
              <a:solidFill>
                <a:schemeClr val="accent1"/>
              </a:solidFill>
            </a:endParaRPr>
          </a:p>
          <a:p>
            <a:pPr marL="0" indent="0">
              <a:lnSpc>
                <a:spcPct val="150000"/>
              </a:lnSpc>
              <a:buNone/>
            </a:pPr>
            <a:r>
              <a:rPr lang="en-US" sz="1700" dirty="0" err="1"/>
              <a:t>Bileşenler</a:t>
            </a:r>
            <a:r>
              <a:rPr lang="en-US" sz="1700" dirty="0"/>
              <a:t>:</a:t>
            </a:r>
          </a:p>
          <a:p>
            <a:pPr marL="628650" lvl="1" indent="-171450">
              <a:lnSpc>
                <a:spcPct val="150000"/>
              </a:lnSpc>
              <a:buChar char="•"/>
            </a:pPr>
            <a:r>
              <a:rPr lang="en-US" sz="1700" dirty="0" err="1">
                <a:solidFill>
                  <a:schemeClr val="accent1"/>
                </a:solidFill>
                <a:latin typeface="+mn-lt"/>
              </a:rPr>
              <a:t>Başlangıç</a:t>
            </a:r>
            <a:r>
              <a:rPr lang="en-US" sz="1700" dirty="0">
                <a:solidFill>
                  <a:schemeClr val="accent1"/>
                </a:solidFill>
                <a:latin typeface="+mn-lt"/>
              </a:rPr>
              <a:t> </a:t>
            </a:r>
            <a:r>
              <a:rPr lang="en-US" sz="1700" dirty="0" err="1">
                <a:solidFill>
                  <a:schemeClr val="accent1"/>
                </a:solidFill>
                <a:latin typeface="+mn-lt"/>
              </a:rPr>
              <a:t>bakiyesi</a:t>
            </a:r>
            <a:r>
              <a:rPr lang="en-US" sz="1700" dirty="0">
                <a:solidFill>
                  <a:schemeClr val="accent1"/>
                </a:solidFill>
                <a:latin typeface="+mn-lt"/>
              </a:rPr>
              <a:t>: </a:t>
            </a:r>
            <a:r>
              <a:rPr lang="en-US" sz="1700" b="0" dirty="0" err="1">
                <a:solidFill>
                  <a:schemeClr val="accent1"/>
                </a:solidFill>
                <a:latin typeface="+mn-lt"/>
              </a:rPr>
              <a:t>Dönem</a:t>
            </a:r>
            <a:r>
              <a:rPr lang="en-US" sz="1700" b="0" dirty="0">
                <a:solidFill>
                  <a:schemeClr val="accent1"/>
                </a:solidFill>
                <a:latin typeface="+mn-lt"/>
              </a:rPr>
              <a:t> </a:t>
            </a:r>
            <a:r>
              <a:rPr lang="en-US" sz="1700" b="0" dirty="0" err="1">
                <a:solidFill>
                  <a:schemeClr val="accent1"/>
                </a:solidFill>
                <a:latin typeface="+mn-lt"/>
              </a:rPr>
              <a:t>başındaki</a:t>
            </a:r>
            <a:r>
              <a:rPr lang="en-US" sz="1700" b="0" dirty="0">
                <a:solidFill>
                  <a:schemeClr val="accent1"/>
                </a:solidFill>
                <a:latin typeface="+mn-lt"/>
              </a:rPr>
              <a:t> </a:t>
            </a:r>
            <a:r>
              <a:rPr lang="en-US" sz="1700" b="0" dirty="0" err="1">
                <a:solidFill>
                  <a:schemeClr val="accent1"/>
                </a:solidFill>
                <a:latin typeface="+mn-lt"/>
              </a:rPr>
              <a:t>toplam</a:t>
            </a:r>
            <a:r>
              <a:rPr lang="en-US" sz="1700" b="0" dirty="0">
                <a:solidFill>
                  <a:schemeClr val="accent1"/>
                </a:solidFill>
                <a:latin typeface="+mn-lt"/>
              </a:rPr>
              <a:t> </a:t>
            </a:r>
            <a:r>
              <a:rPr lang="en-US" sz="1700" b="0" dirty="0" err="1">
                <a:solidFill>
                  <a:schemeClr val="accent1"/>
                </a:solidFill>
                <a:latin typeface="+mn-lt"/>
              </a:rPr>
              <a:t>özkaynak</a:t>
            </a:r>
            <a:endParaRPr lang="en-US" sz="1700" b="0" dirty="0">
              <a:solidFill>
                <a:schemeClr val="accent1"/>
              </a:solidFill>
              <a:latin typeface="+mn-lt"/>
            </a:endParaRPr>
          </a:p>
          <a:p>
            <a:pPr marL="628650" lvl="1" indent="-171450">
              <a:lnSpc>
                <a:spcPct val="150000"/>
              </a:lnSpc>
              <a:buChar char="•"/>
            </a:pPr>
            <a:r>
              <a:rPr lang="en-US" sz="1700" dirty="0">
                <a:solidFill>
                  <a:schemeClr val="accent1"/>
                </a:solidFill>
                <a:latin typeface="+mn-lt"/>
              </a:rPr>
              <a:t>Net </a:t>
            </a:r>
            <a:r>
              <a:rPr lang="en-US" sz="1700" dirty="0" err="1">
                <a:solidFill>
                  <a:schemeClr val="accent1"/>
                </a:solidFill>
                <a:latin typeface="+mn-lt"/>
              </a:rPr>
              <a:t>gelir</a:t>
            </a:r>
            <a:r>
              <a:rPr lang="en-US" sz="1700" dirty="0">
                <a:solidFill>
                  <a:schemeClr val="accent1"/>
                </a:solidFill>
                <a:latin typeface="+mn-lt"/>
              </a:rPr>
              <a:t> </a:t>
            </a:r>
            <a:r>
              <a:rPr lang="en-US" sz="1700" dirty="0" err="1">
                <a:solidFill>
                  <a:schemeClr val="accent1"/>
                </a:solidFill>
                <a:latin typeface="+mn-lt"/>
              </a:rPr>
              <a:t>veya</a:t>
            </a:r>
            <a:r>
              <a:rPr lang="en-US" sz="1700" dirty="0">
                <a:solidFill>
                  <a:schemeClr val="accent1"/>
                </a:solidFill>
                <a:latin typeface="+mn-lt"/>
              </a:rPr>
              <a:t> net </a:t>
            </a:r>
            <a:r>
              <a:rPr lang="en-US" sz="1700" dirty="0" err="1">
                <a:solidFill>
                  <a:schemeClr val="accent1"/>
                </a:solidFill>
                <a:latin typeface="+mn-lt"/>
              </a:rPr>
              <a:t>zarar</a:t>
            </a:r>
            <a:r>
              <a:rPr lang="en-US" sz="1700" b="0" dirty="0">
                <a:solidFill>
                  <a:schemeClr val="accent1"/>
                </a:solidFill>
                <a:latin typeface="+mn-lt"/>
              </a:rPr>
              <a:t>: </a:t>
            </a:r>
            <a:r>
              <a:rPr lang="en-US" sz="1700" b="0" dirty="0" err="1">
                <a:solidFill>
                  <a:schemeClr val="accent1"/>
                </a:solidFill>
                <a:latin typeface="+mn-lt"/>
              </a:rPr>
              <a:t>Dönem</a:t>
            </a:r>
            <a:r>
              <a:rPr lang="en-US" sz="1700" b="0" dirty="0">
                <a:solidFill>
                  <a:schemeClr val="accent1"/>
                </a:solidFill>
                <a:latin typeface="+mn-lt"/>
              </a:rPr>
              <a:t> </a:t>
            </a:r>
            <a:r>
              <a:rPr lang="en-US" sz="1700" b="0" dirty="0" err="1">
                <a:solidFill>
                  <a:schemeClr val="accent1"/>
                </a:solidFill>
                <a:latin typeface="+mn-lt"/>
              </a:rPr>
              <a:t>içinde</a:t>
            </a:r>
            <a:r>
              <a:rPr lang="en-US" sz="1700" b="0" dirty="0">
                <a:solidFill>
                  <a:schemeClr val="accent1"/>
                </a:solidFill>
                <a:latin typeface="+mn-lt"/>
              </a:rPr>
              <a:t> </a:t>
            </a:r>
            <a:r>
              <a:rPr lang="en-US" sz="1700" b="0" dirty="0" err="1">
                <a:solidFill>
                  <a:schemeClr val="accent1"/>
                </a:solidFill>
                <a:latin typeface="+mn-lt"/>
              </a:rPr>
              <a:t>elde</a:t>
            </a:r>
            <a:r>
              <a:rPr lang="en-US" sz="1700" b="0" dirty="0">
                <a:solidFill>
                  <a:schemeClr val="accent1"/>
                </a:solidFill>
                <a:latin typeface="+mn-lt"/>
              </a:rPr>
              <a:t> </a:t>
            </a:r>
            <a:r>
              <a:rPr lang="en-US" sz="1700" b="0" dirty="0" err="1">
                <a:solidFill>
                  <a:schemeClr val="accent1"/>
                </a:solidFill>
                <a:latin typeface="+mn-lt"/>
              </a:rPr>
              <a:t>edilen</a:t>
            </a:r>
            <a:r>
              <a:rPr lang="en-US" sz="1700" b="0" dirty="0">
                <a:solidFill>
                  <a:schemeClr val="accent1"/>
                </a:solidFill>
                <a:latin typeface="+mn-lt"/>
              </a:rPr>
              <a:t> </a:t>
            </a:r>
            <a:r>
              <a:rPr lang="en-US" sz="1700" b="0" dirty="0" err="1">
                <a:solidFill>
                  <a:schemeClr val="accent1"/>
                </a:solidFill>
                <a:latin typeface="+mn-lt"/>
              </a:rPr>
              <a:t>kâr</a:t>
            </a:r>
            <a:r>
              <a:rPr lang="en-US" sz="1700" b="0" dirty="0">
                <a:solidFill>
                  <a:schemeClr val="accent1"/>
                </a:solidFill>
                <a:latin typeface="+mn-lt"/>
              </a:rPr>
              <a:t> </a:t>
            </a:r>
            <a:r>
              <a:rPr lang="en-US" sz="1700" b="0" dirty="0" err="1">
                <a:solidFill>
                  <a:schemeClr val="accent1"/>
                </a:solidFill>
                <a:latin typeface="+mn-lt"/>
              </a:rPr>
              <a:t>veya</a:t>
            </a:r>
            <a:r>
              <a:rPr lang="en-US" sz="1700" b="0" dirty="0">
                <a:solidFill>
                  <a:schemeClr val="accent1"/>
                </a:solidFill>
                <a:latin typeface="+mn-lt"/>
              </a:rPr>
              <a:t> </a:t>
            </a:r>
            <a:r>
              <a:rPr lang="en-US" sz="1700" b="0" dirty="0" err="1">
                <a:solidFill>
                  <a:schemeClr val="accent1"/>
                </a:solidFill>
                <a:latin typeface="+mn-lt"/>
              </a:rPr>
              <a:t>zarar</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Temettüler</a:t>
            </a:r>
            <a:r>
              <a:rPr lang="en-US" sz="1700" dirty="0">
                <a:solidFill>
                  <a:schemeClr val="accent1"/>
                </a:solidFill>
                <a:latin typeface="+mn-lt"/>
              </a:rPr>
              <a:t>: </a:t>
            </a:r>
            <a:r>
              <a:rPr lang="en-US" sz="1700" b="0" dirty="0" err="1">
                <a:solidFill>
                  <a:schemeClr val="accent1"/>
                </a:solidFill>
                <a:latin typeface="+mn-lt"/>
              </a:rPr>
              <a:t>Hissedarlara</a:t>
            </a:r>
            <a:r>
              <a:rPr lang="en-US" sz="1700" b="0" dirty="0">
                <a:solidFill>
                  <a:schemeClr val="accent1"/>
                </a:solidFill>
                <a:latin typeface="+mn-lt"/>
              </a:rPr>
              <a:t> </a:t>
            </a:r>
            <a:r>
              <a:rPr lang="en-US" sz="1700" b="0" dirty="0" err="1">
                <a:solidFill>
                  <a:schemeClr val="accent1"/>
                </a:solidFill>
                <a:latin typeface="+mn-lt"/>
              </a:rPr>
              <a:t>ödenen</a:t>
            </a:r>
            <a:r>
              <a:rPr lang="en-US" sz="1700" b="0" dirty="0">
                <a:solidFill>
                  <a:schemeClr val="accent1"/>
                </a:solidFill>
                <a:latin typeface="+mn-lt"/>
              </a:rPr>
              <a:t> </a:t>
            </a:r>
            <a:r>
              <a:rPr lang="en-US" sz="1700" b="0" dirty="0" err="1">
                <a:solidFill>
                  <a:schemeClr val="accent1"/>
                </a:solidFill>
                <a:latin typeface="+mn-lt"/>
              </a:rPr>
              <a:t>nakit</a:t>
            </a:r>
            <a:r>
              <a:rPr lang="en-US" sz="1700" b="0" dirty="0">
                <a:solidFill>
                  <a:schemeClr val="accent1"/>
                </a:solidFill>
                <a:latin typeface="+mn-lt"/>
              </a:rPr>
              <a:t> </a:t>
            </a:r>
            <a:r>
              <a:rPr lang="en-US" sz="1700" b="0" dirty="0" err="1">
                <a:solidFill>
                  <a:schemeClr val="accent1"/>
                </a:solidFill>
                <a:latin typeface="+mn-lt"/>
              </a:rPr>
              <a:t>veya</a:t>
            </a:r>
            <a:r>
              <a:rPr lang="en-US" sz="1700" b="0" dirty="0">
                <a:solidFill>
                  <a:schemeClr val="accent1"/>
                </a:solidFill>
                <a:latin typeface="+mn-lt"/>
              </a:rPr>
              <a:t> </a:t>
            </a:r>
            <a:r>
              <a:rPr lang="en-US" sz="1700" b="0" dirty="0" err="1">
                <a:solidFill>
                  <a:schemeClr val="accent1"/>
                </a:solidFill>
                <a:latin typeface="+mn-lt"/>
              </a:rPr>
              <a:t>hisse</a:t>
            </a:r>
            <a:r>
              <a:rPr lang="en-US" sz="1700" b="0" dirty="0">
                <a:solidFill>
                  <a:schemeClr val="accent1"/>
                </a:solidFill>
                <a:latin typeface="+mn-lt"/>
              </a:rPr>
              <a:t> </a:t>
            </a:r>
            <a:r>
              <a:rPr lang="en-US" sz="1700" b="0" dirty="0" err="1">
                <a:solidFill>
                  <a:schemeClr val="accent1"/>
                </a:solidFill>
                <a:latin typeface="+mn-lt"/>
              </a:rPr>
              <a:t>senedi</a:t>
            </a:r>
            <a:r>
              <a:rPr lang="en-US" sz="1700" b="0" dirty="0">
                <a:solidFill>
                  <a:schemeClr val="accent1"/>
                </a:solidFill>
                <a:latin typeface="+mn-lt"/>
              </a:rPr>
              <a:t> </a:t>
            </a:r>
            <a:r>
              <a:rPr lang="en-US" sz="1700" b="0" dirty="0" err="1">
                <a:solidFill>
                  <a:schemeClr val="accent1"/>
                </a:solidFill>
                <a:latin typeface="+mn-lt"/>
              </a:rPr>
              <a:t>temettüleri</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Hisse</a:t>
            </a:r>
            <a:r>
              <a:rPr lang="en-US" sz="1700" dirty="0">
                <a:solidFill>
                  <a:schemeClr val="accent1"/>
                </a:solidFill>
                <a:latin typeface="+mn-lt"/>
              </a:rPr>
              <a:t> </a:t>
            </a:r>
            <a:r>
              <a:rPr lang="en-US" sz="1700" dirty="0" err="1">
                <a:solidFill>
                  <a:schemeClr val="accent1"/>
                </a:solidFill>
                <a:latin typeface="+mn-lt"/>
              </a:rPr>
              <a:t>ihracı</a:t>
            </a:r>
            <a:r>
              <a:rPr lang="en-US" sz="1700" dirty="0">
                <a:solidFill>
                  <a:schemeClr val="accent1"/>
                </a:solidFill>
                <a:latin typeface="+mn-lt"/>
              </a:rPr>
              <a:t>: </a:t>
            </a:r>
            <a:r>
              <a:rPr lang="en-US" sz="1700" b="0" dirty="0" err="1">
                <a:solidFill>
                  <a:schemeClr val="accent1"/>
                </a:solidFill>
                <a:latin typeface="+mn-lt"/>
              </a:rPr>
              <a:t>Arz</a:t>
            </a:r>
            <a:r>
              <a:rPr lang="en-US" sz="1700" b="0" dirty="0">
                <a:solidFill>
                  <a:schemeClr val="accent1"/>
                </a:solidFill>
                <a:latin typeface="+mn-lt"/>
              </a:rPr>
              <a:t> </a:t>
            </a:r>
            <a:r>
              <a:rPr lang="en-US" sz="1700" b="0" dirty="0" err="1">
                <a:solidFill>
                  <a:schemeClr val="accent1"/>
                </a:solidFill>
                <a:latin typeface="+mn-lt"/>
              </a:rPr>
              <a:t>veya</a:t>
            </a:r>
            <a:r>
              <a:rPr lang="en-US" sz="1700" b="0" dirty="0">
                <a:solidFill>
                  <a:schemeClr val="accent1"/>
                </a:solidFill>
                <a:latin typeface="+mn-lt"/>
              </a:rPr>
              <a:t> </a:t>
            </a:r>
            <a:r>
              <a:rPr lang="en-US" sz="1700" b="0" dirty="0" err="1">
                <a:solidFill>
                  <a:schemeClr val="accent1"/>
                </a:solidFill>
                <a:latin typeface="+mn-lt"/>
              </a:rPr>
              <a:t>plasman</a:t>
            </a:r>
            <a:r>
              <a:rPr lang="en-US" sz="1700" b="0" dirty="0">
                <a:solidFill>
                  <a:schemeClr val="accent1"/>
                </a:solidFill>
                <a:latin typeface="+mn-lt"/>
              </a:rPr>
              <a:t> </a:t>
            </a:r>
            <a:r>
              <a:rPr lang="en-US" sz="1700" b="0" dirty="0" err="1">
                <a:solidFill>
                  <a:schemeClr val="accent1"/>
                </a:solidFill>
                <a:latin typeface="+mn-lt"/>
              </a:rPr>
              <a:t>yoluyla</a:t>
            </a:r>
            <a:r>
              <a:rPr lang="en-US" sz="1700" b="0" dirty="0">
                <a:solidFill>
                  <a:schemeClr val="accent1"/>
                </a:solidFill>
                <a:latin typeface="+mn-lt"/>
              </a:rPr>
              <a:t> </a:t>
            </a:r>
            <a:r>
              <a:rPr lang="en-US" sz="1700" b="0" dirty="0" err="1">
                <a:solidFill>
                  <a:schemeClr val="accent1"/>
                </a:solidFill>
                <a:latin typeface="+mn-lt"/>
              </a:rPr>
              <a:t>ihraç</a:t>
            </a:r>
            <a:r>
              <a:rPr lang="en-US" sz="1700" b="0" dirty="0">
                <a:solidFill>
                  <a:schemeClr val="accent1"/>
                </a:solidFill>
                <a:latin typeface="+mn-lt"/>
              </a:rPr>
              <a:t> </a:t>
            </a:r>
            <a:r>
              <a:rPr lang="en-US" sz="1700" b="0" dirty="0" err="1">
                <a:solidFill>
                  <a:schemeClr val="accent1"/>
                </a:solidFill>
                <a:latin typeface="+mn-lt"/>
              </a:rPr>
              <a:t>edilen</a:t>
            </a:r>
            <a:r>
              <a:rPr lang="en-US" sz="1700" b="0" dirty="0">
                <a:solidFill>
                  <a:schemeClr val="accent1"/>
                </a:solidFill>
                <a:latin typeface="+mn-lt"/>
              </a:rPr>
              <a:t> yeni </a:t>
            </a:r>
            <a:r>
              <a:rPr lang="en-US" sz="1700" b="0" dirty="0" err="1">
                <a:solidFill>
                  <a:schemeClr val="accent1"/>
                </a:solidFill>
                <a:latin typeface="+mn-lt"/>
              </a:rPr>
              <a:t>hisseler</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Hazine</a:t>
            </a:r>
            <a:r>
              <a:rPr lang="en-US" sz="1700" dirty="0">
                <a:solidFill>
                  <a:schemeClr val="accent1"/>
                </a:solidFill>
                <a:latin typeface="+mn-lt"/>
              </a:rPr>
              <a:t> </a:t>
            </a:r>
            <a:r>
              <a:rPr lang="en-US" sz="1700" dirty="0" err="1">
                <a:solidFill>
                  <a:schemeClr val="accent1"/>
                </a:solidFill>
                <a:latin typeface="+mn-lt"/>
              </a:rPr>
              <a:t>hisse</a:t>
            </a:r>
            <a:r>
              <a:rPr lang="en-US" sz="1700" dirty="0">
                <a:solidFill>
                  <a:schemeClr val="accent1"/>
                </a:solidFill>
                <a:latin typeface="+mn-lt"/>
              </a:rPr>
              <a:t> </a:t>
            </a:r>
            <a:r>
              <a:rPr lang="en-US" sz="1700" dirty="0" err="1">
                <a:solidFill>
                  <a:schemeClr val="accent1"/>
                </a:solidFill>
                <a:latin typeface="+mn-lt"/>
              </a:rPr>
              <a:t>senedi</a:t>
            </a:r>
            <a:r>
              <a:rPr lang="en-US" sz="1700" dirty="0">
                <a:solidFill>
                  <a:schemeClr val="accent1"/>
                </a:solidFill>
                <a:latin typeface="+mn-lt"/>
              </a:rPr>
              <a:t> </a:t>
            </a:r>
            <a:r>
              <a:rPr lang="en-US" sz="1700" dirty="0" err="1">
                <a:solidFill>
                  <a:schemeClr val="accent1"/>
                </a:solidFill>
                <a:latin typeface="+mn-lt"/>
              </a:rPr>
              <a:t>işlemleri</a:t>
            </a:r>
            <a:r>
              <a:rPr lang="en-US" sz="1700" dirty="0">
                <a:solidFill>
                  <a:schemeClr val="accent1"/>
                </a:solidFill>
                <a:latin typeface="+mn-lt"/>
              </a:rPr>
              <a:t>: </a:t>
            </a:r>
            <a:r>
              <a:rPr lang="en-US" sz="1700" b="0" dirty="0" err="1">
                <a:solidFill>
                  <a:schemeClr val="accent1"/>
                </a:solidFill>
                <a:latin typeface="+mn-lt"/>
              </a:rPr>
              <a:t>Şirketin</a:t>
            </a:r>
            <a:r>
              <a:rPr lang="en-US" sz="1700" b="0" dirty="0">
                <a:solidFill>
                  <a:schemeClr val="accent1"/>
                </a:solidFill>
                <a:latin typeface="+mn-lt"/>
              </a:rPr>
              <a:t> </a:t>
            </a:r>
            <a:r>
              <a:rPr lang="en-US" sz="1700" b="0" dirty="0" err="1">
                <a:solidFill>
                  <a:schemeClr val="accent1"/>
                </a:solidFill>
                <a:latin typeface="+mn-lt"/>
              </a:rPr>
              <a:t>kendi</a:t>
            </a:r>
            <a:r>
              <a:rPr lang="en-US" sz="1700" b="0" dirty="0">
                <a:solidFill>
                  <a:schemeClr val="accent1"/>
                </a:solidFill>
                <a:latin typeface="+mn-lt"/>
              </a:rPr>
              <a:t> </a:t>
            </a:r>
            <a:r>
              <a:rPr lang="en-US" sz="1700" b="0" dirty="0" err="1">
                <a:solidFill>
                  <a:schemeClr val="accent1"/>
                </a:solidFill>
                <a:latin typeface="+mn-lt"/>
              </a:rPr>
              <a:t>hisselerinin</a:t>
            </a:r>
            <a:r>
              <a:rPr lang="en-US" sz="1700" b="0" dirty="0">
                <a:solidFill>
                  <a:schemeClr val="accent1"/>
                </a:solidFill>
                <a:latin typeface="+mn-lt"/>
              </a:rPr>
              <a:t> </a:t>
            </a:r>
            <a:r>
              <a:rPr lang="en-US" sz="1700" b="0" dirty="0" err="1">
                <a:solidFill>
                  <a:schemeClr val="accent1"/>
                </a:solidFill>
                <a:latin typeface="+mn-lt"/>
              </a:rPr>
              <a:t>satın</a:t>
            </a:r>
            <a:r>
              <a:rPr lang="en-US" sz="1700" b="0" dirty="0">
                <a:solidFill>
                  <a:schemeClr val="accent1"/>
                </a:solidFill>
                <a:latin typeface="+mn-lt"/>
              </a:rPr>
              <a:t> </a:t>
            </a:r>
            <a:r>
              <a:rPr lang="en-US" sz="1700" b="0" dirty="0" err="1">
                <a:solidFill>
                  <a:schemeClr val="accent1"/>
                </a:solidFill>
                <a:latin typeface="+mn-lt"/>
              </a:rPr>
              <a:t>alınması</a:t>
            </a:r>
            <a:r>
              <a:rPr lang="en-US" sz="1700" b="0" dirty="0">
                <a:solidFill>
                  <a:schemeClr val="accent1"/>
                </a:solidFill>
                <a:latin typeface="+mn-lt"/>
              </a:rPr>
              <a:t> </a:t>
            </a:r>
            <a:r>
              <a:rPr lang="en-US" sz="1700" b="0" dirty="0" err="1">
                <a:solidFill>
                  <a:schemeClr val="accent1"/>
                </a:solidFill>
                <a:latin typeface="+mn-lt"/>
              </a:rPr>
              <a:t>veya</a:t>
            </a:r>
            <a:r>
              <a:rPr lang="en-US" sz="1700" b="0" dirty="0">
                <a:solidFill>
                  <a:schemeClr val="accent1"/>
                </a:solidFill>
                <a:latin typeface="+mn-lt"/>
              </a:rPr>
              <a:t> </a:t>
            </a:r>
            <a:r>
              <a:rPr lang="en-US" sz="1700" b="0" dirty="0" err="1">
                <a:solidFill>
                  <a:schemeClr val="accent1"/>
                </a:solidFill>
                <a:latin typeface="+mn-lt"/>
              </a:rPr>
              <a:t>satılması</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Diğer</a:t>
            </a:r>
            <a:r>
              <a:rPr lang="en-US" sz="1700" dirty="0">
                <a:solidFill>
                  <a:schemeClr val="accent1"/>
                </a:solidFill>
                <a:latin typeface="+mn-lt"/>
              </a:rPr>
              <a:t> </a:t>
            </a:r>
            <a:r>
              <a:rPr lang="en-US" sz="1700" dirty="0" err="1">
                <a:solidFill>
                  <a:schemeClr val="accent1"/>
                </a:solidFill>
                <a:latin typeface="+mn-lt"/>
              </a:rPr>
              <a:t>kapsamlı</a:t>
            </a:r>
            <a:r>
              <a:rPr lang="en-US" sz="1700" dirty="0">
                <a:solidFill>
                  <a:schemeClr val="accent1"/>
                </a:solidFill>
                <a:latin typeface="+mn-lt"/>
              </a:rPr>
              <a:t> </a:t>
            </a:r>
            <a:r>
              <a:rPr lang="en-US" sz="1700" dirty="0" err="1">
                <a:solidFill>
                  <a:schemeClr val="accent1"/>
                </a:solidFill>
                <a:latin typeface="+mn-lt"/>
              </a:rPr>
              <a:t>gelir</a:t>
            </a:r>
            <a:r>
              <a:rPr lang="en-US" sz="1700" dirty="0">
                <a:solidFill>
                  <a:schemeClr val="accent1"/>
                </a:solidFill>
                <a:latin typeface="+mn-lt"/>
              </a:rPr>
              <a:t> </a:t>
            </a:r>
            <a:r>
              <a:rPr lang="en-US" sz="1700" dirty="0" err="1">
                <a:solidFill>
                  <a:schemeClr val="accent1"/>
                </a:solidFill>
                <a:latin typeface="+mn-lt"/>
              </a:rPr>
              <a:t>veya</a:t>
            </a:r>
            <a:r>
              <a:rPr lang="en-US" sz="1700" dirty="0">
                <a:solidFill>
                  <a:schemeClr val="accent1"/>
                </a:solidFill>
                <a:latin typeface="+mn-lt"/>
              </a:rPr>
              <a:t> </a:t>
            </a:r>
            <a:r>
              <a:rPr lang="en-US" sz="1700" dirty="0" err="1">
                <a:solidFill>
                  <a:schemeClr val="accent1"/>
                </a:solidFill>
                <a:latin typeface="+mn-lt"/>
              </a:rPr>
              <a:t>gider</a:t>
            </a:r>
            <a:r>
              <a:rPr lang="en-US" sz="1700" dirty="0">
                <a:solidFill>
                  <a:schemeClr val="accent1"/>
                </a:solidFill>
                <a:latin typeface="+mn-lt"/>
              </a:rPr>
              <a:t>: </a:t>
            </a:r>
            <a:r>
              <a:rPr lang="en-US" sz="1700" b="0" dirty="0" err="1">
                <a:solidFill>
                  <a:schemeClr val="accent1"/>
                </a:solidFill>
                <a:latin typeface="+mn-lt"/>
              </a:rPr>
              <a:t>Doğrudan</a:t>
            </a:r>
            <a:r>
              <a:rPr lang="en-US" sz="1700" b="0" dirty="0">
                <a:solidFill>
                  <a:schemeClr val="accent1"/>
                </a:solidFill>
                <a:latin typeface="+mn-lt"/>
              </a:rPr>
              <a:t> </a:t>
            </a:r>
            <a:r>
              <a:rPr lang="en-US" sz="1700" b="0" dirty="0" err="1">
                <a:solidFill>
                  <a:schemeClr val="accent1"/>
                </a:solidFill>
                <a:latin typeface="+mn-lt"/>
              </a:rPr>
              <a:t>özkaynaklara</a:t>
            </a:r>
            <a:r>
              <a:rPr lang="en-US" sz="1700" b="0" dirty="0">
                <a:solidFill>
                  <a:schemeClr val="accent1"/>
                </a:solidFill>
                <a:latin typeface="+mn-lt"/>
              </a:rPr>
              <a:t> </a:t>
            </a:r>
            <a:r>
              <a:rPr lang="en-US" sz="1700" b="0" dirty="0" err="1">
                <a:solidFill>
                  <a:schemeClr val="accent1"/>
                </a:solidFill>
                <a:latin typeface="+mn-lt"/>
              </a:rPr>
              <a:t>kaydedilen</a:t>
            </a:r>
            <a:r>
              <a:rPr lang="en-US" sz="1700" b="0" dirty="0">
                <a:solidFill>
                  <a:schemeClr val="accent1"/>
                </a:solidFill>
                <a:latin typeface="+mn-lt"/>
              </a:rPr>
              <a:t> </a:t>
            </a:r>
            <a:r>
              <a:rPr lang="en-US" sz="1700" b="0" dirty="0" err="1">
                <a:solidFill>
                  <a:schemeClr val="accent1"/>
                </a:solidFill>
                <a:latin typeface="+mn-lt"/>
              </a:rPr>
              <a:t>kazanç</a:t>
            </a:r>
            <a:r>
              <a:rPr lang="en-US" sz="1700" b="0" dirty="0">
                <a:solidFill>
                  <a:schemeClr val="accent1"/>
                </a:solidFill>
                <a:latin typeface="+mn-lt"/>
              </a:rPr>
              <a:t> </a:t>
            </a:r>
            <a:r>
              <a:rPr lang="en-US" sz="1700" b="0" dirty="0" err="1">
                <a:solidFill>
                  <a:schemeClr val="accent1"/>
                </a:solidFill>
                <a:latin typeface="+mn-lt"/>
              </a:rPr>
              <a:t>veya</a:t>
            </a:r>
            <a:r>
              <a:rPr lang="en-US" sz="1700" b="0" dirty="0">
                <a:solidFill>
                  <a:schemeClr val="accent1"/>
                </a:solidFill>
                <a:latin typeface="+mn-lt"/>
              </a:rPr>
              <a:t> </a:t>
            </a:r>
            <a:r>
              <a:rPr lang="en-US" sz="1700" b="0" dirty="0" err="1">
                <a:solidFill>
                  <a:schemeClr val="accent1"/>
                </a:solidFill>
                <a:latin typeface="+mn-lt"/>
              </a:rPr>
              <a:t>kayıplar</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Diğer</a:t>
            </a:r>
            <a:r>
              <a:rPr lang="en-US" sz="1700" dirty="0">
                <a:solidFill>
                  <a:schemeClr val="accent1"/>
                </a:solidFill>
                <a:latin typeface="+mn-lt"/>
              </a:rPr>
              <a:t> </a:t>
            </a:r>
            <a:r>
              <a:rPr lang="en-US" sz="1700" dirty="0" err="1">
                <a:solidFill>
                  <a:schemeClr val="accent1"/>
                </a:solidFill>
                <a:latin typeface="+mn-lt"/>
              </a:rPr>
              <a:t>değişiklikler</a:t>
            </a:r>
            <a:r>
              <a:rPr lang="en-US" sz="1700" dirty="0">
                <a:solidFill>
                  <a:schemeClr val="accent1"/>
                </a:solidFill>
                <a:latin typeface="+mn-lt"/>
              </a:rPr>
              <a:t>: </a:t>
            </a:r>
            <a:r>
              <a:rPr lang="en-US" sz="1700" b="0" dirty="0" err="1">
                <a:solidFill>
                  <a:schemeClr val="accent1"/>
                </a:solidFill>
                <a:latin typeface="+mn-lt"/>
              </a:rPr>
              <a:t>Özkaynak</a:t>
            </a:r>
            <a:r>
              <a:rPr lang="en-US" sz="1700" b="0" dirty="0">
                <a:solidFill>
                  <a:schemeClr val="accent1"/>
                </a:solidFill>
                <a:latin typeface="+mn-lt"/>
              </a:rPr>
              <a:t> </a:t>
            </a:r>
            <a:r>
              <a:rPr lang="en-US" sz="1700" b="0" dirty="0" err="1">
                <a:solidFill>
                  <a:schemeClr val="accent1"/>
                </a:solidFill>
                <a:latin typeface="+mn-lt"/>
              </a:rPr>
              <a:t>hesaplarındaki</a:t>
            </a:r>
            <a:r>
              <a:rPr lang="en-US" sz="1700" b="0" dirty="0">
                <a:solidFill>
                  <a:schemeClr val="accent1"/>
                </a:solidFill>
                <a:latin typeface="+mn-lt"/>
              </a:rPr>
              <a:t> </a:t>
            </a:r>
            <a:r>
              <a:rPr lang="en-US" sz="1700" b="0" dirty="0" err="1">
                <a:solidFill>
                  <a:schemeClr val="accent1"/>
                </a:solidFill>
                <a:latin typeface="+mn-lt"/>
              </a:rPr>
              <a:t>diğer</a:t>
            </a:r>
            <a:r>
              <a:rPr lang="en-US" sz="1700" b="0" dirty="0">
                <a:solidFill>
                  <a:schemeClr val="accent1"/>
                </a:solidFill>
                <a:latin typeface="+mn-lt"/>
              </a:rPr>
              <a:t> </a:t>
            </a:r>
            <a:r>
              <a:rPr lang="en-US" sz="1700" b="0" dirty="0" err="1">
                <a:solidFill>
                  <a:schemeClr val="accent1"/>
                </a:solidFill>
                <a:latin typeface="+mn-lt"/>
              </a:rPr>
              <a:t>değişiklikler</a:t>
            </a:r>
            <a:endParaRPr lang="en-US" sz="1700" b="0" dirty="0">
              <a:solidFill>
                <a:schemeClr val="accent1"/>
              </a:solidFill>
              <a:latin typeface="+mn-lt"/>
            </a:endParaRPr>
          </a:p>
          <a:p>
            <a:pPr marL="628650" lvl="1" indent="-171450">
              <a:lnSpc>
                <a:spcPct val="150000"/>
              </a:lnSpc>
              <a:buChar char="•"/>
            </a:pPr>
            <a:r>
              <a:rPr lang="en-US" sz="1700" dirty="0" err="1">
                <a:solidFill>
                  <a:schemeClr val="accent1"/>
                </a:solidFill>
                <a:latin typeface="+mn-lt"/>
              </a:rPr>
              <a:t>Kapanış</a:t>
            </a:r>
            <a:r>
              <a:rPr lang="en-US" sz="1700" dirty="0">
                <a:solidFill>
                  <a:schemeClr val="accent1"/>
                </a:solidFill>
                <a:latin typeface="+mn-lt"/>
              </a:rPr>
              <a:t> </a:t>
            </a:r>
            <a:r>
              <a:rPr lang="en-US" sz="1700" dirty="0" err="1">
                <a:solidFill>
                  <a:schemeClr val="accent1"/>
                </a:solidFill>
                <a:latin typeface="+mn-lt"/>
              </a:rPr>
              <a:t>bakiyesi</a:t>
            </a:r>
            <a:r>
              <a:rPr lang="en-US" sz="1700" dirty="0">
                <a:solidFill>
                  <a:schemeClr val="accent1"/>
                </a:solidFill>
                <a:latin typeface="+mn-lt"/>
              </a:rPr>
              <a:t>: </a:t>
            </a:r>
            <a:r>
              <a:rPr lang="en-US" sz="1700" b="0" dirty="0" err="1">
                <a:solidFill>
                  <a:schemeClr val="accent1"/>
                </a:solidFill>
                <a:latin typeface="+mn-lt"/>
              </a:rPr>
              <a:t>Dönem</a:t>
            </a:r>
            <a:r>
              <a:rPr lang="en-US" sz="1700" b="0" dirty="0">
                <a:solidFill>
                  <a:schemeClr val="accent1"/>
                </a:solidFill>
                <a:latin typeface="+mn-lt"/>
              </a:rPr>
              <a:t> </a:t>
            </a:r>
            <a:r>
              <a:rPr lang="en-US" sz="1700" b="0" dirty="0" err="1">
                <a:solidFill>
                  <a:schemeClr val="accent1"/>
                </a:solidFill>
                <a:latin typeface="+mn-lt"/>
              </a:rPr>
              <a:t>sonu</a:t>
            </a:r>
            <a:r>
              <a:rPr lang="en-US" sz="1700" b="0" dirty="0">
                <a:solidFill>
                  <a:schemeClr val="accent1"/>
                </a:solidFill>
                <a:latin typeface="+mn-lt"/>
              </a:rPr>
              <a:t> </a:t>
            </a:r>
            <a:r>
              <a:rPr lang="en-US" sz="1700" b="0" dirty="0" err="1">
                <a:solidFill>
                  <a:schemeClr val="accent1"/>
                </a:solidFill>
                <a:latin typeface="+mn-lt"/>
              </a:rPr>
              <a:t>toplam</a:t>
            </a:r>
            <a:r>
              <a:rPr lang="en-US" sz="1700" b="0" dirty="0">
                <a:solidFill>
                  <a:schemeClr val="accent1"/>
                </a:solidFill>
                <a:latin typeface="+mn-lt"/>
              </a:rPr>
              <a:t> </a:t>
            </a:r>
            <a:r>
              <a:rPr lang="en-US" sz="1700" b="0" dirty="0" err="1">
                <a:solidFill>
                  <a:schemeClr val="accent1"/>
                </a:solidFill>
                <a:latin typeface="+mn-lt"/>
              </a:rPr>
              <a:t>özkaynak</a:t>
            </a:r>
            <a:endParaRPr lang="sl-SI" sz="1700" b="0" dirty="0">
              <a:solidFill>
                <a:schemeClr val="accent1"/>
              </a:solidFill>
              <a:latin typeface="+mn-lt"/>
            </a:endParaRPr>
          </a:p>
          <a:p>
            <a:pPr lvl="1">
              <a:buFont typeface="Arial" panose="020B0604020202020204" pitchFamily="34" charset="0"/>
              <a:buChar char="•"/>
            </a:pPr>
            <a:endParaRPr lang="sl-SI" sz="1000" b="0" dirty="0">
              <a:solidFill>
                <a:schemeClr val="accent1"/>
              </a:solidFill>
            </a:endParaRPr>
          </a:p>
          <a:p>
            <a:pPr lvl="1">
              <a:buFont typeface="Arial" panose="020B0604020202020204" pitchFamily="34" charset="0"/>
              <a:buChar char="•"/>
            </a:pPr>
            <a:endParaRPr lang="sl-SI" sz="1000" b="0" dirty="0">
              <a:solidFill>
                <a:schemeClr val="accent1"/>
              </a:solidFill>
            </a:endParaRPr>
          </a:p>
        </p:txBody>
      </p:sp>
      <p:pic>
        <p:nvPicPr>
          <p:cNvPr id="5" name="Resim 4">
            <a:extLst>
              <a:ext uri="{FF2B5EF4-FFF2-40B4-BE49-F238E27FC236}">
                <a16:creationId xmlns:a16="http://schemas.microsoft.com/office/drawing/2014/main" id="{076DE519-FC1A-C173-ACA9-8A37BEACD76E}"/>
              </a:ext>
            </a:extLst>
          </p:cNvPr>
          <p:cNvPicPr>
            <a:picLocks noChangeAspect="1"/>
          </p:cNvPicPr>
          <p:nvPr/>
        </p:nvPicPr>
        <p:blipFill>
          <a:blip r:embed="rId2"/>
          <a:stretch>
            <a:fillRect/>
          </a:stretch>
        </p:blipFill>
        <p:spPr>
          <a:xfrm>
            <a:off x="231075" y="6030826"/>
            <a:ext cx="1267002" cy="685896"/>
          </a:xfrm>
          <a:prstGeom prst="rect">
            <a:avLst/>
          </a:prstGeom>
        </p:spPr>
      </p:pic>
    </p:spTree>
    <p:extLst>
      <p:ext uri="{BB962C8B-B14F-4D97-AF65-F5344CB8AC3E}">
        <p14:creationId xmlns:p14="http://schemas.microsoft.com/office/powerpoint/2010/main" val="28022724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741744" y="152923"/>
            <a:ext cx="10515600" cy="1325563"/>
          </a:xfrm>
        </p:spPr>
        <p:txBody>
          <a:bodyPr>
            <a:normAutofit/>
          </a:bodyPr>
          <a:lstStyle/>
          <a:p>
            <a:r>
              <a:rPr lang="sl-SI" sz="3400" err="1"/>
              <a:t>Finansal tabloları okuma ve yorumlama</a:t>
            </a:r>
          </a:p>
        </p:txBody>
      </p:sp>
      <p:sp>
        <p:nvSpPr>
          <p:cNvPr id="3" name="Content Placeholder 2">
            <a:extLst>
              <a:ext uri="{FF2B5EF4-FFF2-40B4-BE49-F238E27FC236}">
                <a16:creationId xmlns:a16="http://schemas.microsoft.com/office/drawing/2014/main" id="{3F4D8EE6-CFA6-F64D-8CC5-D910013B982E}"/>
              </a:ext>
            </a:extLst>
          </p:cNvPr>
          <p:cNvSpPr>
            <a:spLocks noGrp="1"/>
          </p:cNvSpPr>
          <p:nvPr>
            <p:ph idx="1"/>
          </p:nvPr>
        </p:nvSpPr>
        <p:spPr>
          <a:xfrm>
            <a:off x="741744" y="1401220"/>
            <a:ext cx="10515600" cy="4351338"/>
          </a:xfrm>
        </p:spPr>
        <p:txBody>
          <a:bodyPr vert="horz" lIns="91440" tIns="45720" rIns="91440" bIns="45720" rtlCol="0" anchor="t">
            <a:normAutofit/>
          </a:bodyPr>
          <a:lstStyle/>
          <a:p>
            <a:pPr marL="0" indent="0">
              <a:lnSpc>
                <a:spcPct val="160000"/>
              </a:lnSpc>
              <a:buNone/>
            </a:pPr>
            <a:r>
              <a:rPr lang="en-US" sz="2000" dirty="0"/>
              <a:t>Analiz </a:t>
            </a:r>
            <a:r>
              <a:rPr lang="en-US" sz="2000" dirty="0" err="1"/>
              <a:t>Teknikleri</a:t>
            </a:r>
            <a:r>
              <a:rPr lang="en-US" sz="2000" dirty="0"/>
              <a:t>:</a:t>
            </a:r>
            <a:endParaRPr lang="sl-SI" sz="2000" dirty="0"/>
          </a:p>
          <a:p>
            <a:pPr>
              <a:lnSpc>
                <a:spcPct val="150000"/>
              </a:lnSpc>
              <a:spcBef>
                <a:spcPct val="0"/>
              </a:spcBef>
            </a:pPr>
            <a:endParaRPr lang="en-US" sz="800" dirty="0">
              <a:solidFill>
                <a:schemeClr val="accent1"/>
              </a:solidFill>
            </a:endParaRPr>
          </a:p>
          <a:p>
            <a:pPr>
              <a:lnSpc>
                <a:spcPct val="150000"/>
              </a:lnSpc>
              <a:spcBef>
                <a:spcPct val="0"/>
              </a:spcBef>
            </a:pPr>
            <a:r>
              <a:rPr lang="en-US" sz="2000" dirty="0" err="1">
                <a:solidFill>
                  <a:schemeClr val="accent1"/>
                </a:solidFill>
              </a:rPr>
              <a:t>Yatay</a:t>
            </a:r>
            <a:r>
              <a:rPr lang="en-US" sz="2000" dirty="0">
                <a:solidFill>
                  <a:schemeClr val="accent1"/>
                </a:solidFill>
              </a:rPr>
              <a:t> Analiz: </a:t>
            </a:r>
            <a:r>
              <a:rPr lang="en-US" sz="2000" b="0" dirty="0" err="1">
                <a:solidFill>
                  <a:schemeClr val="accent1"/>
                </a:solidFill>
              </a:rPr>
              <a:t>Eğilimleri</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büyüme</a:t>
            </a:r>
            <a:r>
              <a:rPr lang="en-US" sz="2000" b="0" dirty="0">
                <a:solidFill>
                  <a:schemeClr val="accent1"/>
                </a:solidFill>
              </a:rPr>
              <a:t> </a:t>
            </a:r>
            <a:r>
              <a:rPr lang="en-US" sz="2000" b="0" dirty="0" err="1">
                <a:solidFill>
                  <a:schemeClr val="accent1"/>
                </a:solidFill>
              </a:rPr>
              <a:t>modellerini</a:t>
            </a:r>
            <a:r>
              <a:rPr lang="en-US" sz="2000" b="0" dirty="0">
                <a:solidFill>
                  <a:schemeClr val="accent1"/>
                </a:solidFill>
              </a:rPr>
              <a:t> </a:t>
            </a:r>
            <a:r>
              <a:rPr lang="en-US" sz="2000" b="0" dirty="0" err="1">
                <a:solidFill>
                  <a:schemeClr val="accent1"/>
                </a:solidFill>
              </a:rPr>
              <a:t>belirlemek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birden</a:t>
            </a:r>
            <a:r>
              <a:rPr lang="en-US" sz="2000" b="0" dirty="0">
                <a:solidFill>
                  <a:schemeClr val="accent1"/>
                </a:solidFill>
              </a:rPr>
              <a:t> </a:t>
            </a:r>
            <a:r>
              <a:rPr lang="en-US" sz="2000" b="0" dirty="0" err="1">
                <a:solidFill>
                  <a:schemeClr val="accent1"/>
                </a:solidFill>
              </a:rPr>
              <a:t>fazla</a:t>
            </a:r>
            <a:r>
              <a:rPr lang="en-US" sz="2000" b="0" dirty="0">
                <a:solidFill>
                  <a:schemeClr val="accent1"/>
                </a:solidFill>
              </a:rPr>
              <a:t> </a:t>
            </a:r>
            <a:r>
              <a:rPr lang="en-US" sz="2000" b="0" dirty="0" err="1">
                <a:solidFill>
                  <a:schemeClr val="accent1"/>
                </a:solidFill>
              </a:rPr>
              <a:t>dönemdeki</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verilerin</a:t>
            </a:r>
            <a:r>
              <a:rPr lang="en-US" sz="2000" b="0" dirty="0">
                <a:solidFill>
                  <a:schemeClr val="accent1"/>
                </a:solidFill>
              </a:rPr>
              <a:t> </a:t>
            </a:r>
            <a:r>
              <a:rPr lang="en-US" sz="2000" b="0" dirty="0" err="1">
                <a:solidFill>
                  <a:schemeClr val="accent1"/>
                </a:solidFill>
              </a:rPr>
              <a:t>karşılaştırılması</a:t>
            </a:r>
            <a:r>
              <a:rPr lang="en-US" sz="2000" b="0" dirty="0">
                <a:solidFill>
                  <a:schemeClr val="accent1"/>
                </a:solidFill>
              </a:rPr>
              <a:t>.</a:t>
            </a:r>
            <a:endParaRPr lang="en-US" dirty="0">
              <a:solidFill>
                <a:schemeClr val="accent1"/>
              </a:solidFill>
            </a:endParaRPr>
          </a:p>
          <a:p>
            <a:pPr>
              <a:lnSpc>
                <a:spcPct val="150000"/>
              </a:lnSpc>
              <a:spcBef>
                <a:spcPct val="0"/>
              </a:spcBef>
            </a:pPr>
            <a:endParaRPr lang="en-US" sz="800" b="0" dirty="0">
              <a:solidFill>
                <a:schemeClr val="accent1"/>
              </a:solidFill>
            </a:endParaRPr>
          </a:p>
          <a:p>
            <a:pPr>
              <a:lnSpc>
                <a:spcPct val="150000"/>
              </a:lnSpc>
              <a:spcBef>
                <a:spcPct val="0"/>
              </a:spcBef>
            </a:pPr>
            <a:r>
              <a:rPr lang="en-US" sz="2000" dirty="0" err="1">
                <a:solidFill>
                  <a:schemeClr val="accent1"/>
                </a:solidFill>
              </a:rPr>
              <a:t>Dikey</a:t>
            </a:r>
            <a:r>
              <a:rPr lang="en-US" sz="2000" dirty="0">
                <a:solidFill>
                  <a:schemeClr val="accent1"/>
                </a:solidFill>
              </a:rPr>
              <a:t> Analiz: </a:t>
            </a:r>
            <a:r>
              <a:rPr lang="en-US" sz="2000" b="0" dirty="0">
                <a:solidFill>
                  <a:schemeClr val="accent1"/>
                </a:solidFill>
              </a:rPr>
              <a:t>Mali </a:t>
            </a:r>
            <a:r>
              <a:rPr lang="en-US" sz="2000" b="0" dirty="0" err="1">
                <a:solidFill>
                  <a:schemeClr val="accent1"/>
                </a:solidFill>
              </a:rPr>
              <a:t>tablo</a:t>
            </a:r>
            <a:r>
              <a:rPr lang="en-US" sz="2000" b="0" dirty="0">
                <a:solidFill>
                  <a:schemeClr val="accent1"/>
                </a:solidFill>
              </a:rPr>
              <a:t> </a:t>
            </a:r>
            <a:r>
              <a:rPr lang="en-US" sz="2000" b="0" dirty="0" err="1">
                <a:solidFill>
                  <a:schemeClr val="accent1"/>
                </a:solidFill>
              </a:rPr>
              <a:t>kalemlerinin</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temel</a:t>
            </a:r>
            <a:r>
              <a:rPr lang="en-US" sz="2000" b="0" dirty="0">
                <a:solidFill>
                  <a:schemeClr val="accent1"/>
                </a:solidFill>
              </a:rPr>
              <a:t> </a:t>
            </a:r>
            <a:r>
              <a:rPr lang="en-US" sz="2000" b="0" dirty="0" err="1">
                <a:solidFill>
                  <a:schemeClr val="accent1"/>
                </a:solidFill>
              </a:rPr>
              <a:t>tutarın</a:t>
            </a:r>
            <a:r>
              <a:rPr lang="en-US" sz="2000" b="0" dirty="0">
                <a:solidFill>
                  <a:schemeClr val="accent1"/>
                </a:solidFill>
              </a:rPr>
              <a:t> </a:t>
            </a:r>
            <a:r>
              <a:rPr lang="en-US" sz="2000" b="0" dirty="0" err="1">
                <a:solidFill>
                  <a:schemeClr val="accent1"/>
                </a:solidFill>
              </a:rPr>
              <a:t>yüzdesi</a:t>
            </a:r>
            <a:r>
              <a:rPr lang="en-US" sz="2000" b="0" dirty="0">
                <a:solidFill>
                  <a:schemeClr val="accent1"/>
                </a:solidFill>
              </a:rPr>
              <a:t> </a:t>
            </a:r>
            <a:r>
              <a:rPr lang="en-US" sz="2000" b="0" dirty="0" err="1">
                <a:solidFill>
                  <a:schemeClr val="accent1"/>
                </a:solidFill>
              </a:rPr>
              <a:t>olarak</a:t>
            </a:r>
            <a:r>
              <a:rPr lang="en-US" sz="2000" b="0" dirty="0">
                <a:solidFill>
                  <a:schemeClr val="accent1"/>
                </a:solidFill>
              </a:rPr>
              <a:t> </a:t>
            </a:r>
            <a:r>
              <a:rPr lang="en-US" sz="2000" b="0" dirty="0" err="1">
                <a:solidFill>
                  <a:schemeClr val="accent1"/>
                </a:solidFill>
              </a:rPr>
              <a:t>değerlendirilmesi</a:t>
            </a:r>
            <a:r>
              <a:rPr lang="en-US" sz="2000" b="0" dirty="0">
                <a:solidFill>
                  <a:schemeClr val="accent1"/>
                </a:solidFill>
              </a:rPr>
              <a:t> (</a:t>
            </a:r>
            <a:r>
              <a:rPr lang="en-US" sz="2000" b="0" dirty="0" err="1">
                <a:solidFill>
                  <a:schemeClr val="accent1"/>
                </a:solidFill>
              </a:rPr>
              <a:t>örneğin</a:t>
            </a:r>
            <a:r>
              <a:rPr lang="en-US" sz="2000" b="0" dirty="0">
                <a:solidFill>
                  <a:schemeClr val="accent1"/>
                </a:solidFill>
              </a:rPr>
              <a:t>, </a:t>
            </a:r>
            <a:r>
              <a:rPr lang="en-US" sz="2000" b="0" dirty="0" err="1">
                <a:solidFill>
                  <a:schemeClr val="accent1"/>
                </a:solidFill>
              </a:rPr>
              <a:t>bilanço</a:t>
            </a:r>
            <a:r>
              <a:rPr lang="en-US" sz="2000" b="0" dirty="0">
                <a:solidFill>
                  <a:schemeClr val="accent1"/>
                </a:solidFill>
              </a:rPr>
              <a:t> </a:t>
            </a:r>
            <a:r>
              <a:rPr lang="en-US" sz="2000" b="0" dirty="0" err="1">
                <a:solidFill>
                  <a:schemeClr val="accent1"/>
                </a:solidFill>
              </a:rPr>
              <a:t>kalemleri</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toplam</a:t>
            </a:r>
            <a:r>
              <a:rPr lang="en-US" sz="2000" b="0" dirty="0">
                <a:solidFill>
                  <a:schemeClr val="accent1"/>
                </a:solidFill>
              </a:rPr>
              <a:t> </a:t>
            </a:r>
            <a:r>
              <a:rPr lang="en-US" sz="2000" b="0" dirty="0" err="1">
                <a:solidFill>
                  <a:schemeClr val="accent1"/>
                </a:solidFill>
              </a:rPr>
              <a:t>varlıklar</a:t>
            </a:r>
            <a:r>
              <a:rPr lang="en-US" sz="2000" b="0" dirty="0">
                <a:solidFill>
                  <a:schemeClr val="accent1"/>
                </a:solidFill>
              </a:rPr>
              <a:t>, </a:t>
            </a:r>
            <a:r>
              <a:rPr lang="en-US" sz="2000" b="0" dirty="0" err="1">
                <a:solidFill>
                  <a:schemeClr val="accent1"/>
                </a:solidFill>
              </a:rPr>
              <a:t>gelir</a:t>
            </a:r>
            <a:r>
              <a:rPr lang="en-US" sz="2000" b="0" dirty="0">
                <a:solidFill>
                  <a:schemeClr val="accent1"/>
                </a:solidFill>
              </a:rPr>
              <a:t> </a:t>
            </a:r>
            <a:r>
              <a:rPr lang="en-US" sz="2000" b="0" dirty="0" err="1">
                <a:solidFill>
                  <a:schemeClr val="accent1"/>
                </a:solidFill>
              </a:rPr>
              <a:t>tablosu</a:t>
            </a:r>
            <a:r>
              <a:rPr lang="en-US" sz="2000" b="0" dirty="0">
                <a:solidFill>
                  <a:schemeClr val="accent1"/>
                </a:solidFill>
              </a:rPr>
              <a:t> </a:t>
            </a:r>
            <a:r>
              <a:rPr lang="en-US" sz="2000" b="0" dirty="0" err="1">
                <a:solidFill>
                  <a:schemeClr val="accent1"/>
                </a:solidFill>
              </a:rPr>
              <a:t>kalemleri</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net </a:t>
            </a:r>
            <a:r>
              <a:rPr lang="en-US" sz="2000" b="0" dirty="0" err="1">
                <a:solidFill>
                  <a:schemeClr val="accent1"/>
                </a:solidFill>
              </a:rPr>
              <a:t>satışlar</a:t>
            </a:r>
            <a:r>
              <a:rPr lang="en-US" sz="2000" b="0" dirty="0">
                <a:solidFill>
                  <a:schemeClr val="accent1"/>
                </a:solidFill>
              </a:rPr>
              <a:t>).</a:t>
            </a:r>
          </a:p>
          <a:p>
            <a:pPr>
              <a:lnSpc>
                <a:spcPct val="150000"/>
              </a:lnSpc>
              <a:spcBef>
                <a:spcPct val="0"/>
              </a:spcBef>
            </a:pPr>
            <a:endParaRPr lang="en-US" sz="800" b="0" dirty="0">
              <a:solidFill>
                <a:schemeClr val="accent1"/>
              </a:solidFill>
            </a:endParaRPr>
          </a:p>
          <a:p>
            <a:pPr>
              <a:lnSpc>
                <a:spcPct val="150000"/>
              </a:lnSpc>
              <a:spcBef>
                <a:spcPct val="0"/>
              </a:spcBef>
            </a:pPr>
            <a:r>
              <a:rPr lang="en-US" sz="2000" dirty="0">
                <a:solidFill>
                  <a:schemeClr val="accent1"/>
                </a:solidFill>
              </a:rPr>
              <a:t>Oran </a:t>
            </a:r>
            <a:r>
              <a:rPr lang="en-US" sz="2000" dirty="0" err="1">
                <a:solidFill>
                  <a:schemeClr val="accent1"/>
                </a:solidFill>
              </a:rPr>
              <a:t>Analizi</a:t>
            </a:r>
            <a:r>
              <a:rPr lang="en-US" sz="2000" dirty="0">
                <a:solidFill>
                  <a:schemeClr val="accent1"/>
                </a:solidFill>
              </a:rPr>
              <a:t>: </a:t>
            </a:r>
            <a:r>
              <a:rPr lang="en-US" sz="2000" b="0" dirty="0">
                <a:solidFill>
                  <a:schemeClr val="accent1"/>
                </a:solidFill>
              </a:rPr>
              <a:t>Bir </a:t>
            </a:r>
            <a:r>
              <a:rPr lang="en-US" sz="2000" b="0" dirty="0" err="1">
                <a:solidFill>
                  <a:schemeClr val="accent1"/>
                </a:solidFill>
              </a:rPr>
              <a:t>şirketin</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sağlığını</a:t>
            </a:r>
            <a:r>
              <a:rPr lang="en-US" sz="2000" b="0" dirty="0">
                <a:solidFill>
                  <a:schemeClr val="accent1"/>
                </a:solidFill>
              </a:rPr>
              <a:t>, </a:t>
            </a:r>
            <a:r>
              <a:rPr lang="en-US" sz="2000" b="0" dirty="0" err="1">
                <a:solidFill>
                  <a:schemeClr val="accent1"/>
                </a:solidFill>
              </a:rPr>
              <a:t>performansını</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verimliliğini</a:t>
            </a:r>
            <a:r>
              <a:rPr lang="en-US" sz="2000" b="0" dirty="0">
                <a:solidFill>
                  <a:schemeClr val="accent1"/>
                </a:solidFill>
              </a:rPr>
              <a:t> </a:t>
            </a:r>
            <a:r>
              <a:rPr lang="en-US" sz="2000" b="0" dirty="0" err="1">
                <a:solidFill>
                  <a:schemeClr val="accent1"/>
                </a:solidFill>
              </a:rPr>
              <a:t>değerlendirmek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oranların</a:t>
            </a:r>
            <a:r>
              <a:rPr lang="en-US" sz="2000" b="0" dirty="0">
                <a:solidFill>
                  <a:schemeClr val="accent1"/>
                </a:solidFill>
              </a:rPr>
              <a:t> </a:t>
            </a:r>
            <a:r>
              <a:rPr lang="en-US" sz="2000" b="0" dirty="0" err="1">
                <a:solidFill>
                  <a:schemeClr val="accent1"/>
                </a:solidFill>
              </a:rPr>
              <a:t>kullanılması</a:t>
            </a:r>
            <a:r>
              <a:rPr lang="en-US" sz="2000" b="0" dirty="0">
                <a:solidFill>
                  <a:schemeClr val="accent1"/>
                </a:solidFill>
              </a:rPr>
              <a:t>.</a:t>
            </a:r>
          </a:p>
          <a:p>
            <a:endParaRPr lang="sl-SI" dirty="0"/>
          </a:p>
        </p:txBody>
      </p:sp>
      <p:pic>
        <p:nvPicPr>
          <p:cNvPr id="5" name="Resim 4">
            <a:extLst>
              <a:ext uri="{FF2B5EF4-FFF2-40B4-BE49-F238E27FC236}">
                <a16:creationId xmlns:a16="http://schemas.microsoft.com/office/drawing/2014/main" id="{472E30C6-3010-4D6B-A886-1D75339B3EED}"/>
              </a:ext>
            </a:extLst>
          </p:cNvPr>
          <p:cNvPicPr>
            <a:picLocks noChangeAspect="1"/>
          </p:cNvPicPr>
          <p:nvPr/>
        </p:nvPicPr>
        <p:blipFill>
          <a:blip r:embed="rId2"/>
          <a:stretch>
            <a:fillRect/>
          </a:stretch>
        </p:blipFill>
        <p:spPr>
          <a:xfrm>
            <a:off x="222283" y="6019181"/>
            <a:ext cx="1267002" cy="685896"/>
          </a:xfrm>
          <a:prstGeom prst="rect">
            <a:avLst/>
          </a:prstGeom>
        </p:spPr>
      </p:pic>
    </p:spTree>
    <p:extLst>
      <p:ext uri="{BB962C8B-B14F-4D97-AF65-F5344CB8AC3E}">
        <p14:creationId xmlns:p14="http://schemas.microsoft.com/office/powerpoint/2010/main" val="193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p:txBody>
          <a:bodyPr/>
          <a:lstStyle/>
          <a:p>
            <a:r>
              <a:rPr lang="sl-SI" err="1"/>
              <a:t>Ortak terminoloji</a:t>
            </a:r>
          </a:p>
        </p:txBody>
      </p:sp>
      <p:sp>
        <p:nvSpPr>
          <p:cNvPr id="3" name="Content Placeholder 2">
            <a:extLst>
              <a:ext uri="{FF2B5EF4-FFF2-40B4-BE49-F238E27FC236}">
                <a16:creationId xmlns:a16="http://schemas.microsoft.com/office/drawing/2014/main" id="{9E798A23-95E4-8B36-D4D2-338D427D7B1E}"/>
              </a:ext>
            </a:extLst>
          </p:cNvPr>
          <p:cNvSpPr>
            <a:spLocks noGrp="1"/>
          </p:cNvSpPr>
          <p:nvPr>
            <p:ph idx="1"/>
          </p:nvPr>
        </p:nvSpPr>
        <p:spPr/>
        <p:txBody>
          <a:bodyPr vert="horz" lIns="91440" tIns="45720" rIns="91440" bIns="45720" rtlCol="0" anchor="t">
            <a:normAutofit/>
          </a:bodyPr>
          <a:lstStyle/>
          <a:p>
            <a:pPr marL="0" indent="0">
              <a:buNone/>
            </a:pPr>
            <a:r>
              <a:rPr lang="sl-SI" sz="1600" kern="150" dirty="0">
                <a:effectLst/>
                <a:ea typeface="Aptos" panose="020B0004020202020204" pitchFamily="34" charset="0"/>
                <a:cs typeface="Times New Roman"/>
              </a:rPr>
              <a:t>Sözlük:</a:t>
            </a:r>
          </a:p>
          <a:p>
            <a:pPr marL="285750" indent="-285750">
              <a:buFont typeface="Arial" panose="020B0604020202020204" pitchFamily="34" charset="0"/>
              <a:buChar char="•"/>
            </a:pPr>
            <a:r>
              <a:rPr lang="sl-SI" sz="1600" b="1" kern="150" dirty="0">
                <a:solidFill>
                  <a:schemeClr val="accent1"/>
                </a:solidFill>
                <a:effectLst/>
                <a:ea typeface="Aptos" panose="020B0004020202020204" pitchFamily="34" charset="0"/>
                <a:cs typeface="Times New Roman"/>
              </a:rPr>
              <a:t>FAVÖK: </a:t>
            </a:r>
            <a:r>
              <a:rPr lang="sl-SI" sz="1600" b="0" kern="150" dirty="0">
                <a:solidFill>
                  <a:schemeClr val="accent1"/>
                </a:solidFill>
                <a:effectLst/>
                <a:ea typeface="Aptos" panose="020B0004020202020204" pitchFamily="34" charset="0"/>
                <a:cs typeface="Times New Roman"/>
              </a:rPr>
              <a:t>Faiz, Vergi, Amortisman ve İtfa Payı Öncesi Kâr.</a:t>
            </a:r>
          </a:p>
          <a:p>
            <a:pPr marL="285750" indent="-285750">
              <a:buFont typeface="Arial" panose="020B0604020202020204" pitchFamily="34" charset="0"/>
              <a:buChar char="•"/>
            </a:pPr>
            <a:r>
              <a:rPr lang="sl-SI" sz="1600" b="1" kern="150" dirty="0">
                <a:solidFill>
                  <a:schemeClr val="accent1"/>
                </a:solidFill>
                <a:effectLst/>
                <a:ea typeface="Aptos" panose="020B0004020202020204" pitchFamily="34" charset="0"/>
                <a:cs typeface="Times New Roman"/>
              </a:rPr>
              <a:t>Amortisman: </a:t>
            </a:r>
            <a:r>
              <a:rPr lang="sl-SI" sz="1600" b="0" kern="150" dirty="0">
                <a:solidFill>
                  <a:schemeClr val="accent1"/>
                </a:solidFill>
                <a:effectLst/>
                <a:ea typeface="Aptos" panose="020B0004020202020204" pitchFamily="34" charset="0"/>
                <a:cs typeface="Times New Roman"/>
              </a:rPr>
              <a:t>Maddi bir varlığın maliyetinin faydalı ömrü boyunca dağıtılması.</a:t>
            </a:r>
            <a:endParaRPr lang="sl-SI" sz="1600" b="0" kern="150" dirty="0">
              <a:solidFill>
                <a:schemeClr val="accent1"/>
              </a:solidFill>
              <a:ea typeface="Aptos" panose="020B0004020202020204" pitchFamily="34" charset="0"/>
              <a:cs typeface="Times New Roman"/>
            </a:endParaRPr>
          </a:p>
          <a:p>
            <a:pPr marL="285750" indent="-285750">
              <a:buFont typeface="Arial" panose="020B0604020202020204" pitchFamily="34" charset="0"/>
              <a:buChar char="•"/>
            </a:pPr>
            <a:r>
              <a:rPr lang="sl-SI" sz="1600" b="1" kern="150" dirty="0">
                <a:solidFill>
                  <a:schemeClr val="accent1"/>
                </a:solidFill>
                <a:effectLst/>
                <a:ea typeface="Aptos" panose="020B0004020202020204" pitchFamily="34" charset="0"/>
                <a:cs typeface="Times New Roman"/>
              </a:rPr>
              <a:t>Amortisman: </a:t>
            </a:r>
            <a:r>
              <a:rPr lang="sl-SI" sz="1600" b="0" kern="150" dirty="0">
                <a:solidFill>
                  <a:schemeClr val="accent1"/>
                </a:solidFill>
                <a:effectLst/>
                <a:ea typeface="Aptos" panose="020B0004020202020204" pitchFamily="34" charset="0"/>
                <a:cs typeface="Times New Roman"/>
              </a:rPr>
              <a:t>Amortismana benzer, ancak maddi olmayan varlıklar içindir.</a:t>
            </a:r>
            <a:endParaRPr lang="sl-SI" sz="1600" b="0" kern="150" dirty="0">
              <a:solidFill>
                <a:schemeClr val="accent1"/>
              </a:solidFill>
              <a:ea typeface="Aptos" panose="020B0004020202020204" pitchFamily="34" charset="0"/>
              <a:cs typeface="Times New Roman"/>
            </a:endParaRPr>
          </a:p>
          <a:p>
            <a:pPr marL="285750" indent="-285750">
              <a:buFont typeface="Arial" panose="020B0604020202020204" pitchFamily="34" charset="0"/>
              <a:buChar char="•"/>
            </a:pPr>
            <a:r>
              <a:rPr lang="sl-SI" sz="1600" b="1" kern="150" dirty="0">
                <a:solidFill>
                  <a:schemeClr val="accent1"/>
                </a:solidFill>
                <a:effectLst/>
                <a:ea typeface="Aptos" panose="020B0004020202020204" pitchFamily="34" charset="0"/>
                <a:cs typeface="Times New Roman"/>
              </a:rPr>
              <a:t>İşletme Sermayesi: </a:t>
            </a:r>
            <a:r>
              <a:rPr lang="sl-SI" sz="1600" b="0" kern="150" dirty="0">
                <a:solidFill>
                  <a:schemeClr val="accent1"/>
                </a:solidFill>
                <a:effectLst/>
                <a:ea typeface="Aptos" panose="020B0004020202020204" pitchFamily="34" charset="0"/>
                <a:cs typeface="Times New Roman"/>
              </a:rPr>
              <a:t>Dönen Varlıklar - Dönen Yükümlülükler.</a:t>
            </a:r>
          </a:p>
          <a:p>
            <a:pPr marL="0" indent="0">
              <a:buNone/>
            </a:pPr>
            <a:br>
              <a:rPr lang="sl-SI" sz="1600" kern="150" dirty="0">
                <a:effectLst/>
                <a:ea typeface="Aptos" panose="020B0004020202020204" pitchFamily="34" charset="0"/>
                <a:cs typeface="Times New Roman" panose="02020603050405020304" pitchFamily="18" charset="0"/>
              </a:rPr>
            </a:br>
            <a:r>
              <a:rPr lang="sl-SI" sz="1600" kern="150" dirty="0">
                <a:effectLst/>
                <a:ea typeface="Aptos" panose="020B0004020202020204" pitchFamily="34" charset="0"/>
                <a:cs typeface="Times New Roman" panose="02020603050405020304" pitchFamily="18" charset="0"/>
              </a:rPr>
              <a:t>Muhasebe İlkeleri:</a:t>
            </a:r>
          </a:p>
          <a:p>
            <a:pPr marL="285750" indent="-285750">
              <a:buFont typeface="Arial" panose="020B0604020202020204" pitchFamily="34" charset="0"/>
              <a:buChar char="•"/>
            </a:pPr>
            <a:r>
              <a:rPr lang="sl-SI" sz="1600" kern="150" dirty="0">
                <a:solidFill>
                  <a:schemeClr val="accent1"/>
                </a:solidFill>
                <a:effectLst/>
                <a:ea typeface="Aptos" panose="020B0004020202020204" pitchFamily="34" charset="0"/>
                <a:cs typeface="Times New Roman"/>
              </a:rPr>
              <a:t>GAAP: </a:t>
            </a:r>
            <a:r>
              <a:rPr lang="sl-SI" sz="1600" b="0" kern="150" dirty="0">
                <a:solidFill>
                  <a:schemeClr val="accent1"/>
                </a:solidFill>
                <a:effectLst/>
                <a:ea typeface="Aptos" panose="020B0004020202020204" pitchFamily="34" charset="0"/>
                <a:cs typeface="Times New Roman"/>
              </a:rPr>
              <a:t>Genel Kabul Görmüş Muhasebe İlkeleri.</a:t>
            </a:r>
            <a:endParaRPr lang="sl-SI" sz="1600" b="0" kern="150" dirty="0">
              <a:solidFill>
                <a:schemeClr val="accent1"/>
              </a:solidFill>
              <a:ea typeface="Aptos" panose="020B0004020202020204" pitchFamily="34" charset="0"/>
              <a:cs typeface="Times New Roman"/>
            </a:endParaRPr>
          </a:p>
          <a:p>
            <a:pPr marL="285750" indent="-285750">
              <a:buFont typeface="Arial" panose="020B0604020202020204" pitchFamily="34" charset="0"/>
              <a:buChar char="•"/>
            </a:pPr>
            <a:r>
              <a:rPr lang="sl-SI" sz="1600" kern="150" dirty="0">
                <a:solidFill>
                  <a:schemeClr val="accent1"/>
                </a:solidFill>
                <a:effectLst/>
                <a:ea typeface="Aptos" panose="020B0004020202020204" pitchFamily="34" charset="0"/>
                <a:cs typeface="Times New Roman"/>
              </a:rPr>
              <a:t>UFRS: </a:t>
            </a:r>
            <a:r>
              <a:rPr lang="sl-SI" sz="1600" b="0" kern="150" dirty="0">
                <a:solidFill>
                  <a:schemeClr val="accent1"/>
                </a:solidFill>
                <a:effectLst/>
                <a:ea typeface="Aptos" panose="020B0004020202020204" pitchFamily="34" charset="0"/>
                <a:cs typeface="Times New Roman"/>
              </a:rPr>
              <a:t>Uluslararası Finansal Raporlama Standartları.</a:t>
            </a:r>
          </a:p>
          <a:p>
            <a:pPr marL="0" indent="0">
              <a:buNone/>
            </a:pPr>
            <a:endParaRPr lang="sl-SI" dirty="0"/>
          </a:p>
        </p:txBody>
      </p:sp>
      <p:pic>
        <p:nvPicPr>
          <p:cNvPr id="6" name="Picture 5" descr="A cartoon character with a thumbs up">
            <a:extLst>
              <a:ext uri="{FF2B5EF4-FFF2-40B4-BE49-F238E27FC236}">
                <a16:creationId xmlns:a16="http://schemas.microsoft.com/office/drawing/2014/main" id="{65ECC383-6E03-71B4-FF77-15C8C4F55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8586" y="3309480"/>
            <a:ext cx="2677363" cy="2677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PoljeZBesedilom 3">
            <a:extLst>
              <a:ext uri="{FF2B5EF4-FFF2-40B4-BE49-F238E27FC236}">
                <a16:creationId xmlns:a16="http://schemas.microsoft.com/office/drawing/2014/main" id="{998C6FA1-4D9D-3AF6-AFEB-DCE37507EC56}"/>
              </a:ext>
            </a:extLst>
          </p:cNvPr>
          <p:cNvSpPr txBox="1"/>
          <p:nvPr/>
        </p:nvSpPr>
        <p:spPr>
          <a:xfrm>
            <a:off x="6446728" y="5987441"/>
            <a:ext cx="19707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sl-SI" sz="1000" dirty="0">
                <a:solidFill>
                  <a:schemeClr val="accent1"/>
                </a:solidFill>
              </a:rPr>
              <a:t> kaynağı: Yapay zeka </a:t>
            </a:r>
            <a:r>
              <a:rPr lang="tr-TR" sz="1000" dirty="0">
                <a:solidFill>
                  <a:schemeClr val="accent1"/>
                </a:solidFill>
              </a:rPr>
              <a:t>tarafından </a:t>
            </a:r>
            <a:r>
              <a:rPr lang="sl-SI" sz="1000" dirty="0">
                <a:solidFill>
                  <a:schemeClr val="accent1"/>
                </a:solidFill>
              </a:rPr>
              <a:t>oluşturuldu</a:t>
            </a:r>
          </a:p>
        </p:txBody>
      </p:sp>
      <p:pic>
        <p:nvPicPr>
          <p:cNvPr id="7" name="Resim 6">
            <a:extLst>
              <a:ext uri="{FF2B5EF4-FFF2-40B4-BE49-F238E27FC236}">
                <a16:creationId xmlns:a16="http://schemas.microsoft.com/office/drawing/2014/main" id="{57714BE2-2D0A-E471-6205-A746DDCC5F8B}"/>
              </a:ext>
            </a:extLst>
          </p:cNvPr>
          <p:cNvPicPr>
            <a:picLocks noChangeAspect="1"/>
          </p:cNvPicPr>
          <p:nvPr/>
        </p:nvPicPr>
        <p:blipFill>
          <a:blip r:embed="rId3"/>
          <a:stretch>
            <a:fillRect/>
          </a:stretch>
        </p:blipFill>
        <p:spPr>
          <a:xfrm>
            <a:off x="204699" y="6044603"/>
            <a:ext cx="1267002" cy="685896"/>
          </a:xfrm>
          <a:prstGeom prst="rect">
            <a:avLst/>
          </a:prstGeom>
        </p:spPr>
      </p:pic>
    </p:spTree>
    <p:extLst>
      <p:ext uri="{BB962C8B-B14F-4D97-AF65-F5344CB8AC3E}">
        <p14:creationId xmlns:p14="http://schemas.microsoft.com/office/powerpoint/2010/main" val="333219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xmlns:a16="http://schemas.microsoft.com/office/drawing/2014/main"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838200" y="365125"/>
            <a:ext cx="8970034" cy="583781"/>
          </a:xfrm>
        </p:spPr>
        <p:txBody>
          <a:bodyPr>
            <a:normAutofit fontScale="90000"/>
          </a:bodyPr>
          <a:lstStyle/>
          <a:p>
            <a:r>
              <a:rPr lang="sl-SI" err="1"/>
              <a:t>Ödev </a:t>
            </a:r>
            <a:r>
              <a:rPr lang="sl-SI"/>
              <a:t>1° </a:t>
            </a:r>
          </a:p>
        </p:txBody>
      </p:sp>
      <p:sp>
        <p:nvSpPr>
          <p:cNvPr id="3" name="Content Placeholder 2">
            <a:extLst>
              <a:ext uri="{FF2B5EF4-FFF2-40B4-BE49-F238E27FC236}">
                <a16:creationId xmlns:a16="http://schemas.microsoft.com/office/drawing/2014/main" id="{0B4E8C6F-D22E-EC89-E903-5BB75B69BA0F}"/>
              </a:ext>
            </a:extLst>
          </p:cNvPr>
          <p:cNvSpPr>
            <a:spLocks noGrp="1"/>
          </p:cNvSpPr>
          <p:nvPr>
            <p:ph idx="1"/>
          </p:nvPr>
        </p:nvSpPr>
        <p:spPr>
          <a:xfrm>
            <a:off x="838200" y="948906"/>
            <a:ext cx="10515600" cy="5228057"/>
          </a:xfrm>
        </p:spPr>
        <p:txBody>
          <a:bodyPr vert="horz" lIns="91440" tIns="45720" rIns="91440" bIns="45720" rtlCol="0" anchor="t">
            <a:normAutofit/>
          </a:bodyPr>
          <a:lstStyle/>
          <a:p>
            <a:pPr algn="just">
              <a:lnSpc>
                <a:spcPct val="150000"/>
              </a:lnSpc>
            </a:pPr>
            <a:r>
              <a:rPr lang="en-US" sz="1600" b="0" dirty="0">
                <a:solidFill>
                  <a:schemeClr val="accent1"/>
                </a:solidFill>
              </a:rPr>
              <a:t>Temel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analiz</a:t>
            </a:r>
            <a:r>
              <a:rPr lang="en-US" sz="1600" b="0" dirty="0">
                <a:solidFill>
                  <a:schemeClr val="accent1"/>
                </a:solidFill>
              </a:rPr>
              <a:t> </a:t>
            </a:r>
            <a:r>
              <a:rPr lang="en-US" sz="1600" b="0" dirty="0" err="1">
                <a:solidFill>
                  <a:schemeClr val="accent1"/>
                </a:solidFill>
              </a:rPr>
              <a:t>becerilerini</a:t>
            </a:r>
            <a:r>
              <a:rPr lang="en-US" sz="1600" b="0" dirty="0">
                <a:solidFill>
                  <a:schemeClr val="accent1"/>
                </a:solidFill>
              </a:rPr>
              <a:t> </a:t>
            </a:r>
            <a:r>
              <a:rPr lang="en-US" sz="1600" b="0" dirty="0" err="1">
                <a:solidFill>
                  <a:schemeClr val="accent1"/>
                </a:solidFill>
              </a:rPr>
              <a:t>öğrenmenize</a:t>
            </a:r>
            <a:r>
              <a:rPr lang="en-US" sz="1600" b="0" dirty="0">
                <a:solidFill>
                  <a:schemeClr val="accent1"/>
                </a:solidFill>
              </a:rPr>
              <a:t> </a:t>
            </a:r>
            <a:r>
              <a:rPr lang="en-US" sz="1600" b="0" dirty="0" err="1">
                <a:solidFill>
                  <a:schemeClr val="accent1"/>
                </a:solidFill>
              </a:rPr>
              <a:t>yardımcı</a:t>
            </a:r>
            <a:r>
              <a:rPr lang="en-US" sz="1600" b="0" dirty="0">
                <a:solidFill>
                  <a:schemeClr val="accent1"/>
                </a:solidFill>
              </a:rPr>
              <a:t> </a:t>
            </a:r>
            <a:r>
              <a:rPr lang="en-US" sz="1600" b="0" dirty="0" err="1">
                <a:solidFill>
                  <a:schemeClr val="accent1"/>
                </a:solidFill>
              </a:rPr>
              <a:t>olmak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gerçek</a:t>
            </a:r>
            <a:r>
              <a:rPr lang="en-US" sz="1600" b="0" dirty="0">
                <a:solidFill>
                  <a:schemeClr val="accent1"/>
                </a:solidFill>
              </a:rPr>
              <a:t> </a:t>
            </a:r>
            <a:r>
              <a:rPr lang="en-US" sz="1600" b="0" dirty="0" err="1">
                <a:solidFill>
                  <a:schemeClr val="accent1"/>
                </a:solidFill>
              </a:rPr>
              <a:t>dünyadan</a:t>
            </a:r>
            <a:r>
              <a:rPr lang="en-US" sz="1600" b="0" dirty="0">
                <a:solidFill>
                  <a:schemeClr val="accent1"/>
                </a:solidFill>
              </a:rPr>
              <a:t> </a:t>
            </a:r>
            <a:r>
              <a:rPr lang="en-US" sz="1600" b="0" dirty="0" err="1">
                <a:solidFill>
                  <a:schemeClr val="accent1"/>
                </a:solidFill>
              </a:rPr>
              <a:t>örnekler</a:t>
            </a:r>
            <a:r>
              <a:rPr lang="en-US" sz="1600" b="0" dirty="0">
                <a:solidFill>
                  <a:schemeClr val="accent1"/>
                </a:solidFill>
              </a:rPr>
              <a:t> </a:t>
            </a:r>
            <a:r>
              <a:rPr lang="en-US" sz="1600" b="0" dirty="0" err="1">
                <a:solidFill>
                  <a:schemeClr val="accent1"/>
                </a:solidFill>
              </a:rPr>
              <a:t>sunan</a:t>
            </a:r>
            <a:r>
              <a:rPr lang="en-US" sz="1600" b="0" dirty="0">
                <a:solidFill>
                  <a:schemeClr val="accent1"/>
                </a:solidFill>
              </a:rPr>
              <a:t> </a:t>
            </a:r>
            <a:r>
              <a:rPr lang="en-US" sz="1600" b="0" dirty="0" err="1">
                <a:solidFill>
                  <a:schemeClr val="accent1"/>
                </a:solidFill>
              </a:rPr>
              <a:t>çeşitli</a:t>
            </a:r>
            <a:r>
              <a:rPr lang="en-US" sz="1600" b="0" dirty="0">
                <a:solidFill>
                  <a:schemeClr val="accent1"/>
                </a:solidFill>
              </a:rPr>
              <a:t> </a:t>
            </a:r>
            <a:r>
              <a:rPr lang="en-US" sz="1600" b="0" dirty="0" err="1">
                <a:solidFill>
                  <a:schemeClr val="accent1"/>
                </a:solidFill>
              </a:rPr>
              <a:t>vaka</a:t>
            </a:r>
            <a:r>
              <a:rPr lang="en-US" sz="1600" b="0" dirty="0">
                <a:solidFill>
                  <a:schemeClr val="accent1"/>
                </a:solidFill>
              </a:rPr>
              <a:t> </a:t>
            </a:r>
            <a:r>
              <a:rPr lang="en-US" sz="1600" b="0" dirty="0" err="1">
                <a:solidFill>
                  <a:schemeClr val="accent1"/>
                </a:solidFill>
              </a:rPr>
              <a:t>çalışmalarına</a:t>
            </a:r>
            <a:r>
              <a:rPr lang="en-US" sz="1600" b="0" dirty="0">
                <a:solidFill>
                  <a:schemeClr val="accent1"/>
                </a:solidFill>
              </a:rPr>
              <a:t> </a:t>
            </a:r>
            <a:r>
              <a:rPr lang="en-US" sz="1600" b="0" dirty="0" err="1">
                <a:solidFill>
                  <a:schemeClr val="accent1"/>
                </a:solidFill>
              </a:rPr>
              <a:t>kapsamlı</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genel</a:t>
            </a:r>
            <a:r>
              <a:rPr lang="en-US" sz="1600" b="0" dirty="0">
                <a:solidFill>
                  <a:schemeClr val="accent1"/>
                </a:solidFill>
              </a:rPr>
              <a:t> </a:t>
            </a:r>
            <a:r>
              <a:rPr lang="en-US" sz="1600" b="0" dirty="0" err="1">
                <a:solidFill>
                  <a:schemeClr val="accent1"/>
                </a:solidFill>
              </a:rPr>
              <a:t>bakış</a:t>
            </a:r>
            <a:r>
              <a:rPr lang="en-US" sz="1600" b="0" dirty="0">
                <a:solidFill>
                  <a:schemeClr val="accent1"/>
                </a:solidFill>
              </a:rPr>
              <a:t> </a:t>
            </a:r>
            <a:r>
              <a:rPr lang="en-US" sz="1600" b="0" dirty="0" err="1">
                <a:solidFill>
                  <a:schemeClr val="accent1"/>
                </a:solidFill>
              </a:rPr>
              <a:t>sağlayan</a:t>
            </a:r>
            <a:r>
              <a:rPr lang="en-US" sz="1600" b="0" dirty="0">
                <a:solidFill>
                  <a:schemeClr val="accent1"/>
                </a:solidFill>
              </a:rPr>
              <a:t> </a:t>
            </a:r>
            <a:r>
              <a:rPr lang="en-US" sz="1600" b="0" dirty="0" err="1">
                <a:solidFill>
                  <a:schemeClr val="accent1"/>
                </a:solidFill>
              </a:rPr>
              <a:t>aşağıdaki</a:t>
            </a:r>
            <a:r>
              <a:rPr lang="en-US" sz="1600" b="0" dirty="0">
                <a:solidFill>
                  <a:schemeClr val="accent1"/>
                </a:solidFill>
              </a:rPr>
              <a:t> </a:t>
            </a:r>
            <a:r>
              <a:rPr lang="en-US" sz="1600" b="0" dirty="0" err="1">
                <a:solidFill>
                  <a:schemeClr val="accent1"/>
                </a:solidFill>
              </a:rPr>
              <a:t>videoyu</a:t>
            </a:r>
            <a:r>
              <a:rPr lang="en-US" sz="1600" b="0" dirty="0">
                <a:solidFill>
                  <a:schemeClr val="accent1"/>
                </a:solidFill>
              </a:rPr>
              <a:t> </a:t>
            </a:r>
            <a:r>
              <a:rPr lang="en-US" sz="1600" b="0" dirty="0" err="1">
                <a:solidFill>
                  <a:schemeClr val="accent1"/>
                </a:solidFill>
              </a:rPr>
              <a:t>izleyin</a:t>
            </a:r>
            <a:r>
              <a:rPr lang="en-US" sz="1600" b="0" dirty="0">
                <a:solidFill>
                  <a:schemeClr val="accent1"/>
                </a:solidFill>
              </a:rPr>
              <a:t>. </a:t>
            </a:r>
            <a:r>
              <a:rPr lang="en-US" sz="1600" b="0" dirty="0" err="1">
                <a:solidFill>
                  <a:schemeClr val="accent1"/>
                </a:solidFill>
              </a:rPr>
              <a:t>Bilançoların</a:t>
            </a:r>
            <a:r>
              <a:rPr lang="en-US" sz="1600" b="0" dirty="0">
                <a:solidFill>
                  <a:schemeClr val="accent1"/>
                </a:solidFill>
              </a:rPr>
              <a:t>, </a:t>
            </a:r>
            <a:r>
              <a:rPr lang="en-US" sz="1600" b="0" dirty="0" err="1">
                <a:solidFill>
                  <a:schemeClr val="accent1"/>
                </a:solidFill>
              </a:rPr>
              <a:t>gelir</a:t>
            </a:r>
            <a:r>
              <a:rPr lang="en-US" sz="1600" b="0" dirty="0">
                <a:solidFill>
                  <a:schemeClr val="accent1"/>
                </a:solidFill>
              </a:rPr>
              <a:t> </a:t>
            </a:r>
            <a:r>
              <a:rPr lang="en-US" sz="1600" b="0" dirty="0" err="1">
                <a:solidFill>
                  <a:schemeClr val="accent1"/>
                </a:solidFill>
              </a:rPr>
              <a:t>tablolarının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nakit</a:t>
            </a:r>
            <a:r>
              <a:rPr lang="en-US" sz="1600" b="0" dirty="0">
                <a:solidFill>
                  <a:schemeClr val="accent1"/>
                </a:solidFill>
              </a:rPr>
              <a:t> </a:t>
            </a:r>
            <a:r>
              <a:rPr lang="en-US" sz="1600" b="0" dirty="0" err="1">
                <a:solidFill>
                  <a:schemeClr val="accent1"/>
                </a:solidFill>
              </a:rPr>
              <a:t>akış</a:t>
            </a:r>
            <a:r>
              <a:rPr lang="en-US" sz="1600" b="0" dirty="0">
                <a:solidFill>
                  <a:schemeClr val="accent1"/>
                </a:solidFill>
              </a:rPr>
              <a:t> </a:t>
            </a:r>
            <a:r>
              <a:rPr lang="en-US" sz="1600" b="0" dirty="0" err="1">
                <a:solidFill>
                  <a:schemeClr val="accent1"/>
                </a:solidFill>
              </a:rPr>
              <a:t>tablolarının</a:t>
            </a:r>
            <a:r>
              <a:rPr lang="en-US" sz="1600" b="0" dirty="0">
                <a:solidFill>
                  <a:schemeClr val="accent1"/>
                </a:solidFill>
              </a:rPr>
              <a:t> </a:t>
            </a:r>
            <a:r>
              <a:rPr lang="en-US" sz="1600" b="0" dirty="0" err="1">
                <a:solidFill>
                  <a:schemeClr val="accent1"/>
                </a:solidFill>
              </a:rPr>
              <a:t>analizine</a:t>
            </a:r>
            <a:r>
              <a:rPr lang="en-US" sz="1600" b="0" dirty="0">
                <a:solidFill>
                  <a:schemeClr val="accent1"/>
                </a:solidFill>
              </a:rPr>
              <a:t> </a:t>
            </a:r>
            <a:r>
              <a:rPr lang="en-US" sz="1600" b="0" dirty="0" err="1">
                <a:solidFill>
                  <a:schemeClr val="accent1"/>
                </a:solidFill>
              </a:rPr>
              <a:t>derinlemesine</a:t>
            </a:r>
            <a:r>
              <a:rPr lang="en-US" sz="1600" b="0" dirty="0">
                <a:solidFill>
                  <a:schemeClr val="accent1"/>
                </a:solidFill>
              </a:rPr>
              <a:t> </a:t>
            </a:r>
            <a:r>
              <a:rPr lang="en-US" sz="1600" b="0" dirty="0" err="1">
                <a:solidFill>
                  <a:schemeClr val="accent1"/>
                </a:solidFill>
              </a:rPr>
              <a:t>dalacak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profesyonel</a:t>
            </a:r>
            <a:r>
              <a:rPr lang="en-US" sz="1600" b="0" dirty="0">
                <a:solidFill>
                  <a:schemeClr val="accent1"/>
                </a:solidFill>
              </a:rPr>
              <a:t> </a:t>
            </a:r>
            <a:r>
              <a:rPr lang="en-US" sz="1600" b="0" dirty="0" err="1">
                <a:solidFill>
                  <a:schemeClr val="accent1"/>
                </a:solidFill>
              </a:rPr>
              <a:t>çabalarınızda</a:t>
            </a:r>
            <a:r>
              <a:rPr lang="en-US" sz="1600" b="0" dirty="0">
                <a:solidFill>
                  <a:schemeClr val="accent1"/>
                </a:solidFill>
              </a:rPr>
              <a:t> </a:t>
            </a:r>
            <a:r>
              <a:rPr lang="en-US" sz="1600" b="0" dirty="0" err="1">
                <a:solidFill>
                  <a:schemeClr val="accent1"/>
                </a:solidFill>
              </a:rPr>
              <a:t>doğrudan</a:t>
            </a:r>
            <a:r>
              <a:rPr lang="en-US" sz="1600" b="0" dirty="0">
                <a:solidFill>
                  <a:schemeClr val="accent1"/>
                </a:solidFill>
              </a:rPr>
              <a:t> </a:t>
            </a:r>
            <a:r>
              <a:rPr lang="en-US" sz="1600" b="0" dirty="0" err="1">
                <a:solidFill>
                  <a:schemeClr val="accent1"/>
                </a:solidFill>
              </a:rPr>
              <a:t>uygulanabilecek</a:t>
            </a:r>
            <a:r>
              <a:rPr lang="en-US" sz="1600" b="0" dirty="0">
                <a:solidFill>
                  <a:schemeClr val="accent1"/>
                </a:solidFill>
              </a:rPr>
              <a:t> </a:t>
            </a:r>
            <a:r>
              <a:rPr lang="en-US" sz="1600" b="0" dirty="0" err="1">
                <a:solidFill>
                  <a:schemeClr val="accent1"/>
                </a:solidFill>
              </a:rPr>
              <a:t>pratik</a:t>
            </a:r>
            <a:r>
              <a:rPr lang="en-US" sz="1600" b="0" dirty="0">
                <a:solidFill>
                  <a:schemeClr val="accent1"/>
                </a:solidFill>
              </a:rPr>
              <a:t> </a:t>
            </a:r>
            <a:r>
              <a:rPr lang="en-US" sz="1600" b="0" dirty="0" err="1">
                <a:solidFill>
                  <a:schemeClr val="accent1"/>
                </a:solidFill>
              </a:rPr>
              <a:t>bilgiler</a:t>
            </a:r>
            <a:r>
              <a:rPr lang="en-US" sz="1600" b="0" dirty="0">
                <a:solidFill>
                  <a:schemeClr val="accent1"/>
                </a:solidFill>
              </a:rPr>
              <a:t> </a:t>
            </a:r>
            <a:r>
              <a:rPr lang="en-US" sz="1600" b="0" dirty="0" err="1">
                <a:solidFill>
                  <a:schemeClr val="accent1"/>
                </a:solidFill>
              </a:rPr>
              <a:t>edineceksiniz</a:t>
            </a:r>
            <a:r>
              <a:rPr lang="en-US" sz="1600" b="0" dirty="0">
                <a:solidFill>
                  <a:schemeClr val="accent1"/>
                </a:solidFill>
              </a:rPr>
              <a:t>.</a:t>
            </a:r>
          </a:p>
          <a:p>
            <a:pPr marL="0" indent="0" algn="just">
              <a:lnSpc>
                <a:spcPct val="150000"/>
              </a:lnSpc>
              <a:buNone/>
            </a:pPr>
            <a:r>
              <a:rPr lang="en-US" sz="1600" b="0" dirty="0">
                <a:solidFill>
                  <a:schemeClr val="accent1"/>
                </a:solidFill>
              </a:rPr>
              <a:t>Bu </a:t>
            </a:r>
            <a:r>
              <a:rPr lang="en-US" sz="1600" b="0" dirty="0" err="1">
                <a:solidFill>
                  <a:schemeClr val="accent1"/>
                </a:solidFill>
              </a:rPr>
              <a:t>ayrıntılı</a:t>
            </a:r>
            <a:r>
              <a:rPr lang="en-US" sz="1600" b="0" dirty="0">
                <a:solidFill>
                  <a:schemeClr val="accent1"/>
                </a:solidFill>
              </a:rPr>
              <a:t> </a:t>
            </a:r>
            <a:r>
              <a:rPr lang="en-US" sz="1600" b="0" dirty="0" err="1">
                <a:solidFill>
                  <a:schemeClr val="accent1"/>
                </a:solidFill>
              </a:rPr>
              <a:t>vaka</a:t>
            </a:r>
            <a:r>
              <a:rPr lang="en-US" sz="1600" b="0" dirty="0">
                <a:solidFill>
                  <a:schemeClr val="accent1"/>
                </a:solidFill>
              </a:rPr>
              <a:t> </a:t>
            </a:r>
            <a:r>
              <a:rPr lang="en-US" sz="1600" b="0" dirty="0" err="1">
                <a:solidFill>
                  <a:schemeClr val="accent1"/>
                </a:solidFill>
              </a:rPr>
              <a:t>çalışmalarını</a:t>
            </a:r>
            <a:r>
              <a:rPr lang="en-US" sz="1600" b="0" dirty="0">
                <a:solidFill>
                  <a:schemeClr val="accent1"/>
                </a:solidFill>
              </a:rPr>
              <a:t> </a:t>
            </a:r>
            <a:r>
              <a:rPr lang="en-US" sz="1600" b="0" dirty="0" err="1">
                <a:solidFill>
                  <a:schemeClr val="accent1"/>
                </a:solidFill>
              </a:rPr>
              <a:t>inceleyerek</a:t>
            </a:r>
            <a:r>
              <a:rPr lang="en-US" sz="1600" b="0" dirty="0">
                <a:solidFill>
                  <a:schemeClr val="accent1"/>
                </a:solidFill>
              </a:rPr>
              <a:t>,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tabloların</a:t>
            </a:r>
            <a:r>
              <a:rPr lang="en-US" sz="1600" b="0" dirty="0">
                <a:solidFill>
                  <a:schemeClr val="accent1"/>
                </a:solidFill>
              </a:rPr>
              <a:t> </a:t>
            </a:r>
            <a:r>
              <a:rPr lang="en-US" sz="1600" b="0" dirty="0" err="1">
                <a:solidFill>
                  <a:schemeClr val="accent1"/>
                </a:solidFill>
              </a:rPr>
              <a:t>nasıl</a:t>
            </a:r>
            <a:r>
              <a:rPr lang="en-US" sz="1600" b="0" dirty="0">
                <a:solidFill>
                  <a:schemeClr val="accent1"/>
                </a:solidFill>
              </a:rPr>
              <a:t> </a:t>
            </a:r>
            <a:r>
              <a:rPr lang="en-US" sz="1600" b="0" dirty="0" err="1">
                <a:solidFill>
                  <a:schemeClr val="accent1"/>
                </a:solidFill>
              </a:rPr>
              <a:t>yorumlanacağı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etkin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şekilde</a:t>
            </a:r>
            <a:r>
              <a:rPr lang="en-US" sz="1600" b="0" dirty="0">
                <a:solidFill>
                  <a:schemeClr val="accent1"/>
                </a:solidFill>
              </a:rPr>
              <a:t> </a:t>
            </a:r>
            <a:r>
              <a:rPr lang="en-US" sz="1600" b="0" dirty="0" err="1">
                <a:solidFill>
                  <a:schemeClr val="accent1"/>
                </a:solidFill>
              </a:rPr>
              <a:t>kullanılacağı</a:t>
            </a:r>
            <a:r>
              <a:rPr lang="en-US" sz="1600" b="0" dirty="0">
                <a:solidFill>
                  <a:schemeClr val="accent1"/>
                </a:solidFill>
              </a:rPr>
              <a:t> </a:t>
            </a:r>
            <a:r>
              <a:rPr lang="en-US" sz="1600" b="0" dirty="0" err="1">
                <a:solidFill>
                  <a:schemeClr val="accent1"/>
                </a:solidFill>
              </a:rPr>
              <a:t>konusunda</a:t>
            </a:r>
            <a:r>
              <a:rPr lang="en-US" sz="1600" b="0" dirty="0">
                <a:solidFill>
                  <a:schemeClr val="accent1"/>
                </a:solidFill>
              </a:rPr>
              <a:t> </a:t>
            </a:r>
            <a:r>
              <a:rPr lang="en-US" sz="1600" b="0" dirty="0" err="1">
                <a:solidFill>
                  <a:schemeClr val="accent1"/>
                </a:solidFill>
              </a:rPr>
              <a:t>güçlü</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anlayış</a:t>
            </a:r>
            <a:r>
              <a:rPr lang="en-US" sz="1600" b="0" dirty="0">
                <a:solidFill>
                  <a:schemeClr val="accent1"/>
                </a:solidFill>
              </a:rPr>
              <a:t> </a:t>
            </a:r>
            <a:r>
              <a:rPr lang="en-US" sz="1600" b="0" dirty="0" err="1">
                <a:solidFill>
                  <a:schemeClr val="accent1"/>
                </a:solidFill>
              </a:rPr>
              <a:t>geliştireceksiniz</a:t>
            </a:r>
            <a:r>
              <a:rPr lang="en-US" sz="1600" b="0" dirty="0">
                <a:solidFill>
                  <a:schemeClr val="accent1"/>
                </a:solidFill>
              </a:rPr>
              <a:t>. </a:t>
            </a:r>
            <a:r>
              <a:rPr lang="en-US" sz="1600" b="0" dirty="0" err="1">
                <a:solidFill>
                  <a:schemeClr val="accent1"/>
                </a:solidFill>
              </a:rPr>
              <a:t>Gerçek</a:t>
            </a:r>
            <a:r>
              <a:rPr lang="en-US" sz="1600" b="0" dirty="0">
                <a:solidFill>
                  <a:schemeClr val="accent1"/>
                </a:solidFill>
              </a:rPr>
              <a:t> </a:t>
            </a:r>
            <a:r>
              <a:rPr lang="en-US" sz="1600" b="0" dirty="0" err="1">
                <a:solidFill>
                  <a:schemeClr val="accent1"/>
                </a:solidFill>
              </a:rPr>
              <a:t>dünyadan</a:t>
            </a:r>
            <a:r>
              <a:rPr lang="en-US" sz="1600" b="0" dirty="0">
                <a:solidFill>
                  <a:schemeClr val="accent1"/>
                </a:solidFill>
              </a:rPr>
              <a:t> </a:t>
            </a:r>
            <a:r>
              <a:rPr lang="en-US" sz="1600" b="0" dirty="0" err="1">
                <a:solidFill>
                  <a:schemeClr val="accent1"/>
                </a:solidFill>
              </a:rPr>
              <a:t>örneklerin</a:t>
            </a:r>
            <a:r>
              <a:rPr lang="en-US" sz="1600" b="0" dirty="0">
                <a:solidFill>
                  <a:schemeClr val="accent1"/>
                </a:solidFill>
              </a:rPr>
              <a:t> </a:t>
            </a:r>
            <a:r>
              <a:rPr lang="en-US" sz="1600" b="0" dirty="0" err="1">
                <a:solidFill>
                  <a:schemeClr val="accent1"/>
                </a:solidFill>
              </a:rPr>
              <a:t>zenginliği</a:t>
            </a:r>
            <a:r>
              <a:rPr lang="en-US" sz="1600" b="0" dirty="0">
                <a:solidFill>
                  <a:schemeClr val="accent1"/>
                </a:solidFill>
              </a:rPr>
              <a:t>, </a:t>
            </a:r>
            <a:r>
              <a:rPr lang="en-US" sz="1600" b="0" dirty="0" err="1">
                <a:solidFill>
                  <a:schemeClr val="accent1"/>
                </a:solidFill>
              </a:rPr>
              <a:t>karmaşık</a:t>
            </a:r>
            <a:r>
              <a:rPr lang="en-US" sz="1600" b="0" dirty="0">
                <a:solidFill>
                  <a:schemeClr val="accent1"/>
                </a:solidFill>
              </a:rPr>
              <a:t>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senaryolarda</a:t>
            </a:r>
            <a:r>
              <a:rPr lang="en-US" sz="1600" b="0" dirty="0">
                <a:solidFill>
                  <a:schemeClr val="accent1"/>
                </a:solidFill>
              </a:rPr>
              <a:t> </a:t>
            </a:r>
            <a:r>
              <a:rPr lang="en-US" sz="1600" b="0" dirty="0" err="1">
                <a:solidFill>
                  <a:schemeClr val="accent1"/>
                </a:solidFill>
              </a:rPr>
              <a:t>yolunuzu</a:t>
            </a:r>
            <a:r>
              <a:rPr lang="en-US" sz="1600" b="0" dirty="0">
                <a:solidFill>
                  <a:schemeClr val="accent1"/>
                </a:solidFill>
              </a:rPr>
              <a:t> </a:t>
            </a:r>
            <a:r>
              <a:rPr lang="en-US" sz="1600" b="0" dirty="0" err="1">
                <a:solidFill>
                  <a:schemeClr val="accent1"/>
                </a:solidFill>
              </a:rPr>
              <a:t>bulmanızı</a:t>
            </a:r>
            <a:r>
              <a:rPr lang="en-US" sz="1600" b="0" dirty="0">
                <a:solidFill>
                  <a:schemeClr val="accent1"/>
                </a:solidFill>
              </a:rPr>
              <a:t> </a:t>
            </a:r>
            <a:r>
              <a:rPr lang="en-US" sz="1600" b="0" dirty="0" err="1">
                <a:solidFill>
                  <a:schemeClr val="accent1"/>
                </a:solidFill>
              </a:rPr>
              <a:t>sağlayacak</a:t>
            </a:r>
            <a:r>
              <a:rPr lang="en-US" sz="1600" b="0" dirty="0">
                <a:solidFill>
                  <a:schemeClr val="accent1"/>
                </a:solidFill>
              </a:rPr>
              <a:t> </a:t>
            </a:r>
            <a:r>
              <a:rPr lang="en-US" sz="1600" b="0" dirty="0" err="1">
                <a:solidFill>
                  <a:schemeClr val="accent1"/>
                </a:solidFill>
              </a:rPr>
              <a:t>değerli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referans</a:t>
            </a:r>
            <a:r>
              <a:rPr lang="en-US" sz="1600" b="0" dirty="0">
                <a:solidFill>
                  <a:schemeClr val="accent1"/>
                </a:solidFill>
              </a:rPr>
              <a:t> </a:t>
            </a:r>
            <a:r>
              <a:rPr lang="en-US" sz="1600" b="0" dirty="0" err="1">
                <a:solidFill>
                  <a:schemeClr val="accent1"/>
                </a:solidFill>
              </a:rPr>
              <a:t>görevi</a:t>
            </a:r>
            <a:r>
              <a:rPr lang="en-US" sz="1600" b="0" dirty="0">
                <a:solidFill>
                  <a:schemeClr val="accent1"/>
                </a:solidFill>
              </a:rPr>
              <a:t> </a:t>
            </a:r>
            <a:r>
              <a:rPr lang="en-US" sz="1600" b="0" dirty="0" err="1">
                <a:solidFill>
                  <a:schemeClr val="accent1"/>
                </a:solidFill>
              </a:rPr>
              <a:t>görecektir</a:t>
            </a:r>
            <a:r>
              <a:rPr lang="sl-SI" sz="1600" b="0" dirty="0">
                <a:solidFill>
                  <a:schemeClr val="accent1"/>
                </a:solidFill>
              </a:rPr>
              <a:t>.</a:t>
            </a:r>
          </a:p>
          <a:p>
            <a:pPr marL="0" indent="0">
              <a:buNone/>
            </a:pPr>
            <a:endParaRPr lang="sl-SI" sz="2000" b="0" dirty="0">
              <a:solidFill>
                <a:schemeClr val="accent1"/>
              </a:solidFill>
            </a:endParaRPr>
          </a:p>
          <a:p>
            <a:pPr marL="0" indent="0">
              <a:buNone/>
            </a:pPr>
            <a:endParaRPr lang="sl-SI" sz="2000" b="0" dirty="0">
              <a:solidFill>
                <a:schemeClr val="accent1"/>
              </a:solidFill>
            </a:endParaRPr>
          </a:p>
        </p:txBody>
      </p:sp>
      <p:pic>
        <p:nvPicPr>
          <p:cNvPr id="4" name="Online Media 3" title="Balance sheet analysis">
            <a:hlinkClick r:id="" action="ppaction://media"/>
            <a:extLst>
              <a:ext uri="{FF2B5EF4-FFF2-40B4-BE49-F238E27FC236}">
                <a16:creationId xmlns:a16="http://schemas.microsoft.com/office/drawing/2014/main" id="{99F65907-F2BF-91AF-3C94-A6CC49022A38}"/>
              </a:ext>
            </a:extLst>
          </p:cNvPr>
          <p:cNvPicPr>
            <a:picLocks noRot="1" noChangeAspect="1"/>
          </p:cNvPicPr>
          <p:nvPr>
            <a:videoFile r:link="rId1"/>
          </p:nvPr>
        </p:nvPicPr>
        <p:blipFill>
          <a:blip r:embed="rId3"/>
          <a:stretch>
            <a:fillRect/>
          </a:stretch>
        </p:blipFill>
        <p:spPr>
          <a:xfrm>
            <a:off x="7660330" y="4287016"/>
            <a:ext cx="3358950" cy="189781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a:extLst>
              <a:ext uri="{FF2B5EF4-FFF2-40B4-BE49-F238E27FC236}">
                <a16:creationId xmlns:a16="http://schemas.microsoft.com/office/drawing/2014/main" id="{E64A677B-E678-607D-57E5-2F1D843FC8CD}"/>
              </a:ext>
            </a:extLst>
          </p:cNvPr>
          <p:cNvSpPr txBox="1"/>
          <p:nvPr/>
        </p:nvSpPr>
        <p:spPr>
          <a:xfrm>
            <a:off x="3989516" y="6063648"/>
            <a:ext cx="3449108" cy="246221"/>
          </a:xfrm>
          <a:prstGeom prst="rect">
            <a:avLst/>
          </a:prstGeom>
          <a:noFill/>
        </p:spPr>
        <p:txBody>
          <a:bodyPr wrap="square" lIns="91440" tIns="45720" rIns="91440" bIns="45720" rtlCol="0" anchor="t">
            <a:spAutoFit/>
          </a:bodyPr>
          <a:lstStyle/>
          <a:p>
            <a:r>
              <a:rPr lang="sl-SI" sz="1000" err="1">
                <a:solidFill>
                  <a:schemeClr val="accent1"/>
                </a:solidFill>
              </a:rPr>
              <a:t>Kaynak: Financial Storyteller tarafından Bilanço Analizi</a:t>
            </a:r>
            <a:endParaRPr lang="sl-SI" sz="1000">
              <a:solidFill>
                <a:schemeClr val="accent1"/>
              </a:solidFill>
            </a:endParaRPr>
          </a:p>
        </p:txBody>
      </p:sp>
      <p:pic>
        <p:nvPicPr>
          <p:cNvPr id="7" name="Resim 6">
            <a:extLst>
              <a:ext uri="{FF2B5EF4-FFF2-40B4-BE49-F238E27FC236}">
                <a16:creationId xmlns:a16="http://schemas.microsoft.com/office/drawing/2014/main" id="{B74B4FEF-66F9-7F8C-DE24-2B6083D8D065}"/>
              </a:ext>
            </a:extLst>
          </p:cNvPr>
          <p:cNvPicPr>
            <a:picLocks noChangeAspect="1"/>
          </p:cNvPicPr>
          <p:nvPr/>
        </p:nvPicPr>
        <p:blipFill>
          <a:blip r:embed="rId4"/>
          <a:stretch>
            <a:fillRect/>
          </a:stretch>
        </p:blipFill>
        <p:spPr>
          <a:xfrm>
            <a:off x="204699" y="5966921"/>
            <a:ext cx="1267002" cy="685896"/>
          </a:xfrm>
          <a:prstGeom prst="rect">
            <a:avLst/>
          </a:prstGeom>
        </p:spPr>
      </p:pic>
    </p:spTree>
    <p:extLst>
      <p:ext uri="{BB962C8B-B14F-4D97-AF65-F5344CB8AC3E}">
        <p14:creationId xmlns:p14="http://schemas.microsoft.com/office/powerpoint/2010/main" val="33512248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660748" y="365126"/>
            <a:ext cx="9555178" cy="766558"/>
          </a:xfrm>
        </p:spPr>
        <p:txBody>
          <a:bodyPr/>
          <a:lstStyle/>
          <a:p>
            <a:r>
              <a:rPr lang="sl-SI" sz="3400" err="1"/>
              <a:t>Ödev </a:t>
            </a:r>
            <a:r>
              <a:rPr lang="it-IT" sz="3400"/>
              <a:t>2° </a:t>
            </a:r>
            <a:endParaRPr lang="sl-SI" sz="3400"/>
          </a:p>
        </p:txBody>
      </p:sp>
      <p:sp>
        <p:nvSpPr>
          <p:cNvPr id="3" name="Content Placeholder 2">
            <a:extLst>
              <a:ext uri="{FF2B5EF4-FFF2-40B4-BE49-F238E27FC236}">
                <a16:creationId xmlns:a16="http://schemas.microsoft.com/office/drawing/2014/main" id="{55AACEEC-1117-103A-BFFF-F823EF3D0AF3}"/>
              </a:ext>
            </a:extLst>
          </p:cNvPr>
          <p:cNvSpPr>
            <a:spLocks noGrp="1"/>
          </p:cNvSpPr>
          <p:nvPr>
            <p:ph idx="1"/>
          </p:nvPr>
        </p:nvSpPr>
        <p:spPr>
          <a:xfrm>
            <a:off x="690729" y="1236170"/>
            <a:ext cx="10819646" cy="4909478"/>
          </a:xfrm>
        </p:spPr>
        <p:txBody>
          <a:bodyPr vert="horz" lIns="91440" tIns="45720" rIns="91440" bIns="45720" rtlCol="0" anchor="t">
            <a:normAutofit/>
          </a:bodyPr>
          <a:lstStyle/>
          <a:p>
            <a:pPr marL="0" indent="0">
              <a:lnSpc>
                <a:spcPct val="160000"/>
              </a:lnSpc>
              <a:buNone/>
            </a:pPr>
            <a:r>
              <a:rPr lang="en-US" sz="2000" b="0" dirty="0" err="1">
                <a:solidFill>
                  <a:schemeClr val="accent1"/>
                </a:solidFill>
              </a:rPr>
              <a:t>Belgeler</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tablolar</a:t>
            </a:r>
            <a:r>
              <a:rPr lang="en-US" sz="2000" b="0" dirty="0">
                <a:solidFill>
                  <a:schemeClr val="accent1"/>
                </a:solidFill>
              </a:rPr>
              <a:t> </a:t>
            </a:r>
            <a:r>
              <a:rPr lang="en-US" sz="2000" b="0" dirty="0" err="1">
                <a:solidFill>
                  <a:schemeClr val="accent1"/>
                </a:solidFill>
              </a:rPr>
              <a:t>hakkında</a:t>
            </a:r>
            <a:r>
              <a:rPr lang="en-US" sz="2000" b="0" dirty="0">
                <a:solidFill>
                  <a:schemeClr val="accent1"/>
                </a:solidFill>
              </a:rPr>
              <a:t> </a:t>
            </a:r>
            <a:r>
              <a:rPr lang="en-US" sz="2000" b="0" dirty="0" err="1">
                <a:solidFill>
                  <a:schemeClr val="accent1"/>
                </a:solidFill>
              </a:rPr>
              <a:t>bilgi</a:t>
            </a:r>
            <a:r>
              <a:rPr lang="en-US" sz="2000" b="0" dirty="0">
                <a:solidFill>
                  <a:schemeClr val="accent1"/>
                </a:solidFill>
              </a:rPr>
              <a:t> </a:t>
            </a:r>
            <a:r>
              <a:rPr lang="en-US" sz="2000" b="0" dirty="0" err="1">
                <a:solidFill>
                  <a:schemeClr val="accent1"/>
                </a:solidFill>
              </a:rPr>
              <a:t>edinmek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vaka</a:t>
            </a:r>
            <a:r>
              <a:rPr lang="en-US" sz="2000" b="0" dirty="0">
                <a:solidFill>
                  <a:schemeClr val="accent1"/>
                </a:solidFill>
              </a:rPr>
              <a:t> </a:t>
            </a:r>
            <a:r>
              <a:rPr lang="en-US" sz="2000" b="0" dirty="0" err="1">
                <a:solidFill>
                  <a:schemeClr val="accent1"/>
                </a:solidFill>
              </a:rPr>
              <a:t>çalışması</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analiz</a:t>
            </a:r>
            <a:r>
              <a:rPr lang="en-US" sz="2000" b="0" dirty="0">
                <a:solidFill>
                  <a:schemeClr val="accent1"/>
                </a:solidFill>
              </a:rPr>
              <a:t> </a:t>
            </a:r>
            <a:r>
              <a:rPr lang="en-US" sz="2000" b="0" dirty="0" err="1">
                <a:solidFill>
                  <a:schemeClr val="accent1"/>
                </a:solidFill>
              </a:rPr>
              <a:t>süreci</a:t>
            </a:r>
            <a:r>
              <a:rPr lang="en-US" sz="2000" b="0" dirty="0">
                <a:solidFill>
                  <a:schemeClr val="accent1"/>
                </a:solidFill>
              </a:rPr>
              <a:t> </a:t>
            </a:r>
            <a:r>
              <a:rPr lang="en-US" sz="2000" b="0" dirty="0" err="1">
                <a:solidFill>
                  <a:schemeClr val="accent1"/>
                </a:solidFill>
              </a:rPr>
              <a:t>ile</a:t>
            </a:r>
            <a:r>
              <a:rPr lang="en-US" sz="2000" b="0" dirty="0">
                <a:solidFill>
                  <a:schemeClr val="accent1"/>
                </a:solidFill>
              </a:rPr>
              <a:t> </a:t>
            </a:r>
            <a:r>
              <a:rPr lang="en-US" sz="2000" b="0" dirty="0" err="1">
                <a:solidFill>
                  <a:schemeClr val="accent1"/>
                </a:solidFill>
              </a:rPr>
              <a:t>çözümler</a:t>
            </a:r>
            <a:r>
              <a:rPr lang="en-US" sz="2000" b="0" dirty="0">
                <a:solidFill>
                  <a:schemeClr val="accent1"/>
                </a:solidFill>
              </a:rPr>
              <a:t> </a:t>
            </a:r>
            <a:r>
              <a:rPr lang="en-US" sz="2000" b="0" dirty="0" err="1">
                <a:solidFill>
                  <a:schemeClr val="accent1"/>
                </a:solidFill>
              </a:rPr>
              <a:t>içerir</a:t>
            </a:r>
            <a:r>
              <a:rPr lang="en-US" sz="2000" b="0" dirty="0">
                <a:solidFill>
                  <a:schemeClr val="accent1"/>
                </a:solidFill>
              </a:rPr>
              <a:t>.</a:t>
            </a:r>
          </a:p>
          <a:p>
            <a:pPr marL="0" indent="0">
              <a:lnSpc>
                <a:spcPct val="160000"/>
              </a:lnSpc>
              <a:buNone/>
            </a:pPr>
            <a:r>
              <a:rPr lang="sl-SI" sz="2000" b="0" dirty="0">
                <a:solidFill>
                  <a:schemeClr val="accent1"/>
                </a:solidFill>
              </a:rPr>
              <a:t>Ödev</a:t>
            </a:r>
            <a:r>
              <a:rPr lang="en-US" sz="2000" b="0" dirty="0">
                <a:solidFill>
                  <a:schemeClr val="accent1"/>
                </a:solidFill>
              </a:rPr>
              <a:t>, </a:t>
            </a:r>
            <a:r>
              <a:rPr lang="en-US" sz="2000" b="0" dirty="0" err="1">
                <a:solidFill>
                  <a:schemeClr val="accent1"/>
                </a:solidFill>
              </a:rPr>
              <a:t>bilgilerinizi</a:t>
            </a:r>
            <a:r>
              <a:rPr lang="en-US" sz="2000" b="0" dirty="0">
                <a:solidFill>
                  <a:schemeClr val="accent1"/>
                </a:solidFill>
              </a:rPr>
              <a:t> </a:t>
            </a:r>
            <a:r>
              <a:rPr lang="en-US" sz="2000" b="0" dirty="0" err="1">
                <a:solidFill>
                  <a:schemeClr val="accent1"/>
                </a:solidFill>
              </a:rPr>
              <a:t>uygulamanız</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gerçek</a:t>
            </a:r>
            <a:r>
              <a:rPr lang="en-US" sz="2000" b="0" dirty="0">
                <a:solidFill>
                  <a:schemeClr val="accent1"/>
                </a:solidFill>
              </a:rPr>
              <a:t> </a:t>
            </a:r>
            <a:r>
              <a:rPr lang="en-US" sz="2000" b="0" dirty="0" err="1">
                <a:solidFill>
                  <a:schemeClr val="accent1"/>
                </a:solidFill>
              </a:rPr>
              <a:t>dünyadan</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senaryo</a:t>
            </a:r>
            <a:r>
              <a:rPr lang="en-US" sz="2000" b="0" dirty="0">
                <a:solidFill>
                  <a:schemeClr val="accent1"/>
                </a:solidFill>
              </a:rPr>
              <a:t> </a:t>
            </a:r>
            <a:r>
              <a:rPr lang="en-US" sz="2000" b="0" dirty="0" err="1">
                <a:solidFill>
                  <a:schemeClr val="accent1"/>
                </a:solidFill>
              </a:rPr>
              <a:t>sunmaktadır</a:t>
            </a:r>
            <a:r>
              <a:rPr lang="en-US" sz="2000" b="0" dirty="0">
                <a:solidFill>
                  <a:schemeClr val="accent1"/>
                </a:solidFill>
              </a:rPr>
              <a:t>. </a:t>
            </a:r>
            <a:r>
              <a:rPr lang="en-US" sz="2000" b="0" dirty="0" err="1">
                <a:solidFill>
                  <a:schemeClr val="accent1"/>
                </a:solidFill>
              </a:rPr>
              <a:t>İkinci</a:t>
            </a:r>
            <a:r>
              <a:rPr lang="en-US" sz="2000" b="0" dirty="0">
                <a:solidFill>
                  <a:schemeClr val="accent1"/>
                </a:solidFill>
              </a:rPr>
              <a:t> </a:t>
            </a:r>
            <a:r>
              <a:rPr lang="en-US" sz="2000" b="0" dirty="0" err="1">
                <a:solidFill>
                  <a:schemeClr val="accent1"/>
                </a:solidFill>
              </a:rPr>
              <a:t>belge</a:t>
            </a:r>
            <a:r>
              <a:rPr lang="en-US" sz="2000" b="0" dirty="0">
                <a:solidFill>
                  <a:schemeClr val="accent1"/>
                </a:solidFill>
              </a:rPr>
              <a:t>,</a:t>
            </a:r>
            <a:r>
              <a:rPr lang="sl-SI" sz="2000" b="0" dirty="0">
                <a:solidFill>
                  <a:schemeClr val="accent1"/>
                </a:solidFill>
              </a:rPr>
              <a:t> ödevi </a:t>
            </a:r>
            <a:r>
              <a:rPr lang="en-US" sz="2000" b="0" dirty="0" err="1">
                <a:solidFill>
                  <a:schemeClr val="accent1"/>
                </a:solidFill>
              </a:rPr>
              <a:t>çözmeniz</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size </a:t>
            </a:r>
            <a:r>
              <a:rPr lang="en-US" sz="2000" b="0" dirty="0" err="1">
                <a:solidFill>
                  <a:schemeClr val="accent1"/>
                </a:solidFill>
              </a:rPr>
              <a:t>rehberlik</a:t>
            </a:r>
            <a:r>
              <a:rPr lang="en-US" sz="2000" b="0" dirty="0">
                <a:solidFill>
                  <a:schemeClr val="accent1"/>
                </a:solidFill>
              </a:rPr>
              <a:t> </a:t>
            </a:r>
            <a:r>
              <a:rPr lang="en-US" sz="2000" b="0" dirty="0" err="1">
                <a:solidFill>
                  <a:schemeClr val="accent1"/>
                </a:solidFill>
              </a:rPr>
              <a:t>eder</a:t>
            </a:r>
            <a:r>
              <a:rPr lang="en-US" sz="2000" b="0" dirty="0">
                <a:solidFill>
                  <a:schemeClr val="accent1"/>
                </a:solidFill>
              </a:rPr>
              <a:t>. Bu </a:t>
            </a:r>
            <a:r>
              <a:rPr lang="en-US" sz="2000" b="0" dirty="0" err="1">
                <a:solidFill>
                  <a:schemeClr val="accent1"/>
                </a:solidFill>
              </a:rPr>
              <a:t>kaynakları</a:t>
            </a:r>
            <a:r>
              <a:rPr lang="en-US" sz="2000" b="0" dirty="0">
                <a:solidFill>
                  <a:schemeClr val="accent1"/>
                </a:solidFill>
              </a:rPr>
              <a:t> </a:t>
            </a:r>
            <a:r>
              <a:rPr lang="en-US" sz="2000" b="0" dirty="0" err="1">
                <a:solidFill>
                  <a:schemeClr val="accent1"/>
                </a:solidFill>
              </a:rPr>
              <a:t>kullanmak</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tablolara</a:t>
            </a:r>
            <a:r>
              <a:rPr lang="en-US" sz="2000" b="0" dirty="0">
                <a:solidFill>
                  <a:schemeClr val="accent1"/>
                </a:solidFill>
              </a:rPr>
              <a:t> </a:t>
            </a:r>
            <a:r>
              <a:rPr lang="en-US" sz="2000" b="0" dirty="0" err="1">
                <a:solidFill>
                  <a:schemeClr val="accent1"/>
                </a:solidFill>
              </a:rPr>
              <a:t>ilişkin</a:t>
            </a:r>
            <a:r>
              <a:rPr lang="en-US" sz="2000" b="0" dirty="0">
                <a:solidFill>
                  <a:schemeClr val="accent1"/>
                </a:solidFill>
              </a:rPr>
              <a:t> </a:t>
            </a:r>
            <a:r>
              <a:rPr lang="en-US" sz="2000" b="0" dirty="0" err="1">
                <a:solidFill>
                  <a:schemeClr val="accent1"/>
                </a:solidFill>
              </a:rPr>
              <a:t>anlayışınızı</a:t>
            </a:r>
            <a:r>
              <a:rPr lang="en-US" sz="2000" b="0" dirty="0">
                <a:solidFill>
                  <a:schemeClr val="accent1"/>
                </a:solidFill>
              </a:rPr>
              <a:t> </a:t>
            </a:r>
            <a:r>
              <a:rPr lang="en-US" sz="2000" b="0" dirty="0" err="1">
                <a:solidFill>
                  <a:schemeClr val="accent1"/>
                </a:solidFill>
              </a:rPr>
              <a:t>derinleştirecek</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sizi</a:t>
            </a:r>
            <a:r>
              <a:rPr lang="en-US" sz="2000" b="0" dirty="0">
                <a:solidFill>
                  <a:schemeClr val="accent1"/>
                </a:solidFill>
              </a:rPr>
              <a:t> </a:t>
            </a:r>
            <a:r>
              <a:rPr lang="en-US" sz="2000" b="0" dirty="0" err="1">
                <a:solidFill>
                  <a:schemeClr val="accent1"/>
                </a:solidFill>
              </a:rPr>
              <a:t>pratik</a:t>
            </a:r>
            <a:r>
              <a:rPr lang="en-US" sz="2000" b="0" dirty="0">
                <a:solidFill>
                  <a:schemeClr val="accent1"/>
                </a:solidFill>
              </a:rPr>
              <a:t> </a:t>
            </a:r>
            <a:r>
              <a:rPr lang="en-US" sz="2000" b="0" dirty="0" err="1">
                <a:solidFill>
                  <a:schemeClr val="accent1"/>
                </a:solidFill>
              </a:rPr>
              <a:t>finansal</a:t>
            </a:r>
            <a:r>
              <a:rPr lang="en-US" sz="2000" b="0" dirty="0">
                <a:solidFill>
                  <a:schemeClr val="accent1"/>
                </a:solidFill>
              </a:rPr>
              <a:t> </a:t>
            </a:r>
            <a:r>
              <a:rPr lang="en-US" sz="2000" b="0" dirty="0" err="1">
                <a:solidFill>
                  <a:schemeClr val="accent1"/>
                </a:solidFill>
              </a:rPr>
              <a:t>analize</a:t>
            </a:r>
            <a:r>
              <a:rPr lang="en-US" sz="2000" b="0" dirty="0">
                <a:solidFill>
                  <a:schemeClr val="accent1"/>
                </a:solidFill>
              </a:rPr>
              <a:t> </a:t>
            </a:r>
            <a:r>
              <a:rPr lang="en-US" sz="2000" b="0" dirty="0" err="1">
                <a:solidFill>
                  <a:schemeClr val="accent1"/>
                </a:solidFill>
              </a:rPr>
              <a:t>hazırlayacaktır</a:t>
            </a:r>
            <a:r>
              <a:rPr lang="en-US" sz="2000" b="0" dirty="0">
                <a:solidFill>
                  <a:schemeClr val="accent1"/>
                </a:solidFill>
              </a:rPr>
              <a:t>.</a:t>
            </a:r>
            <a:endParaRPr lang="sl-SI" sz="2000" b="0" dirty="0">
              <a:solidFill>
                <a:schemeClr val="accent1"/>
              </a:solidFill>
            </a:endParaRPr>
          </a:p>
          <a:p>
            <a:pPr marL="0" indent="0">
              <a:buNone/>
            </a:pPr>
            <a:endParaRPr lang="sl-SI" b="0" dirty="0">
              <a:solidFill>
                <a:schemeClr val="accent1"/>
              </a:solidFill>
            </a:endParaRPr>
          </a:p>
          <a:p>
            <a:r>
              <a:rPr lang="en-US" sz="2000" dirty="0">
                <a:solidFill>
                  <a:schemeClr val="accent1"/>
                </a:solidFill>
              </a:rPr>
              <a:t>Smith's Bakery and Cafe </a:t>
            </a:r>
            <a:r>
              <a:rPr lang="en-US" sz="2000" dirty="0" err="1">
                <a:solidFill>
                  <a:schemeClr val="accent1"/>
                </a:solidFill>
              </a:rPr>
              <a:t>Bilanço</a:t>
            </a:r>
            <a:endParaRPr lang="sl-SI" sz="2000" dirty="0">
              <a:solidFill>
                <a:schemeClr val="accent1"/>
              </a:solidFill>
            </a:endParaRPr>
          </a:p>
          <a:p>
            <a:endParaRPr lang="en-US" sz="2000" dirty="0">
              <a:solidFill>
                <a:schemeClr val="accent1"/>
              </a:solidFill>
            </a:endParaRPr>
          </a:p>
          <a:p>
            <a:r>
              <a:rPr lang="en-US" sz="2000" dirty="0">
                <a:solidFill>
                  <a:schemeClr val="accent1"/>
                </a:solidFill>
              </a:rPr>
              <a:t>Smith's Bakery and Cafe </a:t>
            </a:r>
            <a:r>
              <a:rPr lang="en-US" sz="2000" dirty="0" err="1">
                <a:solidFill>
                  <a:schemeClr val="accent1"/>
                </a:solidFill>
              </a:rPr>
              <a:t>Bilanço</a:t>
            </a:r>
            <a:r>
              <a:rPr lang="en-US" sz="2000" dirty="0">
                <a:solidFill>
                  <a:schemeClr val="accent1"/>
                </a:solidFill>
              </a:rPr>
              <a:t> </a:t>
            </a:r>
            <a:r>
              <a:rPr lang="sl-SI" sz="2000" dirty="0">
                <a:solidFill>
                  <a:schemeClr val="accent1"/>
                </a:solidFill>
              </a:rPr>
              <a:t>Cevapları</a:t>
            </a:r>
            <a:endParaRPr lang="en-US" sz="2000" dirty="0">
              <a:solidFill>
                <a:schemeClr val="accent1"/>
              </a:solidFill>
            </a:endParaRPr>
          </a:p>
          <a:p>
            <a:pPr marL="0" indent="0">
              <a:buNone/>
            </a:pPr>
            <a:r>
              <a:rPr lang="en-US" b="0" dirty="0">
                <a:solidFill>
                  <a:schemeClr val="accent1"/>
                </a:solidFill>
              </a:rPr>
              <a:t> </a:t>
            </a:r>
            <a:endParaRPr lang="sl-SI" b="0" dirty="0">
              <a:solidFill>
                <a:schemeClr val="accent1"/>
              </a:solidFill>
            </a:endParaRPr>
          </a:p>
          <a:p>
            <a:pPr marL="0" indent="0">
              <a:buNone/>
            </a:pPr>
            <a:endParaRPr lang="sl-SI" b="0" dirty="0">
              <a:solidFill>
                <a:schemeClr val="accent1"/>
              </a:solidFill>
            </a:endParaRPr>
          </a:p>
        </p:txBody>
      </p:sp>
      <p:graphicFrame>
        <p:nvGraphicFramePr>
          <p:cNvPr id="4" name="Object 3">
            <a:extLst>
              <a:ext uri="{FF2B5EF4-FFF2-40B4-BE49-F238E27FC236}">
                <a16:creationId xmlns:a16="http://schemas.microsoft.com/office/drawing/2014/main" id="{669F29F2-7C7A-D7AD-DC40-DAD94C5344BE}"/>
              </a:ext>
            </a:extLst>
          </p:cNvPr>
          <p:cNvGraphicFramePr>
            <a:graphicFrameLocks noChangeAspect="1"/>
          </p:cNvGraphicFramePr>
          <p:nvPr>
            <p:extLst>
              <p:ext uri="{D42A27DB-BD31-4B8C-83A1-F6EECF244321}">
                <p14:modId xmlns:p14="http://schemas.microsoft.com/office/powerpoint/2010/main" val="2314192828"/>
              </p:ext>
            </p:extLst>
          </p:nvPr>
        </p:nvGraphicFramePr>
        <p:xfrm>
          <a:off x="5807469" y="4079804"/>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525" progId="Word.Document.12">
                  <p:embed/>
                </p:oleObj>
              </mc:Choice>
              <mc:Fallback>
                <p:oleObj name="Document" showAsIcon="1" r:id="rId2" imgW="914400" imgH="771525" progId="Word.Document.12">
                  <p:embed/>
                  <p:pic>
                    <p:nvPicPr>
                      <p:cNvPr id="0" name="OLE substitute image"/>
                      <p:cNvPicPr/>
                      <p:nvPr/>
                    </p:nvPicPr>
                    <p:blipFill>
                      <a:blip r:embed="rId3"/>
                      <a:stretch>
                        <a:fillRect/>
                      </a:stretch>
                    </p:blipFill>
                    <p:spPr>
                      <a:xfrm>
                        <a:off x="5807469" y="4079804"/>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783A325-EF6A-B1C4-23AE-A8A2ED000822}"/>
              </a:ext>
            </a:extLst>
          </p:cNvPr>
          <p:cNvGraphicFramePr>
            <a:graphicFrameLocks noChangeAspect="1"/>
          </p:cNvGraphicFramePr>
          <p:nvPr>
            <p:extLst>
              <p:ext uri="{D42A27DB-BD31-4B8C-83A1-F6EECF244321}">
                <p14:modId xmlns:p14="http://schemas.microsoft.com/office/powerpoint/2010/main" val="4041606067"/>
              </p:ext>
            </p:extLst>
          </p:nvPr>
        </p:nvGraphicFramePr>
        <p:xfrm>
          <a:off x="6861743" y="4964670"/>
          <a:ext cx="914400" cy="771525"/>
        </p:xfrm>
        <a:graphic>
          <a:graphicData uri="http://schemas.openxmlformats.org/presentationml/2006/ole">
            <mc:AlternateContent xmlns:mc="http://schemas.openxmlformats.org/markup-compatibility/2006">
              <mc:Choice xmlns:v="urn:schemas-microsoft-com:vml" Requires="v">
                <p:oleObj name="Document" showAsIcon="1" r:id="rId4" imgW="914400" imgH="771525" progId="Word.Document.12">
                  <p:embed/>
                </p:oleObj>
              </mc:Choice>
              <mc:Fallback>
                <p:oleObj name="Document" showAsIcon="1" r:id="rId4" imgW="914400" imgH="771525" progId="Word.Document.12">
                  <p:embed/>
                  <p:pic>
                    <p:nvPicPr>
                      <p:cNvPr id="0" name="OLE substitute image"/>
                      <p:cNvPicPr/>
                      <p:nvPr/>
                    </p:nvPicPr>
                    <p:blipFill>
                      <a:blip r:embed="rId5"/>
                      <a:stretch>
                        <a:fillRect/>
                      </a:stretch>
                    </p:blipFill>
                    <p:spPr>
                      <a:xfrm>
                        <a:off x="6861743" y="4964670"/>
                        <a:ext cx="914400" cy="771525"/>
                      </a:xfrm>
                      <a:prstGeom prst="rect">
                        <a:avLst/>
                      </a:prstGeom>
                    </p:spPr>
                  </p:pic>
                </p:oleObj>
              </mc:Fallback>
            </mc:AlternateContent>
          </a:graphicData>
        </a:graphic>
      </p:graphicFrame>
      <p:pic>
        <p:nvPicPr>
          <p:cNvPr id="7" name="Resim 6">
            <a:extLst>
              <a:ext uri="{FF2B5EF4-FFF2-40B4-BE49-F238E27FC236}">
                <a16:creationId xmlns:a16="http://schemas.microsoft.com/office/drawing/2014/main" id="{2C1C1573-808B-4251-8E1F-FEB9467948DA}"/>
              </a:ext>
            </a:extLst>
          </p:cNvPr>
          <p:cNvPicPr>
            <a:picLocks noChangeAspect="1"/>
          </p:cNvPicPr>
          <p:nvPr/>
        </p:nvPicPr>
        <p:blipFill>
          <a:blip r:embed="rId6"/>
          <a:stretch>
            <a:fillRect/>
          </a:stretch>
        </p:blipFill>
        <p:spPr>
          <a:xfrm>
            <a:off x="213492" y="6022683"/>
            <a:ext cx="1267002" cy="685896"/>
          </a:xfrm>
          <a:prstGeom prst="rect">
            <a:avLst/>
          </a:prstGeom>
        </p:spPr>
      </p:pic>
    </p:spTree>
    <p:extLst>
      <p:ext uri="{BB962C8B-B14F-4D97-AF65-F5344CB8AC3E}">
        <p14:creationId xmlns:p14="http://schemas.microsoft.com/office/powerpoint/2010/main" val="185773546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C4DC10-B9AA-67D8-DFB9-A5181750B82B}"/>
              </a:ext>
            </a:extLst>
          </p:cNvPr>
          <p:cNvSpPr>
            <a:spLocks noGrp="1"/>
          </p:cNvSpPr>
          <p:nvPr>
            <p:ph idx="1"/>
          </p:nvPr>
        </p:nvSpPr>
        <p:spPr>
          <a:xfrm>
            <a:off x="293298" y="155275"/>
            <a:ext cx="11637034" cy="6642340"/>
          </a:xfrm>
        </p:spPr>
        <p:txBody>
          <a:bodyPr/>
          <a:lstStyle/>
          <a:p>
            <a:pPr marL="0" indent="0" algn="ctr">
              <a:lnSpc>
                <a:spcPct val="150000"/>
              </a:lnSpc>
              <a:buNone/>
            </a:pPr>
            <a:endParaRPr lang="sl-SI" sz="2000">
              <a:solidFill>
                <a:schemeClr val="bg1">
                  <a:lumMod val="75000"/>
                </a:schemeClr>
              </a:solidFill>
            </a:endParaRPr>
          </a:p>
          <a:p>
            <a:pPr marL="0" indent="0" algn="ctr">
              <a:lnSpc>
                <a:spcPct val="150000"/>
              </a:lnSpc>
              <a:buNone/>
            </a:pPr>
            <a:r>
              <a:rPr lang="en-US" sz="2000">
                <a:solidFill>
                  <a:schemeClr val="bg2"/>
                </a:solidFill>
              </a:rPr>
              <a:t>Finansal tablolar hakkında ne kadar şey öğrendiniz?</a:t>
            </a:r>
          </a:p>
          <a:p>
            <a:pPr marL="0" indent="0" algn="ctr">
              <a:lnSpc>
                <a:spcPct val="150000"/>
              </a:lnSpc>
              <a:buNone/>
            </a:pPr>
            <a:r>
              <a:rPr lang="en-US" sz="2000">
                <a:solidFill>
                  <a:schemeClr val="bg2"/>
                </a:solidFill>
              </a:rPr>
              <a:t>Öğrenmek için bu testi yapın!</a:t>
            </a:r>
          </a:p>
          <a:p>
            <a:pPr marL="0" indent="0" algn="ctr">
              <a:lnSpc>
                <a:spcPct val="150000"/>
              </a:lnSpc>
              <a:buNone/>
            </a:pPr>
            <a:r>
              <a:rPr lang="en-US" sz="2000">
                <a:solidFill>
                  <a:schemeClr val="bg2"/>
                </a:solidFill>
                <a:hlinkClick r:id="rId3"/>
              </a:rPr>
              <a:t>Finansal tablolar hakkında ne kadar bilginiz var? </a:t>
            </a:r>
            <a:endParaRPr lang="en-US" sz="2000">
              <a:solidFill>
                <a:schemeClr val="bg2"/>
              </a:solidFill>
            </a:endParaRPr>
          </a:p>
          <a:p>
            <a:pPr marL="0" indent="0" algn="ctr">
              <a:lnSpc>
                <a:spcPct val="150000"/>
              </a:lnSpc>
              <a:buNone/>
            </a:pPr>
            <a:endParaRPr lang="sl-SI" sz="2000">
              <a:solidFill>
                <a:schemeClr val="bg2"/>
              </a:solidFill>
            </a:endParaRPr>
          </a:p>
          <a:p>
            <a:pPr marL="0" indent="0" algn="ctr">
              <a:lnSpc>
                <a:spcPct val="150000"/>
              </a:lnSpc>
              <a:buNone/>
            </a:pPr>
            <a:r>
              <a:rPr lang="sl-SI" sz="2000" err="1">
                <a:solidFill>
                  <a:schemeClr val="bg2"/>
                </a:solidFill>
              </a:rPr>
              <a:t>Bu videoyu izleyerek daha da fazlasını keşfedin!</a:t>
            </a:r>
          </a:p>
          <a:p>
            <a:pPr marL="0" indent="0" algn="ctr">
              <a:lnSpc>
                <a:spcPct val="150000"/>
              </a:lnSpc>
              <a:buNone/>
            </a:pPr>
            <a:endParaRPr lang="sl-SI" sz="2000">
              <a:solidFill>
                <a:schemeClr val="bg2"/>
              </a:solidFill>
            </a:endParaRPr>
          </a:p>
        </p:txBody>
      </p:sp>
      <p:pic>
        <p:nvPicPr>
          <p:cNvPr id="5" name="Picture 4">
            <a:extLst>
              <a:ext uri="{FF2B5EF4-FFF2-40B4-BE49-F238E27FC236}">
                <a16:creationId xmlns:a16="http://schemas.microsoft.com/office/drawing/2014/main" id="{F1723B32-CACB-974F-F632-3CBA0690B0C2}"/>
              </a:ext>
            </a:extLst>
          </p:cNvPr>
          <p:cNvPicPr>
            <a:picLocks noChangeAspect="1"/>
          </p:cNvPicPr>
          <p:nvPr/>
        </p:nvPicPr>
        <p:blipFill>
          <a:blip r:embed="rId4"/>
          <a:stretch>
            <a:fillRect/>
          </a:stretch>
        </p:blipFill>
        <p:spPr>
          <a:xfrm>
            <a:off x="5571806" y="2475638"/>
            <a:ext cx="585267" cy="664522"/>
          </a:xfrm>
          <a:prstGeom prst="rect">
            <a:avLst/>
          </a:prstGeom>
        </p:spPr>
      </p:pic>
      <p:sp>
        <p:nvSpPr>
          <p:cNvPr id="7" name="TextBox 6">
            <a:extLst>
              <a:ext uri="{FF2B5EF4-FFF2-40B4-BE49-F238E27FC236}">
                <a16:creationId xmlns:a16="http://schemas.microsoft.com/office/drawing/2014/main" id="{ABDDD0A4-3CCF-B876-BEA7-C1FF7D888EC2}"/>
              </a:ext>
            </a:extLst>
          </p:cNvPr>
          <p:cNvSpPr txBox="1"/>
          <p:nvPr/>
        </p:nvSpPr>
        <p:spPr>
          <a:xfrm>
            <a:off x="8194661" y="6026634"/>
            <a:ext cx="3510951" cy="400110"/>
          </a:xfrm>
          <a:prstGeom prst="rect">
            <a:avLst/>
          </a:prstGeom>
          <a:noFill/>
          <a:ln>
            <a:noFill/>
          </a:ln>
        </p:spPr>
        <p:txBody>
          <a:bodyPr wrap="square" lIns="91440" tIns="45720" rIns="91440" bIns="45720" rtlCol="0" anchor="t">
            <a:spAutoFit/>
          </a:bodyPr>
          <a:lstStyle/>
          <a:p>
            <a:r>
              <a:rPr lang="en-US" sz="1000">
                <a:solidFill>
                  <a:schemeClr val="accent1"/>
                </a:solidFill>
              </a:rPr>
              <a:t>Kaynak: The KEY to Understanding Financial Statements </a:t>
            </a:r>
            <a:r>
              <a:rPr lang="sl-SI" sz="1000">
                <a:solidFill>
                  <a:schemeClr val="accent1"/>
                </a:solidFill>
              </a:rPr>
              <a:t>by Accounting Stuff </a:t>
            </a:r>
          </a:p>
        </p:txBody>
      </p:sp>
      <p:pic>
        <p:nvPicPr>
          <p:cNvPr id="8" name="Online Media 7" title="The KEY to Understanding Financial Statements">
            <a:hlinkClick r:id="" action="ppaction://media"/>
            <a:extLst>
              <a:ext uri="{FF2B5EF4-FFF2-40B4-BE49-F238E27FC236}">
                <a16:creationId xmlns:a16="http://schemas.microsoft.com/office/drawing/2014/main" id="{D1A82E65-1398-1D07-2FA7-8E59AEB0ED3E}"/>
              </a:ext>
            </a:extLst>
          </p:cNvPr>
          <p:cNvPicPr>
            <a:picLocks noRot="1" noChangeAspect="1"/>
          </p:cNvPicPr>
          <p:nvPr>
            <a:videoFile r:link="rId1"/>
          </p:nvPr>
        </p:nvPicPr>
        <p:blipFill>
          <a:blip r:embed="rId5"/>
          <a:stretch>
            <a:fillRect/>
          </a:stretch>
        </p:blipFill>
        <p:spPr>
          <a:xfrm>
            <a:off x="3628677" y="3899139"/>
            <a:ext cx="4488779" cy="2536166"/>
          </a:xfrm>
          <a:prstGeom prst="rect">
            <a:avLst/>
          </a:prstGeom>
        </p:spPr>
      </p:pic>
      <p:pic>
        <p:nvPicPr>
          <p:cNvPr id="4" name="Resim 3">
            <a:extLst>
              <a:ext uri="{FF2B5EF4-FFF2-40B4-BE49-F238E27FC236}">
                <a16:creationId xmlns:a16="http://schemas.microsoft.com/office/drawing/2014/main" id="{322BC4E9-88C0-89E4-463B-2E92A2D2723D}"/>
              </a:ext>
            </a:extLst>
          </p:cNvPr>
          <p:cNvPicPr>
            <a:picLocks noChangeAspect="1"/>
          </p:cNvPicPr>
          <p:nvPr/>
        </p:nvPicPr>
        <p:blipFill>
          <a:blip r:embed="rId6"/>
          <a:stretch>
            <a:fillRect/>
          </a:stretch>
        </p:blipFill>
        <p:spPr>
          <a:xfrm>
            <a:off x="261668" y="6016829"/>
            <a:ext cx="1267002" cy="685896"/>
          </a:xfrm>
          <a:prstGeom prst="rect">
            <a:avLst/>
          </a:prstGeom>
        </p:spPr>
      </p:pic>
    </p:spTree>
    <p:extLst>
      <p:ext uri="{BB962C8B-B14F-4D97-AF65-F5344CB8AC3E}">
        <p14:creationId xmlns:p14="http://schemas.microsoft.com/office/powerpoint/2010/main" val="2688777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n-US"/>
              <a:t>2°: İşletmeniz için finansman seçeneklerini keşfetmek </a:t>
            </a:r>
            <a:endParaRPr lang="sl-SI"/>
          </a:p>
        </p:txBody>
      </p:sp>
      <p:sp>
        <p:nvSpPr>
          <p:cNvPr id="3" name="Content Placeholder 2">
            <a:extLst>
              <a:ext uri="{FF2B5EF4-FFF2-40B4-BE49-F238E27FC236}">
                <a16:creationId xmlns:a16="http://schemas.microsoft.com/office/drawing/2014/main" id="{0FB5BC36-5DF4-60A0-00BE-0482D3A31808}"/>
              </a:ext>
            </a:extLst>
          </p:cNvPr>
          <p:cNvSpPr>
            <a:spLocks noGrp="1"/>
          </p:cNvSpPr>
          <p:nvPr>
            <p:ph idx="1"/>
          </p:nvPr>
        </p:nvSpPr>
        <p:spPr>
          <a:xfrm>
            <a:off x="838200" y="1533351"/>
            <a:ext cx="10515600" cy="4351338"/>
          </a:xfrm>
        </p:spPr>
        <p:txBody>
          <a:bodyPr vert="horz" lIns="91440" tIns="45720" rIns="91440" bIns="45720" rtlCol="0" anchor="t">
            <a:normAutofit/>
          </a:bodyPr>
          <a:lstStyle/>
          <a:p>
            <a:pPr marL="0" indent="0" algn="just">
              <a:lnSpc>
                <a:spcPct val="150000"/>
              </a:lnSpc>
              <a:buNone/>
            </a:pPr>
            <a:r>
              <a:rPr lang="en-US" sz="2000" b="0" dirty="0" err="1">
                <a:solidFill>
                  <a:schemeClr val="accent1"/>
                </a:solidFill>
              </a:rPr>
              <a:t>Hepiniz</a:t>
            </a:r>
            <a:r>
              <a:rPr lang="en-US" sz="2000" b="0" dirty="0">
                <a:solidFill>
                  <a:schemeClr val="accent1"/>
                </a:solidFill>
              </a:rPr>
              <a:t> </a:t>
            </a:r>
            <a:r>
              <a:rPr lang="en-US" sz="2000" b="0" dirty="0" err="1">
                <a:solidFill>
                  <a:schemeClr val="accent1"/>
                </a:solidFill>
              </a:rPr>
              <a:t>hoş</a:t>
            </a:r>
            <a:r>
              <a:rPr lang="en-US" sz="2000" b="0" dirty="0">
                <a:solidFill>
                  <a:schemeClr val="accent1"/>
                </a:solidFill>
              </a:rPr>
              <a:t> </a:t>
            </a:r>
            <a:r>
              <a:rPr lang="en-US" sz="2000" b="0" dirty="0" err="1">
                <a:solidFill>
                  <a:schemeClr val="accent1"/>
                </a:solidFill>
              </a:rPr>
              <a:t>geldiniz</a:t>
            </a:r>
            <a:r>
              <a:rPr lang="en-US" sz="2000" b="0" dirty="0">
                <a:solidFill>
                  <a:schemeClr val="accent1"/>
                </a:solidFill>
              </a:rPr>
              <a:t>! </a:t>
            </a:r>
            <a:r>
              <a:rPr lang="en-US" sz="2000" b="0" dirty="0" err="1">
                <a:solidFill>
                  <a:schemeClr val="accent1"/>
                </a:solidFill>
              </a:rPr>
              <a:t>Bugün</a:t>
            </a:r>
            <a:r>
              <a:rPr lang="en-US" sz="2000" b="0" dirty="0">
                <a:solidFill>
                  <a:schemeClr val="accent1"/>
                </a:solidFill>
              </a:rPr>
              <a:t>, </a:t>
            </a:r>
            <a:r>
              <a:rPr lang="en-US" sz="2000" b="0" dirty="0" err="1">
                <a:solidFill>
                  <a:schemeClr val="accent1"/>
                </a:solidFill>
              </a:rPr>
              <a:t>iş</a:t>
            </a:r>
            <a:r>
              <a:rPr lang="en-US" sz="2000" b="0" dirty="0">
                <a:solidFill>
                  <a:schemeClr val="accent1"/>
                </a:solidFill>
              </a:rPr>
              <a:t> </a:t>
            </a:r>
            <a:r>
              <a:rPr lang="en-US" sz="2000" b="0" dirty="0" err="1">
                <a:solidFill>
                  <a:schemeClr val="accent1"/>
                </a:solidFill>
              </a:rPr>
              <a:t>hedeflerinizi</a:t>
            </a:r>
            <a:r>
              <a:rPr lang="en-US" sz="2000" b="0" dirty="0">
                <a:solidFill>
                  <a:schemeClr val="accent1"/>
                </a:solidFill>
              </a:rPr>
              <a:t> </a:t>
            </a:r>
            <a:r>
              <a:rPr lang="en-US" sz="2000" b="0" dirty="0" err="1">
                <a:solidFill>
                  <a:schemeClr val="accent1"/>
                </a:solidFill>
              </a:rPr>
              <a:t>beslemek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mevcut</a:t>
            </a:r>
            <a:r>
              <a:rPr lang="en-US" sz="2000" b="0" dirty="0">
                <a:solidFill>
                  <a:schemeClr val="accent1"/>
                </a:solidFill>
              </a:rPr>
              <a:t> </a:t>
            </a:r>
            <a:r>
              <a:rPr lang="en-US" sz="2000" b="0" dirty="0" err="1">
                <a:solidFill>
                  <a:schemeClr val="accent1"/>
                </a:solidFill>
              </a:rPr>
              <a:t>olan</a:t>
            </a:r>
            <a:r>
              <a:rPr lang="en-US" sz="2000" b="0" dirty="0">
                <a:solidFill>
                  <a:schemeClr val="accent1"/>
                </a:solidFill>
              </a:rPr>
              <a:t> </a:t>
            </a:r>
            <a:r>
              <a:rPr lang="en-US" sz="2000" b="0" dirty="0" err="1">
                <a:solidFill>
                  <a:schemeClr val="accent1"/>
                </a:solidFill>
              </a:rPr>
              <a:t>çeşitli</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seçeneklerini</a:t>
            </a:r>
            <a:r>
              <a:rPr lang="en-US" sz="2000" b="0" dirty="0">
                <a:solidFill>
                  <a:schemeClr val="accent1"/>
                </a:solidFill>
              </a:rPr>
              <a:t> </a:t>
            </a:r>
            <a:r>
              <a:rPr lang="en-US" sz="2000" b="0" dirty="0" err="1">
                <a:solidFill>
                  <a:schemeClr val="accent1"/>
                </a:solidFill>
              </a:rPr>
              <a:t>keşfetmek</a:t>
            </a:r>
            <a:r>
              <a:rPr lang="en-US" sz="2000" b="0" dirty="0">
                <a:solidFill>
                  <a:schemeClr val="accent1"/>
                </a:solidFill>
              </a:rPr>
              <a:t> </a:t>
            </a:r>
            <a:r>
              <a:rPr lang="en-US" sz="2000" b="0" dirty="0" err="1">
                <a:solidFill>
                  <a:schemeClr val="accent1"/>
                </a:solidFill>
              </a:rPr>
              <a:t>üzere</a:t>
            </a:r>
            <a:r>
              <a:rPr lang="en-US" sz="2000" b="0" dirty="0">
                <a:solidFill>
                  <a:schemeClr val="accent1"/>
                </a:solidFill>
              </a:rPr>
              <a:t> </a:t>
            </a:r>
            <a:r>
              <a:rPr lang="en-US" sz="2000" b="0" dirty="0" err="1">
                <a:solidFill>
                  <a:schemeClr val="accent1"/>
                </a:solidFill>
              </a:rPr>
              <a:t>heyecan</a:t>
            </a:r>
            <a:r>
              <a:rPr lang="en-US" sz="2000" b="0" dirty="0">
                <a:solidFill>
                  <a:schemeClr val="accent1"/>
                </a:solidFill>
              </a:rPr>
              <a:t> </a:t>
            </a:r>
            <a:r>
              <a:rPr lang="en-US" sz="2000" b="0" dirty="0" err="1">
                <a:solidFill>
                  <a:schemeClr val="accent1"/>
                </a:solidFill>
              </a:rPr>
              <a:t>verici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yolculuğa</a:t>
            </a:r>
            <a:r>
              <a:rPr lang="en-US" sz="2000" b="0" dirty="0">
                <a:solidFill>
                  <a:schemeClr val="accent1"/>
                </a:solidFill>
              </a:rPr>
              <a:t> </a:t>
            </a:r>
            <a:r>
              <a:rPr lang="en-US" sz="2000" b="0" dirty="0" err="1">
                <a:solidFill>
                  <a:schemeClr val="accent1"/>
                </a:solidFill>
              </a:rPr>
              <a:t>çıkıyoruz</a:t>
            </a:r>
            <a:r>
              <a:rPr lang="en-US" sz="2000" b="0" dirty="0">
                <a:solidFill>
                  <a:schemeClr val="accent1"/>
                </a:solidFill>
              </a:rPr>
              <a:t>. </a:t>
            </a:r>
            <a:r>
              <a:rPr lang="en-US" sz="2000" b="0" dirty="0" err="1">
                <a:solidFill>
                  <a:schemeClr val="accent1"/>
                </a:solidFill>
              </a:rPr>
              <a:t>İster</a:t>
            </a:r>
            <a:r>
              <a:rPr lang="en-US" sz="2000" b="0" dirty="0">
                <a:solidFill>
                  <a:schemeClr val="accent1"/>
                </a:solidFill>
              </a:rPr>
              <a:t> yeni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girişim</a:t>
            </a:r>
            <a:r>
              <a:rPr lang="en-US" sz="2000" b="0" dirty="0">
                <a:solidFill>
                  <a:schemeClr val="accent1"/>
                </a:solidFill>
              </a:rPr>
              <a:t> </a:t>
            </a:r>
            <a:r>
              <a:rPr lang="en-US" sz="2000" b="0" dirty="0" err="1">
                <a:solidFill>
                  <a:schemeClr val="accent1"/>
                </a:solidFill>
              </a:rPr>
              <a:t>başlatıyor</a:t>
            </a:r>
            <a:r>
              <a:rPr lang="en-US" sz="2000" b="0" dirty="0">
                <a:solidFill>
                  <a:schemeClr val="accent1"/>
                </a:solidFill>
              </a:rPr>
              <a:t> </a:t>
            </a:r>
            <a:r>
              <a:rPr lang="en-US" sz="2000" b="0" dirty="0" err="1">
                <a:solidFill>
                  <a:schemeClr val="accent1"/>
                </a:solidFill>
              </a:rPr>
              <a:t>ister</a:t>
            </a:r>
            <a:r>
              <a:rPr lang="en-US" sz="2000" b="0" dirty="0">
                <a:solidFill>
                  <a:schemeClr val="accent1"/>
                </a:solidFill>
              </a:rPr>
              <a:t> </a:t>
            </a:r>
            <a:r>
              <a:rPr lang="en-US" sz="2000" b="0" dirty="0" err="1">
                <a:solidFill>
                  <a:schemeClr val="accent1"/>
                </a:solidFill>
              </a:rPr>
              <a:t>kurulu</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şirketi</a:t>
            </a:r>
            <a:r>
              <a:rPr lang="en-US" sz="2000" b="0" dirty="0">
                <a:solidFill>
                  <a:schemeClr val="accent1"/>
                </a:solidFill>
              </a:rPr>
              <a:t> </a:t>
            </a:r>
            <a:r>
              <a:rPr lang="en-US" sz="2000" b="0" dirty="0" err="1">
                <a:solidFill>
                  <a:schemeClr val="accent1"/>
                </a:solidFill>
              </a:rPr>
              <a:t>büyütüyor</a:t>
            </a:r>
            <a:r>
              <a:rPr lang="en-US" sz="2000" b="0" dirty="0">
                <a:solidFill>
                  <a:schemeClr val="accent1"/>
                </a:solidFill>
              </a:rPr>
              <a:t> </a:t>
            </a:r>
            <a:r>
              <a:rPr lang="en-US" sz="2000" b="0" dirty="0" err="1">
                <a:solidFill>
                  <a:schemeClr val="accent1"/>
                </a:solidFill>
              </a:rPr>
              <a:t>olun</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seçeneklerinizi</a:t>
            </a:r>
            <a:r>
              <a:rPr lang="en-US" sz="2000" b="0" dirty="0">
                <a:solidFill>
                  <a:schemeClr val="accent1"/>
                </a:solidFill>
              </a:rPr>
              <a:t> </a:t>
            </a:r>
            <a:r>
              <a:rPr lang="en-US" sz="2000" b="0" dirty="0" err="1">
                <a:solidFill>
                  <a:schemeClr val="accent1"/>
                </a:solidFill>
              </a:rPr>
              <a:t>anlamak</a:t>
            </a:r>
            <a:r>
              <a:rPr lang="en-US" sz="2000" b="0" dirty="0">
                <a:solidFill>
                  <a:schemeClr val="accent1"/>
                </a:solidFill>
              </a:rPr>
              <a:t> </a:t>
            </a:r>
            <a:r>
              <a:rPr lang="en-US" sz="2000" b="0" dirty="0" err="1">
                <a:solidFill>
                  <a:schemeClr val="accent1"/>
                </a:solidFill>
              </a:rPr>
              <a:t>sürdürülebilir</a:t>
            </a:r>
            <a:r>
              <a:rPr lang="en-US" sz="2000" b="0" dirty="0">
                <a:solidFill>
                  <a:schemeClr val="accent1"/>
                </a:solidFill>
              </a:rPr>
              <a:t> </a:t>
            </a:r>
            <a:r>
              <a:rPr lang="en-US" sz="2000" b="0" dirty="0" err="1">
                <a:solidFill>
                  <a:schemeClr val="accent1"/>
                </a:solidFill>
              </a:rPr>
              <a:t>büyüme</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başarı</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çok</a:t>
            </a:r>
            <a:r>
              <a:rPr lang="en-US" sz="2000" b="0" dirty="0">
                <a:solidFill>
                  <a:schemeClr val="accent1"/>
                </a:solidFill>
              </a:rPr>
              <a:t> </a:t>
            </a:r>
            <a:r>
              <a:rPr lang="en-US" sz="2000" b="0" dirty="0" err="1">
                <a:solidFill>
                  <a:schemeClr val="accent1"/>
                </a:solidFill>
              </a:rPr>
              <a:t>önemlidir</a:t>
            </a:r>
            <a:r>
              <a:rPr lang="en-US" sz="2000" b="0" dirty="0">
                <a:solidFill>
                  <a:schemeClr val="accent1"/>
                </a:solidFill>
              </a:rPr>
              <a:t>. </a:t>
            </a:r>
            <a:r>
              <a:rPr lang="en-US" sz="2000" b="0" dirty="0" err="1">
                <a:solidFill>
                  <a:schemeClr val="accent1"/>
                </a:solidFill>
              </a:rPr>
              <a:t>İşinizi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sonraki</a:t>
            </a:r>
            <a:r>
              <a:rPr lang="en-US" sz="2000" b="0" dirty="0">
                <a:solidFill>
                  <a:schemeClr val="accent1"/>
                </a:solidFill>
              </a:rPr>
              <a:t> </a:t>
            </a:r>
            <a:r>
              <a:rPr lang="en-US" sz="2000" b="0" dirty="0" err="1">
                <a:solidFill>
                  <a:schemeClr val="accent1"/>
                </a:solidFill>
              </a:rPr>
              <a:t>seviyeye</a:t>
            </a:r>
            <a:r>
              <a:rPr lang="en-US" sz="2000" b="0" dirty="0">
                <a:solidFill>
                  <a:schemeClr val="accent1"/>
                </a:solidFill>
              </a:rPr>
              <a:t> </a:t>
            </a:r>
            <a:r>
              <a:rPr lang="en-US" sz="2000" b="0" dirty="0" err="1">
                <a:solidFill>
                  <a:schemeClr val="accent1"/>
                </a:solidFill>
              </a:rPr>
              <a:t>taşımak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ihtiyaç</a:t>
            </a:r>
            <a:r>
              <a:rPr lang="en-US" sz="2000" b="0" dirty="0">
                <a:solidFill>
                  <a:schemeClr val="accent1"/>
                </a:solidFill>
              </a:rPr>
              <a:t> </a:t>
            </a:r>
            <a:r>
              <a:rPr lang="en-US" sz="2000" b="0" dirty="0" err="1">
                <a:solidFill>
                  <a:schemeClr val="accent1"/>
                </a:solidFill>
              </a:rPr>
              <a:t>duyduğunuz</a:t>
            </a:r>
            <a:r>
              <a:rPr lang="en-US" sz="2000" b="0" dirty="0">
                <a:solidFill>
                  <a:schemeClr val="accent1"/>
                </a:solidFill>
              </a:rPr>
              <a:t> </a:t>
            </a:r>
            <a:r>
              <a:rPr lang="en-US" sz="2000" b="0" dirty="0" err="1">
                <a:solidFill>
                  <a:schemeClr val="accent1"/>
                </a:solidFill>
              </a:rPr>
              <a:t>sermayeyi</a:t>
            </a:r>
            <a:r>
              <a:rPr lang="en-US" sz="2000" b="0" dirty="0">
                <a:solidFill>
                  <a:schemeClr val="accent1"/>
                </a:solidFill>
              </a:rPr>
              <a:t> </a:t>
            </a:r>
            <a:r>
              <a:rPr lang="en-US" sz="2000" b="0" dirty="0" err="1">
                <a:solidFill>
                  <a:schemeClr val="accent1"/>
                </a:solidFill>
              </a:rPr>
              <a:t>güvence</a:t>
            </a:r>
            <a:r>
              <a:rPr lang="en-US" sz="2000" b="0" dirty="0">
                <a:solidFill>
                  <a:schemeClr val="accent1"/>
                </a:solidFill>
              </a:rPr>
              <a:t> </a:t>
            </a:r>
            <a:r>
              <a:rPr lang="en-US" sz="2000" b="0" dirty="0" err="1">
                <a:solidFill>
                  <a:schemeClr val="accent1"/>
                </a:solidFill>
              </a:rPr>
              <a:t>altına</a:t>
            </a:r>
            <a:r>
              <a:rPr lang="en-US" sz="2000" b="0" dirty="0">
                <a:solidFill>
                  <a:schemeClr val="accent1"/>
                </a:solidFill>
              </a:rPr>
              <a:t> </a:t>
            </a:r>
            <a:r>
              <a:rPr lang="en-US" sz="2000" b="0" dirty="0" err="1">
                <a:solidFill>
                  <a:schemeClr val="accent1"/>
                </a:solidFill>
              </a:rPr>
              <a:t>almanın</a:t>
            </a:r>
            <a:r>
              <a:rPr lang="en-US" sz="2000" b="0" dirty="0">
                <a:solidFill>
                  <a:schemeClr val="accent1"/>
                </a:solidFill>
              </a:rPr>
              <a:t> </a:t>
            </a:r>
            <a:r>
              <a:rPr lang="en-US" sz="2000" b="0" dirty="0" err="1">
                <a:solidFill>
                  <a:schemeClr val="accent1"/>
                </a:solidFill>
              </a:rPr>
              <a:t>en</a:t>
            </a:r>
            <a:r>
              <a:rPr lang="en-US" sz="2000" b="0" dirty="0">
                <a:solidFill>
                  <a:schemeClr val="accent1"/>
                </a:solidFill>
              </a:rPr>
              <a:t> iyi </a:t>
            </a:r>
            <a:r>
              <a:rPr lang="en-US" sz="2000" b="0" dirty="0" err="1">
                <a:solidFill>
                  <a:schemeClr val="accent1"/>
                </a:solidFill>
              </a:rPr>
              <a:t>yollarını</a:t>
            </a:r>
            <a:r>
              <a:rPr lang="en-US" sz="2000" b="0" dirty="0">
                <a:solidFill>
                  <a:schemeClr val="accent1"/>
                </a:solidFill>
              </a:rPr>
              <a:t> </a:t>
            </a:r>
            <a:r>
              <a:rPr lang="en-US" sz="2000" b="0" dirty="0" err="1">
                <a:solidFill>
                  <a:schemeClr val="accent1"/>
                </a:solidFill>
              </a:rPr>
              <a:t>keşfedelim</a:t>
            </a:r>
            <a:r>
              <a:rPr lang="en-US" sz="2000" b="0" dirty="0">
                <a:solidFill>
                  <a:schemeClr val="accent1"/>
                </a:solidFill>
              </a:rPr>
              <a:t>.</a:t>
            </a:r>
            <a:endParaRPr lang="sl-SI" sz="2000" b="0" dirty="0">
              <a:solidFill>
                <a:schemeClr val="accent1"/>
              </a:solidFill>
            </a:endParaRPr>
          </a:p>
        </p:txBody>
      </p:sp>
      <p:pic>
        <p:nvPicPr>
          <p:cNvPr id="5" name="Resim 4">
            <a:extLst>
              <a:ext uri="{FF2B5EF4-FFF2-40B4-BE49-F238E27FC236}">
                <a16:creationId xmlns:a16="http://schemas.microsoft.com/office/drawing/2014/main" id="{F3364353-870E-510A-F011-576C7129170A}"/>
              </a:ext>
            </a:extLst>
          </p:cNvPr>
          <p:cNvPicPr>
            <a:picLocks noChangeAspect="1"/>
          </p:cNvPicPr>
          <p:nvPr/>
        </p:nvPicPr>
        <p:blipFill>
          <a:blip r:embed="rId2"/>
          <a:stretch>
            <a:fillRect/>
          </a:stretch>
        </p:blipFill>
        <p:spPr>
          <a:xfrm>
            <a:off x="204699" y="6024417"/>
            <a:ext cx="1267002" cy="685896"/>
          </a:xfrm>
          <a:prstGeom prst="rect">
            <a:avLst/>
          </a:prstGeom>
        </p:spPr>
      </p:pic>
    </p:spTree>
    <p:extLst>
      <p:ext uri="{BB962C8B-B14F-4D97-AF65-F5344CB8AC3E}">
        <p14:creationId xmlns:p14="http://schemas.microsoft.com/office/powerpoint/2010/main" val="256946004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60716" y="365125"/>
            <a:ext cx="9937631" cy="678671"/>
          </a:xfrm>
        </p:spPr>
        <p:txBody>
          <a:bodyPr>
            <a:normAutofit/>
          </a:bodyPr>
          <a:lstStyle/>
          <a:p>
            <a:r>
              <a:rPr lang="sl-SI" sz="3400" err="1"/>
              <a:t>Giriş</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0716" y="1207698"/>
            <a:ext cx="10793083" cy="4969265"/>
          </a:xfrm>
        </p:spPr>
        <p:txBody>
          <a:bodyPr vert="horz" lIns="91440" tIns="45720" rIns="91440" bIns="45720" rtlCol="0" anchor="t">
            <a:normAutofit/>
          </a:bodyPr>
          <a:lstStyle/>
          <a:p>
            <a:pPr marL="0" indent="0" algn="just">
              <a:lnSpc>
                <a:spcPct val="150000"/>
              </a:lnSpc>
              <a:spcBef>
                <a:spcPct val="0"/>
              </a:spcBef>
              <a:buNone/>
            </a:pPr>
            <a:r>
              <a:rPr lang="en-US" sz="2000" b="0" dirty="0" err="1">
                <a:solidFill>
                  <a:schemeClr val="accent1"/>
                </a:solidFill>
              </a:rPr>
              <a:t>Kadın</a:t>
            </a:r>
            <a:r>
              <a:rPr lang="en-US" sz="2000" b="0" dirty="0">
                <a:solidFill>
                  <a:schemeClr val="accent1"/>
                </a:solidFill>
              </a:rPr>
              <a:t> </a:t>
            </a:r>
            <a:r>
              <a:rPr lang="en-US" sz="2000" b="0" dirty="0" err="1">
                <a:solidFill>
                  <a:schemeClr val="accent1"/>
                </a:solidFill>
              </a:rPr>
              <a:t>girişimciler</a:t>
            </a:r>
            <a:r>
              <a:rPr lang="en-US" sz="2000" b="0" dirty="0">
                <a:solidFill>
                  <a:schemeClr val="accent1"/>
                </a:solidFill>
              </a:rPr>
              <a:t>, </a:t>
            </a:r>
            <a:r>
              <a:rPr lang="en-US" sz="2000" b="0" dirty="0" err="1">
                <a:solidFill>
                  <a:schemeClr val="accent1"/>
                </a:solidFill>
              </a:rPr>
              <a:t>işlerini</a:t>
            </a:r>
            <a:r>
              <a:rPr lang="en-US" sz="2000" b="0" dirty="0">
                <a:solidFill>
                  <a:schemeClr val="accent1"/>
                </a:solidFill>
              </a:rPr>
              <a:t> </a:t>
            </a:r>
            <a:r>
              <a:rPr lang="en-US" sz="2000" b="0" dirty="0" err="1">
                <a:solidFill>
                  <a:schemeClr val="accent1"/>
                </a:solidFill>
              </a:rPr>
              <a:t>kurmak</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büyütmek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çeşitli</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seçeneklerine</a:t>
            </a:r>
            <a:r>
              <a:rPr lang="en-US" sz="2000" b="0" dirty="0">
                <a:solidFill>
                  <a:schemeClr val="accent1"/>
                </a:solidFill>
              </a:rPr>
              <a:t> </a:t>
            </a:r>
            <a:r>
              <a:rPr lang="en-US" sz="2000" b="0" dirty="0" err="1">
                <a:solidFill>
                  <a:schemeClr val="accent1"/>
                </a:solidFill>
              </a:rPr>
              <a:t>erişebilirler</a:t>
            </a:r>
            <a:r>
              <a:rPr lang="en-US" sz="2000" b="0" dirty="0">
                <a:solidFill>
                  <a:schemeClr val="accent1"/>
                </a:solidFill>
              </a:rPr>
              <a:t>. Bu </a:t>
            </a:r>
            <a:r>
              <a:rPr lang="en-US" sz="2000" b="0" dirty="0" err="1">
                <a:solidFill>
                  <a:schemeClr val="accent1"/>
                </a:solidFill>
              </a:rPr>
              <a:t>seçenekler</a:t>
            </a:r>
            <a:r>
              <a:rPr lang="en-US" sz="2000" b="0" dirty="0">
                <a:solidFill>
                  <a:schemeClr val="accent1"/>
                </a:solidFill>
              </a:rPr>
              <a:t> </a:t>
            </a:r>
            <a:r>
              <a:rPr lang="en-US" sz="2000" b="0" dirty="0" err="1">
                <a:solidFill>
                  <a:schemeClr val="accent1"/>
                </a:solidFill>
              </a:rPr>
              <a:t>arasında</a:t>
            </a:r>
            <a:r>
              <a:rPr lang="en-US" sz="2000" b="0" dirty="0">
                <a:solidFill>
                  <a:schemeClr val="accent1"/>
                </a:solidFill>
              </a:rPr>
              <a:t> </a:t>
            </a:r>
            <a:r>
              <a:rPr lang="en-US" sz="2000" b="0" dirty="0" err="1">
                <a:solidFill>
                  <a:schemeClr val="accent1"/>
                </a:solidFill>
              </a:rPr>
              <a:t>hibeler</a:t>
            </a:r>
            <a:r>
              <a:rPr lang="en-US" sz="2000" b="0" dirty="0">
                <a:solidFill>
                  <a:schemeClr val="accent1"/>
                </a:solidFill>
              </a:rPr>
              <a:t>, </a:t>
            </a:r>
            <a:r>
              <a:rPr lang="en-US" sz="2000" b="0" dirty="0" err="1">
                <a:solidFill>
                  <a:schemeClr val="accent1"/>
                </a:solidFill>
              </a:rPr>
              <a:t>krediler</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melek</a:t>
            </a:r>
            <a:r>
              <a:rPr lang="en-US" sz="2000" b="0" dirty="0">
                <a:solidFill>
                  <a:schemeClr val="accent1"/>
                </a:solidFill>
              </a:rPr>
              <a:t> </a:t>
            </a:r>
            <a:r>
              <a:rPr lang="en-US" sz="2000" b="0" dirty="0" err="1">
                <a:solidFill>
                  <a:schemeClr val="accent1"/>
                </a:solidFill>
              </a:rPr>
              <a:t>yatırımcıların</a:t>
            </a:r>
            <a:r>
              <a:rPr lang="en-US" sz="2000" b="0" dirty="0">
                <a:solidFill>
                  <a:schemeClr val="accent1"/>
                </a:solidFill>
              </a:rPr>
              <a:t> </a:t>
            </a:r>
            <a:r>
              <a:rPr lang="en-US" sz="2000" b="0" dirty="0" err="1">
                <a:solidFill>
                  <a:schemeClr val="accent1"/>
                </a:solidFill>
              </a:rPr>
              <a:t>yatırımları</a:t>
            </a:r>
            <a:r>
              <a:rPr lang="en-US" sz="2000" b="0" dirty="0">
                <a:solidFill>
                  <a:schemeClr val="accent1"/>
                </a:solidFill>
              </a:rPr>
              <a:t> </a:t>
            </a:r>
            <a:r>
              <a:rPr lang="en-US" sz="2000" b="0" dirty="0" err="1">
                <a:solidFill>
                  <a:schemeClr val="accent1"/>
                </a:solidFill>
              </a:rPr>
              <a:t>yer</a:t>
            </a:r>
            <a:r>
              <a:rPr lang="en-US" sz="2000" b="0" dirty="0">
                <a:solidFill>
                  <a:schemeClr val="accent1"/>
                </a:solidFill>
              </a:rPr>
              <a:t> </a:t>
            </a:r>
            <a:r>
              <a:rPr lang="en-US" sz="2000" b="0" dirty="0" err="1">
                <a:solidFill>
                  <a:schemeClr val="accent1"/>
                </a:solidFill>
              </a:rPr>
              <a:t>almaktadır</a:t>
            </a:r>
            <a:r>
              <a:rPr lang="en-US" sz="2000" b="0" dirty="0">
                <a:solidFill>
                  <a:schemeClr val="accent1"/>
                </a:solidFill>
              </a:rPr>
              <a:t>. Bu </a:t>
            </a:r>
            <a:r>
              <a:rPr lang="en-US" sz="2000" b="0" dirty="0" err="1">
                <a:solidFill>
                  <a:schemeClr val="accent1"/>
                </a:solidFill>
              </a:rPr>
              <a:t>öğrenme</a:t>
            </a:r>
            <a:r>
              <a:rPr lang="en-US" sz="2000" b="0" dirty="0">
                <a:solidFill>
                  <a:schemeClr val="accent1"/>
                </a:solidFill>
              </a:rPr>
              <a:t> </a:t>
            </a:r>
            <a:r>
              <a:rPr lang="en-US" sz="2000" b="0" dirty="0" err="1">
                <a:solidFill>
                  <a:schemeClr val="accent1"/>
                </a:solidFill>
              </a:rPr>
              <a:t>materyali</a:t>
            </a:r>
            <a:r>
              <a:rPr lang="en-US" sz="2000" b="0" dirty="0">
                <a:solidFill>
                  <a:schemeClr val="accent1"/>
                </a:solidFill>
              </a:rPr>
              <a:t>, </a:t>
            </a:r>
            <a:r>
              <a:rPr lang="en-US" sz="2000" b="0" dirty="0" err="1">
                <a:solidFill>
                  <a:schemeClr val="accent1"/>
                </a:solidFill>
              </a:rPr>
              <a:t>bu</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kaynaklarını</a:t>
            </a:r>
            <a:r>
              <a:rPr lang="en-US" sz="2000" b="0" dirty="0">
                <a:solidFill>
                  <a:schemeClr val="accent1"/>
                </a:solidFill>
              </a:rPr>
              <a:t> </a:t>
            </a:r>
            <a:r>
              <a:rPr lang="en-US" sz="2000" b="0" dirty="0" err="1">
                <a:solidFill>
                  <a:schemeClr val="accent1"/>
                </a:solidFill>
              </a:rPr>
              <a:t>ayrıntılı</a:t>
            </a:r>
            <a:r>
              <a:rPr lang="en-US" sz="2000" b="0" dirty="0">
                <a:solidFill>
                  <a:schemeClr val="accent1"/>
                </a:solidFill>
              </a:rPr>
              <a:t> </a:t>
            </a:r>
            <a:r>
              <a:rPr lang="en-US" sz="2000" b="0" dirty="0" err="1">
                <a:solidFill>
                  <a:schemeClr val="accent1"/>
                </a:solidFill>
              </a:rPr>
              <a:t>olarak</a:t>
            </a:r>
            <a:r>
              <a:rPr lang="en-US" sz="2000" b="0" dirty="0">
                <a:solidFill>
                  <a:schemeClr val="accent1"/>
                </a:solidFill>
              </a:rPr>
              <a:t> </a:t>
            </a:r>
            <a:r>
              <a:rPr lang="en-US" sz="2000" b="0" dirty="0" err="1">
                <a:solidFill>
                  <a:schemeClr val="accent1"/>
                </a:solidFill>
              </a:rPr>
              <a:t>inceleyecek</a:t>
            </a:r>
            <a:r>
              <a:rPr lang="en-US" sz="2000" b="0" dirty="0">
                <a:solidFill>
                  <a:schemeClr val="accent1"/>
                </a:solidFill>
              </a:rPr>
              <a:t>, </a:t>
            </a:r>
            <a:r>
              <a:rPr lang="en-US" sz="2000" b="0" dirty="0" err="1">
                <a:solidFill>
                  <a:schemeClr val="accent1"/>
                </a:solidFill>
              </a:rPr>
              <a:t>faydaları</a:t>
            </a:r>
            <a:r>
              <a:rPr lang="en-US" sz="2000" b="0" dirty="0">
                <a:solidFill>
                  <a:schemeClr val="accent1"/>
                </a:solidFill>
              </a:rPr>
              <a:t>, </a:t>
            </a:r>
            <a:r>
              <a:rPr lang="en-US" sz="2000" b="0" dirty="0" err="1">
                <a:solidFill>
                  <a:schemeClr val="accent1"/>
                </a:solidFill>
              </a:rPr>
              <a:t>başvuru</a:t>
            </a:r>
            <a:r>
              <a:rPr lang="en-US" sz="2000" b="0" dirty="0">
                <a:solidFill>
                  <a:schemeClr val="accent1"/>
                </a:solidFill>
              </a:rPr>
              <a:t> </a:t>
            </a:r>
            <a:r>
              <a:rPr lang="en-US" sz="2000" b="0" dirty="0" err="1">
                <a:solidFill>
                  <a:schemeClr val="accent1"/>
                </a:solidFill>
              </a:rPr>
              <a:t>süreçleri</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sağlamaya</a:t>
            </a:r>
            <a:r>
              <a:rPr lang="en-US" sz="2000" b="0" dirty="0">
                <a:solidFill>
                  <a:schemeClr val="accent1"/>
                </a:solidFill>
              </a:rPr>
              <a:t> </a:t>
            </a:r>
            <a:r>
              <a:rPr lang="en-US" sz="2000" b="0" dirty="0" err="1">
                <a:solidFill>
                  <a:schemeClr val="accent1"/>
                </a:solidFill>
              </a:rPr>
              <a:t>yönelik</a:t>
            </a:r>
            <a:r>
              <a:rPr lang="en-US" sz="2000" b="0" dirty="0">
                <a:solidFill>
                  <a:schemeClr val="accent1"/>
                </a:solidFill>
              </a:rPr>
              <a:t> </a:t>
            </a:r>
            <a:r>
              <a:rPr lang="en-US" sz="2000" b="0" dirty="0" err="1">
                <a:solidFill>
                  <a:schemeClr val="accent1"/>
                </a:solidFill>
              </a:rPr>
              <a:t>pratik</a:t>
            </a:r>
            <a:r>
              <a:rPr lang="en-US" sz="2000" b="0" dirty="0">
                <a:solidFill>
                  <a:schemeClr val="accent1"/>
                </a:solidFill>
              </a:rPr>
              <a:t> </a:t>
            </a:r>
            <a:r>
              <a:rPr lang="en-US" sz="2000" b="0" dirty="0" err="1">
                <a:solidFill>
                  <a:schemeClr val="accent1"/>
                </a:solidFill>
              </a:rPr>
              <a:t>ipuçları</a:t>
            </a:r>
            <a:r>
              <a:rPr lang="en-US" sz="2000" b="0" dirty="0">
                <a:solidFill>
                  <a:schemeClr val="accent1"/>
                </a:solidFill>
              </a:rPr>
              <a:t> </a:t>
            </a:r>
            <a:r>
              <a:rPr lang="en-US" sz="2000" b="0" dirty="0" err="1">
                <a:solidFill>
                  <a:schemeClr val="accent1"/>
                </a:solidFill>
              </a:rPr>
              <a:t>hakkında</a:t>
            </a:r>
            <a:r>
              <a:rPr lang="en-US" sz="2000" b="0" dirty="0">
                <a:solidFill>
                  <a:schemeClr val="accent1"/>
                </a:solidFill>
              </a:rPr>
              <a:t> </a:t>
            </a:r>
            <a:r>
              <a:rPr lang="en-US" sz="2000" b="0" dirty="0" err="1">
                <a:solidFill>
                  <a:schemeClr val="accent1"/>
                </a:solidFill>
              </a:rPr>
              <a:t>bilgi</a:t>
            </a:r>
            <a:r>
              <a:rPr lang="en-US" sz="2000" b="0" dirty="0">
                <a:solidFill>
                  <a:schemeClr val="accent1"/>
                </a:solidFill>
              </a:rPr>
              <a:t> </a:t>
            </a:r>
            <a:r>
              <a:rPr lang="en-US" sz="2000" b="0" dirty="0" err="1">
                <a:solidFill>
                  <a:schemeClr val="accent1"/>
                </a:solidFill>
              </a:rPr>
              <a:t>verecektir</a:t>
            </a:r>
            <a:r>
              <a:rPr lang="en-US" sz="2000" b="0" dirty="0">
                <a:solidFill>
                  <a:schemeClr val="accent1"/>
                </a:solidFill>
              </a:rPr>
              <a:t>.</a:t>
            </a:r>
            <a:endParaRPr lang="sl-SI" sz="2000" b="0" dirty="0">
              <a:solidFill>
                <a:schemeClr val="accent1"/>
              </a:solidFill>
            </a:endParaRPr>
          </a:p>
          <a:p>
            <a:pPr marL="0" indent="0">
              <a:buNone/>
            </a:pPr>
            <a:endParaRPr lang="sl-SI" sz="1800" b="0" dirty="0">
              <a:solidFill>
                <a:schemeClr val="accent1"/>
              </a:solidFill>
            </a:endParaRPr>
          </a:p>
          <a:p>
            <a:pPr marL="0" indent="0">
              <a:buNone/>
            </a:pPr>
            <a:endParaRPr lang="es-ES" sz="1800" b="0" dirty="0">
              <a:solidFill>
                <a:schemeClr val="accent1"/>
              </a:solidFill>
            </a:endParaRPr>
          </a:p>
        </p:txBody>
      </p:sp>
      <p:pic>
        <p:nvPicPr>
          <p:cNvPr id="4" name="Picture 3">
            <a:extLst>
              <a:ext uri="{FF2B5EF4-FFF2-40B4-BE49-F238E27FC236}">
                <a16:creationId xmlns:a16="http://schemas.microsoft.com/office/drawing/2014/main" id="{3FB8B997-8888-DA4A-F92A-90CE9DB2CF01}"/>
              </a:ext>
            </a:extLst>
          </p:cNvPr>
          <p:cNvPicPr>
            <a:picLocks noChangeAspect="1"/>
          </p:cNvPicPr>
          <p:nvPr/>
        </p:nvPicPr>
        <p:blipFill>
          <a:blip r:embed="rId2"/>
          <a:stretch>
            <a:fillRect/>
          </a:stretch>
        </p:blipFill>
        <p:spPr>
          <a:xfrm>
            <a:off x="8497621" y="3106394"/>
            <a:ext cx="3383281" cy="4575793"/>
          </a:xfrm>
          <a:prstGeom prst="rect">
            <a:avLst/>
          </a:prstGeom>
        </p:spPr>
      </p:pic>
      <p:sp>
        <p:nvSpPr>
          <p:cNvPr id="5" name="PoljeZBesedilom 4">
            <a:extLst>
              <a:ext uri="{FF2B5EF4-FFF2-40B4-BE49-F238E27FC236}">
                <a16:creationId xmlns:a16="http://schemas.microsoft.com/office/drawing/2014/main" id="{46BCFB63-F797-2E37-475F-6DE90E1FA74B}"/>
              </a:ext>
            </a:extLst>
          </p:cNvPr>
          <p:cNvSpPr txBox="1"/>
          <p:nvPr/>
        </p:nvSpPr>
        <p:spPr>
          <a:xfrm>
            <a:off x="6425853" y="6175331"/>
            <a:ext cx="19498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sl-SI" sz="1000" dirty="0">
                <a:solidFill>
                  <a:schemeClr val="accent1"/>
                </a:solidFill>
              </a:rPr>
              <a:t> kaynağı: Yapay zeka </a:t>
            </a:r>
            <a:r>
              <a:rPr lang="tr-TR" sz="1000" dirty="0">
                <a:solidFill>
                  <a:schemeClr val="accent1"/>
                </a:solidFill>
              </a:rPr>
              <a:t>tarafından </a:t>
            </a:r>
            <a:r>
              <a:rPr lang="sl-SI" sz="1000" dirty="0">
                <a:solidFill>
                  <a:schemeClr val="accent1"/>
                </a:solidFill>
              </a:rPr>
              <a:t>oluşturuldu</a:t>
            </a:r>
          </a:p>
        </p:txBody>
      </p:sp>
    </p:spTree>
    <p:extLst>
      <p:ext uri="{BB962C8B-B14F-4D97-AF65-F5344CB8AC3E}">
        <p14:creationId xmlns:p14="http://schemas.microsoft.com/office/powerpoint/2010/main" val="117772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xmlns:a16="http://schemas.microsoft.com/office/drawing/2014/main"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8255"/>
            <a:ext cx="10515600" cy="1325563"/>
          </a:xfrm>
        </p:spPr>
        <p:txBody>
          <a:bodyPr>
            <a:normAutofit/>
          </a:bodyPr>
          <a:lstStyle/>
          <a:p>
            <a:r>
              <a:rPr lang="sl-SI" sz="3400" dirty="0"/>
              <a:t>Hibeler</a:t>
            </a:r>
          </a:p>
        </p:txBody>
      </p:sp>
      <p:sp>
        <p:nvSpPr>
          <p:cNvPr id="3" name="Content Placeholder 2">
            <a:extLst>
              <a:ext uri="{FF2B5EF4-FFF2-40B4-BE49-F238E27FC236}">
                <a16:creationId xmlns:a16="http://schemas.microsoft.com/office/drawing/2014/main" id="{58ECA702-DD41-C71F-9C25-EB7B1DBB0698}"/>
              </a:ext>
            </a:extLst>
          </p:cNvPr>
          <p:cNvSpPr>
            <a:spLocks noGrp="1"/>
          </p:cNvSpPr>
          <p:nvPr>
            <p:ph idx="1"/>
          </p:nvPr>
        </p:nvSpPr>
        <p:spPr>
          <a:xfrm>
            <a:off x="838200" y="1026046"/>
            <a:ext cx="10515600" cy="4667340"/>
          </a:xfrm>
        </p:spPr>
        <p:txBody>
          <a:bodyPr vert="horz" lIns="91440" tIns="45720" rIns="91440" bIns="45720" rtlCol="0" anchor="t">
            <a:normAutofit/>
          </a:bodyPr>
          <a:lstStyle/>
          <a:p>
            <a:pPr marL="0" indent="0" algn="just">
              <a:lnSpc>
                <a:spcPct val="150000"/>
              </a:lnSpc>
              <a:buNone/>
            </a:pPr>
            <a:r>
              <a:rPr lang="en-US" sz="1600" b="0" dirty="0" err="1">
                <a:solidFill>
                  <a:schemeClr val="accent1"/>
                </a:solidFill>
              </a:rPr>
              <a:t>Hibeler</a:t>
            </a:r>
            <a:r>
              <a:rPr lang="en-US" sz="1600" b="0" dirty="0">
                <a:solidFill>
                  <a:schemeClr val="accent1"/>
                </a:solidFill>
              </a:rPr>
              <a:t>, </a:t>
            </a:r>
            <a:r>
              <a:rPr lang="en-US" sz="1600" b="0" dirty="0" err="1">
                <a:solidFill>
                  <a:schemeClr val="accent1"/>
                </a:solidFill>
              </a:rPr>
              <a:t>hükümetler</a:t>
            </a:r>
            <a:r>
              <a:rPr lang="en-US" sz="1600" b="0" dirty="0">
                <a:solidFill>
                  <a:schemeClr val="accent1"/>
                </a:solidFill>
              </a:rPr>
              <a:t>, </a:t>
            </a:r>
            <a:r>
              <a:rPr lang="en-US" sz="1600" b="0" dirty="0" err="1">
                <a:solidFill>
                  <a:schemeClr val="accent1"/>
                </a:solidFill>
              </a:rPr>
              <a:t>kar</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gütmeyen</a:t>
            </a:r>
            <a:r>
              <a:rPr lang="en-US" sz="1600" b="0" dirty="0">
                <a:solidFill>
                  <a:schemeClr val="accent1"/>
                </a:solidFill>
              </a:rPr>
              <a:t> </a:t>
            </a:r>
            <a:r>
              <a:rPr lang="en-US" sz="1600" b="0" dirty="0" err="1">
                <a:solidFill>
                  <a:schemeClr val="accent1"/>
                </a:solidFill>
              </a:rPr>
              <a:t>kuruluşlar</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özel</a:t>
            </a:r>
            <a:r>
              <a:rPr lang="en-US" sz="1600" b="0" dirty="0">
                <a:solidFill>
                  <a:schemeClr val="accent1"/>
                </a:solidFill>
              </a:rPr>
              <a:t> </a:t>
            </a:r>
            <a:r>
              <a:rPr lang="en-US" sz="1600" b="0" dirty="0" err="1">
                <a:solidFill>
                  <a:schemeClr val="accent1"/>
                </a:solidFill>
              </a:rPr>
              <a:t>kuruluşlar</a:t>
            </a:r>
            <a:r>
              <a:rPr lang="en-US" sz="1600" b="0" dirty="0">
                <a:solidFill>
                  <a:schemeClr val="accent1"/>
                </a:solidFill>
              </a:rPr>
              <a:t> </a:t>
            </a:r>
            <a:r>
              <a:rPr lang="en-US" sz="1600" b="0" dirty="0" err="1">
                <a:solidFill>
                  <a:schemeClr val="accent1"/>
                </a:solidFill>
              </a:rPr>
              <a:t>tarafından</a:t>
            </a:r>
            <a:r>
              <a:rPr lang="en-US" sz="1600" b="0" dirty="0">
                <a:solidFill>
                  <a:schemeClr val="accent1"/>
                </a:solidFill>
              </a:rPr>
              <a:t> </a:t>
            </a:r>
            <a:r>
              <a:rPr lang="en-US" sz="1600" b="0" dirty="0" err="1">
                <a:solidFill>
                  <a:schemeClr val="accent1"/>
                </a:solidFill>
              </a:rPr>
              <a:t>sağlanan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geri</a:t>
            </a:r>
            <a:r>
              <a:rPr lang="en-US" sz="1600" b="0" dirty="0">
                <a:solidFill>
                  <a:schemeClr val="accent1"/>
                </a:solidFill>
              </a:rPr>
              <a:t> </a:t>
            </a:r>
            <a:r>
              <a:rPr lang="en-US" sz="1600" b="0" dirty="0" err="1">
                <a:solidFill>
                  <a:schemeClr val="accent1"/>
                </a:solidFill>
              </a:rPr>
              <a:t>ödenmesi</a:t>
            </a:r>
            <a:r>
              <a:rPr lang="en-US" sz="1600" b="0" dirty="0">
                <a:solidFill>
                  <a:schemeClr val="accent1"/>
                </a:solidFill>
              </a:rPr>
              <a:t> </a:t>
            </a:r>
            <a:r>
              <a:rPr lang="en-US" sz="1600" b="0" dirty="0" err="1">
                <a:solidFill>
                  <a:schemeClr val="accent1"/>
                </a:solidFill>
              </a:rPr>
              <a:t>gerekmeyen</a:t>
            </a:r>
            <a:r>
              <a:rPr lang="en-US" sz="1600" b="0" dirty="0">
                <a:solidFill>
                  <a:schemeClr val="accent1"/>
                </a:solidFill>
              </a:rPr>
              <a:t> </a:t>
            </a:r>
            <a:r>
              <a:rPr lang="en-US" sz="1600" b="0" dirty="0" err="1">
                <a:solidFill>
                  <a:schemeClr val="accent1"/>
                </a:solidFill>
              </a:rPr>
              <a:t>fonlardır</a:t>
            </a:r>
            <a:r>
              <a:rPr lang="en-US" sz="1600" b="0" dirty="0">
                <a:solidFill>
                  <a:schemeClr val="accent1"/>
                </a:solidFill>
              </a:rPr>
              <a:t>. </a:t>
            </a:r>
            <a:r>
              <a:rPr lang="en-US" sz="1600" b="0" dirty="0" err="1">
                <a:solidFill>
                  <a:schemeClr val="accent1"/>
                </a:solidFill>
              </a:rPr>
              <a:t>İnovasyon</a:t>
            </a:r>
            <a:r>
              <a:rPr lang="en-US" sz="1600" b="0" dirty="0">
                <a:solidFill>
                  <a:schemeClr val="accent1"/>
                </a:solidFill>
              </a:rPr>
              <a:t>, sosyal </a:t>
            </a:r>
            <a:r>
              <a:rPr lang="en-US" sz="1600" b="0" dirty="0" err="1">
                <a:solidFill>
                  <a:schemeClr val="accent1"/>
                </a:solidFill>
              </a:rPr>
              <a:t>etki</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ekonomik</a:t>
            </a:r>
            <a:r>
              <a:rPr lang="en-US" sz="1600" b="0" dirty="0">
                <a:solidFill>
                  <a:schemeClr val="accent1"/>
                </a:solidFill>
              </a:rPr>
              <a:t> </a:t>
            </a:r>
            <a:r>
              <a:rPr lang="en-US" sz="1600" b="0" dirty="0" err="1">
                <a:solidFill>
                  <a:schemeClr val="accent1"/>
                </a:solidFill>
              </a:rPr>
              <a:t>kalkınma</a:t>
            </a:r>
            <a:r>
              <a:rPr lang="en-US" sz="1600" b="0" dirty="0">
                <a:solidFill>
                  <a:schemeClr val="accent1"/>
                </a:solidFill>
              </a:rPr>
              <a:t> </a:t>
            </a:r>
            <a:r>
              <a:rPr lang="en-US" sz="1600" b="0" dirty="0" err="1">
                <a:solidFill>
                  <a:schemeClr val="accent1"/>
                </a:solidFill>
              </a:rPr>
              <a:t>gibi</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projeleri</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amaçları</a:t>
            </a:r>
            <a:r>
              <a:rPr lang="en-US" sz="1600" b="0" dirty="0">
                <a:solidFill>
                  <a:schemeClr val="accent1"/>
                </a:solidFill>
              </a:rPr>
              <a:t> </a:t>
            </a:r>
            <a:r>
              <a:rPr lang="en-US" sz="1600" b="0" dirty="0" err="1">
                <a:solidFill>
                  <a:schemeClr val="accent1"/>
                </a:solidFill>
              </a:rPr>
              <a:t>desteklemek</a:t>
            </a:r>
            <a:r>
              <a:rPr lang="en-US" sz="1600" b="0" dirty="0">
                <a:solidFill>
                  <a:schemeClr val="accent1"/>
                </a:solidFill>
              </a:rPr>
              <a:t> </a:t>
            </a:r>
            <a:r>
              <a:rPr lang="en-US" sz="1600" b="0" dirty="0" err="1">
                <a:solidFill>
                  <a:schemeClr val="accent1"/>
                </a:solidFill>
              </a:rPr>
              <a:t>üzere</a:t>
            </a:r>
            <a:r>
              <a:rPr lang="en-US" sz="1600" b="0" dirty="0">
                <a:solidFill>
                  <a:schemeClr val="accent1"/>
                </a:solidFill>
              </a:rPr>
              <a:t> </a:t>
            </a:r>
            <a:r>
              <a:rPr lang="en-US" sz="1600" b="0" dirty="0" err="1">
                <a:solidFill>
                  <a:schemeClr val="accent1"/>
                </a:solidFill>
              </a:rPr>
              <a:t>tasarlanmışlardır</a:t>
            </a:r>
            <a:r>
              <a:rPr lang="en-US" sz="1600" b="0" dirty="0">
                <a:solidFill>
                  <a:schemeClr val="accent1"/>
                </a:solidFill>
              </a:rPr>
              <a:t>.</a:t>
            </a:r>
          </a:p>
          <a:p>
            <a:pPr marL="0" indent="0" algn="just">
              <a:lnSpc>
                <a:spcPct val="150000"/>
              </a:lnSpc>
              <a:buNone/>
            </a:pPr>
            <a:r>
              <a:rPr lang="en-US" sz="1600" dirty="0"/>
              <a:t>Temel </a:t>
            </a:r>
            <a:r>
              <a:rPr lang="en-US" sz="1600" dirty="0" err="1"/>
              <a:t>Hibe</a:t>
            </a:r>
            <a:r>
              <a:rPr lang="en-US" sz="1600" dirty="0"/>
              <a:t> </a:t>
            </a:r>
            <a:r>
              <a:rPr lang="en-US" sz="1600" dirty="0" err="1"/>
              <a:t>Türleri</a:t>
            </a:r>
            <a:r>
              <a:rPr lang="en-US" sz="1600" dirty="0"/>
              <a:t>:</a:t>
            </a:r>
          </a:p>
          <a:p>
            <a:pPr algn="just">
              <a:lnSpc>
                <a:spcPct val="150000"/>
              </a:lnSpc>
            </a:pPr>
            <a:r>
              <a:rPr lang="en-US" sz="1600" dirty="0" err="1">
                <a:solidFill>
                  <a:schemeClr val="accent1"/>
                </a:solidFill>
              </a:rPr>
              <a:t>Devlet</a:t>
            </a:r>
            <a:r>
              <a:rPr lang="en-US" sz="1600" dirty="0">
                <a:solidFill>
                  <a:schemeClr val="accent1"/>
                </a:solidFill>
              </a:rPr>
              <a:t> </a:t>
            </a:r>
            <a:r>
              <a:rPr lang="en-US" sz="1600" dirty="0" err="1">
                <a:solidFill>
                  <a:schemeClr val="accent1"/>
                </a:solidFill>
              </a:rPr>
              <a:t>Hibeleri</a:t>
            </a:r>
            <a:r>
              <a:rPr lang="en-US" sz="1600" dirty="0">
                <a:solidFill>
                  <a:schemeClr val="accent1"/>
                </a:solidFill>
              </a:rPr>
              <a:t>: </a:t>
            </a:r>
            <a:r>
              <a:rPr lang="en-US" sz="1600" b="0" dirty="0">
                <a:solidFill>
                  <a:schemeClr val="accent1"/>
                </a:solidFill>
              </a:rPr>
              <a:t>Federal, eyalet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yerel</a:t>
            </a:r>
            <a:r>
              <a:rPr lang="en-US" sz="1600" b="0" dirty="0">
                <a:solidFill>
                  <a:schemeClr val="accent1"/>
                </a:solidFill>
              </a:rPr>
              <a:t> </a:t>
            </a:r>
            <a:r>
              <a:rPr lang="en-US" sz="1600" b="0" dirty="0" err="1">
                <a:solidFill>
                  <a:schemeClr val="accent1"/>
                </a:solidFill>
              </a:rPr>
              <a:t>yönetimler</a:t>
            </a:r>
            <a:r>
              <a:rPr lang="en-US" sz="1600" b="0" dirty="0">
                <a:solidFill>
                  <a:schemeClr val="accent1"/>
                </a:solidFill>
              </a:rPr>
              <a:t> </a:t>
            </a:r>
            <a:r>
              <a:rPr lang="en-US" sz="1600" b="0" dirty="0" err="1">
                <a:solidFill>
                  <a:schemeClr val="accent1"/>
                </a:solidFill>
              </a:rPr>
              <a:t>tarafından</a:t>
            </a:r>
            <a:r>
              <a:rPr lang="en-US" sz="1600" b="0" dirty="0">
                <a:solidFill>
                  <a:schemeClr val="accent1"/>
                </a:solidFill>
              </a:rPr>
              <a:t> </a:t>
            </a:r>
            <a:r>
              <a:rPr lang="en-US" sz="1600" b="0" dirty="0" err="1">
                <a:solidFill>
                  <a:schemeClr val="accent1"/>
                </a:solidFill>
              </a:rPr>
              <a:t>ekonomik</a:t>
            </a:r>
            <a:r>
              <a:rPr lang="en-US" sz="1600" b="0" dirty="0">
                <a:solidFill>
                  <a:schemeClr val="accent1"/>
                </a:solidFill>
              </a:rPr>
              <a:t> </a:t>
            </a:r>
            <a:r>
              <a:rPr lang="en-US" sz="1600" b="0" dirty="0" err="1">
                <a:solidFill>
                  <a:schemeClr val="accent1"/>
                </a:solidFill>
              </a:rPr>
              <a:t>büyüme</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inovasyonu</a:t>
            </a:r>
            <a:r>
              <a:rPr lang="en-US" sz="1600" b="0" dirty="0">
                <a:solidFill>
                  <a:schemeClr val="accent1"/>
                </a:solidFill>
              </a:rPr>
              <a:t> </a:t>
            </a:r>
            <a:r>
              <a:rPr lang="en-US" sz="1600" b="0" dirty="0" err="1">
                <a:solidFill>
                  <a:schemeClr val="accent1"/>
                </a:solidFill>
              </a:rPr>
              <a:t>desteklemek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sunulur</a:t>
            </a:r>
            <a:r>
              <a:rPr lang="en-US" sz="1600" b="0" dirty="0">
                <a:solidFill>
                  <a:schemeClr val="accent1"/>
                </a:solidFill>
              </a:rPr>
              <a:t>. </a:t>
            </a:r>
            <a:endParaRPr lang="sl-SI" sz="1600" b="0" dirty="0">
              <a:solidFill>
                <a:schemeClr val="accent1"/>
              </a:solidFill>
            </a:endParaRPr>
          </a:p>
          <a:p>
            <a:pPr algn="just">
              <a:lnSpc>
                <a:spcPct val="150000"/>
              </a:lnSpc>
            </a:pPr>
            <a:r>
              <a:rPr lang="en-US" sz="1600" dirty="0" err="1">
                <a:solidFill>
                  <a:schemeClr val="accent1"/>
                </a:solidFill>
              </a:rPr>
              <a:t>Kâr</a:t>
            </a:r>
            <a:r>
              <a:rPr lang="en-US" sz="1600" dirty="0">
                <a:solidFill>
                  <a:schemeClr val="accent1"/>
                </a:solidFill>
              </a:rPr>
              <a:t> </a:t>
            </a:r>
            <a:r>
              <a:rPr lang="en-US" sz="1600" dirty="0" err="1">
                <a:solidFill>
                  <a:schemeClr val="accent1"/>
                </a:solidFill>
              </a:rPr>
              <a:t>Amacı</a:t>
            </a:r>
            <a:r>
              <a:rPr lang="en-US" sz="1600" dirty="0">
                <a:solidFill>
                  <a:schemeClr val="accent1"/>
                </a:solidFill>
              </a:rPr>
              <a:t> </a:t>
            </a:r>
            <a:r>
              <a:rPr lang="en-US" sz="1600" dirty="0" err="1">
                <a:solidFill>
                  <a:schemeClr val="accent1"/>
                </a:solidFill>
              </a:rPr>
              <a:t>Gütmeyen</a:t>
            </a:r>
            <a:r>
              <a:rPr lang="en-US" sz="1600" dirty="0">
                <a:solidFill>
                  <a:schemeClr val="accent1"/>
                </a:solidFill>
              </a:rPr>
              <a:t> </a:t>
            </a:r>
            <a:r>
              <a:rPr lang="en-US" sz="1600" dirty="0" err="1">
                <a:solidFill>
                  <a:schemeClr val="accent1"/>
                </a:solidFill>
              </a:rPr>
              <a:t>Hibeler</a:t>
            </a:r>
            <a:r>
              <a:rPr lang="en-US" sz="1600" dirty="0">
                <a:solidFill>
                  <a:schemeClr val="accent1"/>
                </a:solidFill>
              </a:rPr>
              <a:t>: </a:t>
            </a:r>
            <a:r>
              <a:rPr lang="en-US" sz="1600" b="0" dirty="0" err="1">
                <a:solidFill>
                  <a:schemeClr val="accent1"/>
                </a:solidFill>
              </a:rPr>
              <a:t>Kâr</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gütmeyen</a:t>
            </a:r>
            <a:r>
              <a:rPr lang="en-US" sz="1600" b="0" dirty="0">
                <a:solidFill>
                  <a:schemeClr val="accent1"/>
                </a:solidFill>
              </a:rPr>
              <a:t> </a:t>
            </a:r>
            <a:r>
              <a:rPr lang="en-US" sz="1600" b="0" dirty="0" err="1">
                <a:solidFill>
                  <a:schemeClr val="accent1"/>
                </a:solidFill>
              </a:rPr>
              <a:t>kuruluşlar</a:t>
            </a:r>
            <a:r>
              <a:rPr lang="en-US" sz="1600" b="0" dirty="0">
                <a:solidFill>
                  <a:schemeClr val="accent1"/>
                </a:solidFill>
              </a:rPr>
              <a:t> </a:t>
            </a:r>
            <a:r>
              <a:rPr lang="en-US" sz="1600" b="0" dirty="0" err="1">
                <a:solidFill>
                  <a:schemeClr val="accent1"/>
                </a:solidFill>
              </a:rPr>
              <a:t>tarafından</a:t>
            </a:r>
            <a:r>
              <a:rPr lang="en-US" sz="1600" b="0" dirty="0">
                <a:solidFill>
                  <a:schemeClr val="accent1"/>
                </a:solidFill>
              </a:rPr>
              <a:t> </a:t>
            </a:r>
            <a:r>
              <a:rPr lang="en-US" sz="1600" b="0" dirty="0" err="1">
                <a:solidFill>
                  <a:schemeClr val="accent1"/>
                </a:solidFill>
              </a:rPr>
              <a:t>misyonlarıyla</a:t>
            </a:r>
            <a:r>
              <a:rPr lang="en-US" sz="1600" b="0" dirty="0">
                <a:solidFill>
                  <a:schemeClr val="accent1"/>
                </a:solidFill>
              </a:rPr>
              <a:t> </a:t>
            </a:r>
            <a:r>
              <a:rPr lang="en-US" sz="1600" b="0" dirty="0" err="1">
                <a:solidFill>
                  <a:schemeClr val="accent1"/>
                </a:solidFill>
              </a:rPr>
              <a:t>uyumlu</a:t>
            </a:r>
            <a:r>
              <a:rPr lang="en-US" sz="1600" b="0" dirty="0">
                <a:solidFill>
                  <a:schemeClr val="accent1"/>
                </a:solidFill>
              </a:rPr>
              <a:t> </a:t>
            </a:r>
            <a:r>
              <a:rPr lang="en-US" sz="1600" b="0" dirty="0" err="1">
                <a:solidFill>
                  <a:schemeClr val="accent1"/>
                </a:solidFill>
              </a:rPr>
              <a:t>amaçları</a:t>
            </a:r>
            <a:r>
              <a:rPr lang="en-US" sz="1600" b="0" dirty="0">
                <a:solidFill>
                  <a:schemeClr val="accent1"/>
                </a:solidFill>
              </a:rPr>
              <a:t> </a:t>
            </a:r>
            <a:r>
              <a:rPr lang="en-US" sz="1600" b="0" dirty="0" err="1">
                <a:solidFill>
                  <a:schemeClr val="accent1"/>
                </a:solidFill>
              </a:rPr>
              <a:t>desteklemek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sağlanır</a:t>
            </a:r>
            <a:r>
              <a:rPr lang="en-US" sz="1600" b="0" dirty="0">
                <a:solidFill>
                  <a:schemeClr val="accent1"/>
                </a:solidFill>
              </a:rPr>
              <a:t>. </a:t>
            </a:r>
            <a:endParaRPr lang="sl-SI" sz="1600" b="0" dirty="0">
              <a:solidFill>
                <a:schemeClr val="accent1"/>
              </a:solidFill>
            </a:endParaRPr>
          </a:p>
          <a:p>
            <a:pPr algn="just">
              <a:lnSpc>
                <a:spcPct val="150000"/>
              </a:lnSpc>
            </a:pPr>
            <a:r>
              <a:rPr lang="en-US" sz="1600" dirty="0" err="1">
                <a:solidFill>
                  <a:schemeClr val="accent1"/>
                </a:solidFill>
              </a:rPr>
              <a:t>Kurumsal</a:t>
            </a:r>
            <a:r>
              <a:rPr lang="en-US" sz="1600" dirty="0">
                <a:solidFill>
                  <a:schemeClr val="accent1"/>
                </a:solidFill>
              </a:rPr>
              <a:t> </a:t>
            </a:r>
            <a:r>
              <a:rPr lang="en-US" sz="1600" dirty="0" err="1">
                <a:solidFill>
                  <a:schemeClr val="accent1"/>
                </a:solidFill>
              </a:rPr>
              <a:t>Hibeler</a:t>
            </a:r>
            <a:r>
              <a:rPr lang="en-US" sz="1600" dirty="0">
                <a:solidFill>
                  <a:schemeClr val="accent1"/>
                </a:solidFill>
              </a:rPr>
              <a:t>: </a:t>
            </a:r>
            <a:r>
              <a:rPr lang="en-US" sz="1600" b="0" dirty="0" err="1">
                <a:solidFill>
                  <a:schemeClr val="accent1"/>
                </a:solidFill>
              </a:rPr>
              <a:t>Şirketler</a:t>
            </a:r>
            <a:r>
              <a:rPr lang="en-US" sz="1600" b="0" dirty="0">
                <a:solidFill>
                  <a:schemeClr val="accent1"/>
                </a:solidFill>
              </a:rPr>
              <a:t> </a:t>
            </a:r>
            <a:r>
              <a:rPr lang="en-US" sz="1600" b="0" dirty="0" err="1">
                <a:solidFill>
                  <a:schemeClr val="accent1"/>
                </a:solidFill>
              </a:rPr>
              <a:t>tarafından</a:t>
            </a:r>
            <a:r>
              <a:rPr lang="en-US" sz="1600" b="0" dirty="0">
                <a:solidFill>
                  <a:schemeClr val="accent1"/>
                </a:solidFill>
              </a:rPr>
              <a:t> </a:t>
            </a:r>
            <a:r>
              <a:rPr lang="en-US" sz="1600" b="0" dirty="0" err="1">
                <a:solidFill>
                  <a:schemeClr val="accent1"/>
                </a:solidFill>
              </a:rPr>
              <a:t>kurumsal</a:t>
            </a:r>
            <a:r>
              <a:rPr lang="en-US" sz="1600" b="0" dirty="0">
                <a:solidFill>
                  <a:schemeClr val="accent1"/>
                </a:solidFill>
              </a:rPr>
              <a:t> sosyal </a:t>
            </a:r>
            <a:r>
              <a:rPr lang="en-US" sz="1600" b="0" dirty="0" err="1">
                <a:solidFill>
                  <a:schemeClr val="accent1"/>
                </a:solidFill>
              </a:rPr>
              <a:t>sorumluluk</a:t>
            </a:r>
            <a:r>
              <a:rPr lang="en-US" sz="1600" b="0" dirty="0">
                <a:solidFill>
                  <a:schemeClr val="accent1"/>
                </a:solidFill>
              </a:rPr>
              <a:t> (KSS) </a:t>
            </a:r>
            <a:r>
              <a:rPr lang="en-US" sz="1600" b="0" dirty="0" err="1">
                <a:solidFill>
                  <a:schemeClr val="accent1"/>
                </a:solidFill>
              </a:rPr>
              <a:t>girişimlerinin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parçası</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sunulmaktadır</a:t>
            </a:r>
            <a:r>
              <a:rPr lang="en-US" sz="1600" b="0" dirty="0">
                <a:solidFill>
                  <a:schemeClr val="accent1"/>
                </a:solidFill>
              </a:rPr>
              <a:t>. </a:t>
            </a:r>
            <a:endParaRPr lang="sl-SI" sz="1600" dirty="0">
              <a:solidFill>
                <a:schemeClr val="accent1"/>
              </a:solidFill>
            </a:endParaRPr>
          </a:p>
        </p:txBody>
      </p:sp>
      <p:pic>
        <p:nvPicPr>
          <p:cNvPr id="5" name="Resim 4">
            <a:extLst>
              <a:ext uri="{FF2B5EF4-FFF2-40B4-BE49-F238E27FC236}">
                <a16:creationId xmlns:a16="http://schemas.microsoft.com/office/drawing/2014/main" id="{1D20E0F7-EA28-68D5-BF0B-9A059CBAAFAD}"/>
              </a:ext>
            </a:extLst>
          </p:cNvPr>
          <p:cNvPicPr>
            <a:picLocks noChangeAspect="1"/>
          </p:cNvPicPr>
          <p:nvPr/>
        </p:nvPicPr>
        <p:blipFill>
          <a:blip r:embed="rId2"/>
          <a:stretch>
            <a:fillRect/>
          </a:stretch>
        </p:blipFill>
        <p:spPr>
          <a:xfrm>
            <a:off x="204699" y="6015281"/>
            <a:ext cx="1267002" cy="685896"/>
          </a:xfrm>
          <a:prstGeom prst="rect">
            <a:avLst/>
          </a:prstGeom>
        </p:spPr>
      </p:pic>
    </p:spTree>
    <p:extLst>
      <p:ext uri="{BB962C8B-B14F-4D97-AF65-F5344CB8AC3E}">
        <p14:creationId xmlns:p14="http://schemas.microsoft.com/office/powerpoint/2010/main" val="41188081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43419" y="-129526"/>
            <a:ext cx="10515600" cy="1325563"/>
          </a:xfrm>
        </p:spPr>
        <p:txBody>
          <a:bodyPr/>
          <a:lstStyle/>
          <a:p>
            <a:r>
              <a:rPr lang="sl-SI" sz="3400" dirty="0"/>
              <a:t>Başvuru süreci</a:t>
            </a:r>
          </a:p>
        </p:txBody>
      </p:sp>
      <p:sp>
        <p:nvSpPr>
          <p:cNvPr id="3" name="Content Placeholder 2">
            <a:extLst>
              <a:ext uri="{FF2B5EF4-FFF2-40B4-BE49-F238E27FC236}">
                <a16:creationId xmlns:a16="http://schemas.microsoft.com/office/drawing/2014/main" id="{8C562E8A-A28E-B3C3-6331-FC76A427A98C}"/>
              </a:ext>
            </a:extLst>
          </p:cNvPr>
          <p:cNvSpPr>
            <a:spLocks noGrp="1"/>
          </p:cNvSpPr>
          <p:nvPr>
            <p:ph idx="1"/>
          </p:nvPr>
        </p:nvSpPr>
        <p:spPr>
          <a:xfrm>
            <a:off x="843419" y="805209"/>
            <a:ext cx="10588668" cy="4674927"/>
          </a:xfrm>
        </p:spPr>
        <p:txBody>
          <a:bodyPr vert="horz" lIns="91440" tIns="45720" rIns="91440" bIns="45720" rtlCol="0" anchor="t">
            <a:noAutofit/>
          </a:bodyPr>
          <a:lstStyle/>
          <a:p>
            <a:pPr marL="0" indent="0">
              <a:lnSpc>
                <a:spcPct val="170000"/>
              </a:lnSpc>
              <a:buNone/>
            </a:pPr>
            <a:r>
              <a:rPr lang="en-US" sz="2000" dirty="0" err="1"/>
              <a:t>İşletmenizin</a:t>
            </a:r>
            <a:r>
              <a:rPr lang="en-US" sz="2000" dirty="0"/>
              <a:t> </a:t>
            </a:r>
            <a:r>
              <a:rPr lang="en-US" sz="2000" dirty="0" err="1"/>
              <a:t>ihtiyaçlarına</a:t>
            </a:r>
            <a:r>
              <a:rPr lang="en-US" sz="2000" dirty="0"/>
              <a:t> </a:t>
            </a:r>
            <a:r>
              <a:rPr lang="en-US" sz="2000" dirty="0" err="1"/>
              <a:t>ve</a:t>
            </a:r>
            <a:r>
              <a:rPr lang="en-US" sz="2000" dirty="0"/>
              <a:t> </a:t>
            </a:r>
            <a:r>
              <a:rPr lang="en-US" sz="2000" dirty="0" err="1"/>
              <a:t>uygunluk</a:t>
            </a:r>
            <a:r>
              <a:rPr lang="en-US" sz="2000" dirty="0"/>
              <a:t> </a:t>
            </a:r>
            <a:r>
              <a:rPr lang="en-US" sz="2000" dirty="0" err="1"/>
              <a:t>kriterlerine</a:t>
            </a:r>
            <a:r>
              <a:rPr lang="en-US" sz="2000" dirty="0"/>
              <a:t> </a:t>
            </a:r>
            <a:r>
              <a:rPr lang="en-US" sz="2000" dirty="0" err="1"/>
              <a:t>uyan</a:t>
            </a:r>
            <a:r>
              <a:rPr lang="en-US" sz="2000" dirty="0"/>
              <a:t> </a:t>
            </a:r>
            <a:r>
              <a:rPr lang="en-US" sz="2000" dirty="0" err="1"/>
              <a:t>hibeleri</a:t>
            </a:r>
            <a:r>
              <a:rPr lang="en-US" sz="2000" dirty="0"/>
              <a:t> </a:t>
            </a:r>
            <a:r>
              <a:rPr lang="sl-SI" sz="2000" dirty="0"/>
              <a:t>nasıl </a:t>
            </a:r>
            <a:r>
              <a:rPr lang="en-US" sz="2000" dirty="0" err="1"/>
              <a:t>belirleyebilirsiniz</a:t>
            </a:r>
            <a:r>
              <a:rPr lang="sl-SI" sz="2000" dirty="0"/>
              <a:t>?</a:t>
            </a:r>
            <a:endParaRPr lang="en-US" sz="2000" dirty="0"/>
          </a:p>
          <a:p>
            <a:pPr marL="457200" indent="-457200">
              <a:lnSpc>
                <a:spcPct val="170000"/>
              </a:lnSpc>
              <a:buFont typeface="Arial" panose="020B0604020202020204" pitchFamily="34" charset="0"/>
              <a:buChar char="•"/>
            </a:pPr>
            <a:r>
              <a:rPr lang="en-US" sz="1600" dirty="0" err="1">
                <a:solidFill>
                  <a:schemeClr val="accent1"/>
                </a:solidFill>
              </a:rPr>
              <a:t>Kaynaklar</a:t>
            </a:r>
            <a:r>
              <a:rPr lang="en-US" sz="1600" dirty="0">
                <a:solidFill>
                  <a:schemeClr val="accent1"/>
                </a:solidFill>
              </a:rPr>
              <a:t>: </a:t>
            </a:r>
            <a:r>
              <a:rPr lang="en-US" sz="1600" b="0" dirty="0" err="1">
                <a:solidFill>
                  <a:schemeClr val="accent1"/>
                </a:solidFill>
              </a:rPr>
              <a:t>Mevcut</a:t>
            </a:r>
            <a:r>
              <a:rPr lang="en-US" sz="1600" b="0" dirty="0">
                <a:solidFill>
                  <a:schemeClr val="accent1"/>
                </a:solidFill>
              </a:rPr>
              <a:t> </a:t>
            </a:r>
            <a:r>
              <a:rPr lang="en-US" sz="1600" b="0" dirty="0" err="1">
                <a:solidFill>
                  <a:schemeClr val="accent1"/>
                </a:solidFill>
              </a:rPr>
              <a:t>hibeleri</a:t>
            </a:r>
            <a:r>
              <a:rPr lang="en-US" sz="1600" b="0" dirty="0">
                <a:solidFill>
                  <a:schemeClr val="accent1"/>
                </a:solidFill>
              </a:rPr>
              <a:t> </a:t>
            </a:r>
            <a:r>
              <a:rPr lang="en-US" sz="1600" b="0" dirty="0" err="1">
                <a:solidFill>
                  <a:schemeClr val="accent1"/>
                </a:solidFill>
              </a:rPr>
              <a:t>bulmak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çevrimiçi</a:t>
            </a:r>
            <a:r>
              <a:rPr lang="en-US" sz="1600" b="0" dirty="0">
                <a:solidFill>
                  <a:schemeClr val="accent1"/>
                </a:solidFill>
              </a:rPr>
              <a:t> </a:t>
            </a:r>
            <a:r>
              <a:rPr lang="en-US" sz="1600" b="0" dirty="0" err="1">
                <a:solidFill>
                  <a:schemeClr val="accent1"/>
                </a:solidFill>
              </a:rPr>
              <a:t>veritabanlarını</a:t>
            </a:r>
            <a:r>
              <a:rPr lang="en-US" sz="1600" b="0" dirty="0">
                <a:solidFill>
                  <a:schemeClr val="accent1"/>
                </a:solidFill>
              </a:rPr>
              <a:t>, </a:t>
            </a:r>
            <a:r>
              <a:rPr lang="en-US" sz="1600" b="0" dirty="0" err="1">
                <a:solidFill>
                  <a:schemeClr val="accent1"/>
                </a:solidFill>
              </a:rPr>
              <a:t>devlet</a:t>
            </a:r>
            <a:r>
              <a:rPr lang="en-US" sz="1600" b="0" dirty="0">
                <a:solidFill>
                  <a:schemeClr val="accent1"/>
                </a:solidFill>
              </a:rPr>
              <a:t> web </a:t>
            </a:r>
            <a:r>
              <a:rPr lang="en-US" sz="1600" b="0" dirty="0" err="1">
                <a:solidFill>
                  <a:schemeClr val="accent1"/>
                </a:solidFill>
              </a:rPr>
              <a:t>sitelerini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kar</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gütmeyen</a:t>
            </a:r>
            <a:r>
              <a:rPr lang="en-US" sz="1600" b="0" dirty="0">
                <a:solidFill>
                  <a:schemeClr val="accent1"/>
                </a:solidFill>
              </a:rPr>
              <a:t> </a:t>
            </a:r>
            <a:r>
              <a:rPr lang="en-US" sz="1600" b="0" dirty="0" err="1">
                <a:solidFill>
                  <a:schemeClr val="accent1"/>
                </a:solidFill>
              </a:rPr>
              <a:t>kuruluşları</a:t>
            </a:r>
            <a:r>
              <a:rPr lang="en-US" sz="1600" b="0" dirty="0">
                <a:solidFill>
                  <a:schemeClr val="accent1"/>
                </a:solidFill>
              </a:rPr>
              <a:t> </a:t>
            </a:r>
            <a:r>
              <a:rPr lang="en-US" sz="1600" b="0" dirty="0" err="1">
                <a:solidFill>
                  <a:schemeClr val="accent1"/>
                </a:solidFill>
              </a:rPr>
              <a:t>kullanın</a:t>
            </a:r>
            <a:r>
              <a:rPr lang="en-US" sz="1600" b="0" dirty="0">
                <a:solidFill>
                  <a:schemeClr val="accent1"/>
                </a:solidFill>
              </a:rPr>
              <a:t>. </a:t>
            </a:r>
          </a:p>
          <a:p>
            <a:pPr marL="457200" indent="-457200">
              <a:lnSpc>
                <a:spcPct val="170000"/>
              </a:lnSpc>
              <a:buFont typeface="Arial" panose="020B0604020202020204" pitchFamily="34" charset="0"/>
              <a:buChar char="•"/>
            </a:pPr>
            <a:r>
              <a:rPr lang="en-US" sz="1600" dirty="0" err="1">
                <a:solidFill>
                  <a:schemeClr val="accent1"/>
                </a:solidFill>
              </a:rPr>
              <a:t>Uygunluk</a:t>
            </a:r>
            <a:r>
              <a:rPr lang="en-US" sz="1600" dirty="0">
                <a:solidFill>
                  <a:schemeClr val="accent1"/>
                </a:solidFill>
              </a:rPr>
              <a:t> </a:t>
            </a:r>
            <a:r>
              <a:rPr lang="en-US" sz="1600" dirty="0" err="1">
                <a:solidFill>
                  <a:schemeClr val="accent1"/>
                </a:solidFill>
              </a:rPr>
              <a:t>Kriterleri</a:t>
            </a:r>
            <a:r>
              <a:rPr lang="en-US" sz="1600" dirty="0">
                <a:solidFill>
                  <a:schemeClr val="accent1"/>
                </a:solidFill>
              </a:rPr>
              <a:t>: </a:t>
            </a:r>
            <a:r>
              <a:rPr lang="en-US" sz="1600" b="0" dirty="0" err="1">
                <a:solidFill>
                  <a:schemeClr val="accent1"/>
                </a:solidFill>
              </a:rPr>
              <a:t>İşletmenizin</a:t>
            </a:r>
            <a:r>
              <a:rPr lang="en-US" sz="1600" b="0" dirty="0">
                <a:solidFill>
                  <a:schemeClr val="accent1"/>
                </a:solidFill>
              </a:rPr>
              <a:t> </a:t>
            </a:r>
            <a:r>
              <a:rPr lang="en-US" sz="1600" b="0" dirty="0" err="1">
                <a:solidFill>
                  <a:schemeClr val="accent1"/>
                </a:solidFill>
              </a:rPr>
              <a:t>uygun</a:t>
            </a:r>
            <a:r>
              <a:rPr lang="en-US" sz="1600" b="0" dirty="0">
                <a:solidFill>
                  <a:schemeClr val="accent1"/>
                </a:solidFill>
              </a:rPr>
              <a:t> </a:t>
            </a:r>
            <a:r>
              <a:rPr lang="en-US" sz="1600" b="0" dirty="0" err="1">
                <a:solidFill>
                  <a:schemeClr val="accent1"/>
                </a:solidFill>
              </a:rPr>
              <a:t>olduğundan</a:t>
            </a:r>
            <a:r>
              <a:rPr lang="en-US" sz="1600" b="0" dirty="0">
                <a:solidFill>
                  <a:schemeClr val="accent1"/>
                </a:solidFill>
              </a:rPr>
              <a:t> </a:t>
            </a:r>
            <a:r>
              <a:rPr lang="en-US" sz="1600" b="0" dirty="0" err="1">
                <a:solidFill>
                  <a:schemeClr val="accent1"/>
                </a:solidFill>
              </a:rPr>
              <a:t>emin</a:t>
            </a:r>
            <a:r>
              <a:rPr lang="en-US" sz="1600" b="0" dirty="0">
                <a:solidFill>
                  <a:schemeClr val="accent1"/>
                </a:solidFill>
              </a:rPr>
              <a:t> </a:t>
            </a:r>
            <a:r>
              <a:rPr lang="en-US" sz="1600" b="0" dirty="0" err="1">
                <a:solidFill>
                  <a:schemeClr val="accent1"/>
                </a:solidFill>
              </a:rPr>
              <a:t>olmak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her </a:t>
            </a:r>
            <a:r>
              <a:rPr lang="en-US" sz="1600" b="0" dirty="0" err="1">
                <a:solidFill>
                  <a:schemeClr val="accent1"/>
                </a:solidFill>
              </a:rPr>
              <a:t>hibenin</a:t>
            </a:r>
            <a:r>
              <a:rPr lang="en-US" sz="1600" b="0" dirty="0">
                <a:solidFill>
                  <a:schemeClr val="accent1"/>
                </a:solidFill>
              </a:rPr>
              <a:t> </a:t>
            </a:r>
            <a:r>
              <a:rPr lang="en-US" sz="1600" b="0" dirty="0" err="1">
                <a:solidFill>
                  <a:schemeClr val="accent1"/>
                </a:solidFill>
              </a:rPr>
              <a:t>uygunluk</a:t>
            </a:r>
            <a:r>
              <a:rPr lang="en-US" sz="1600" b="0" dirty="0">
                <a:solidFill>
                  <a:schemeClr val="accent1"/>
                </a:solidFill>
              </a:rPr>
              <a:t> </a:t>
            </a:r>
            <a:r>
              <a:rPr lang="en-US" sz="1600" b="0" dirty="0" err="1">
                <a:solidFill>
                  <a:schemeClr val="accent1"/>
                </a:solidFill>
              </a:rPr>
              <a:t>koşullarını</a:t>
            </a:r>
            <a:r>
              <a:rPr lang="en-US" sz="1600" b="0" dirty="0">
                <a:solidFill>
                  <a:schemeClr val="accent1"/>
                </a:solidFill>
              </a:rPr>
              <a:t> </a:t>
            </a:r>
            <a:r>
              <a:rPr lang="en-US" sz="1600" b="0" dirty="0" err="1">
                <a:solidFill>
                  <a:schemeClr val="accent1"/>
                </a:solidFill>
              </a:rPr>
              <a:t>dikkatlice</a:t>
            </a:r>
            <a:r>
              <a:rPr lang="en-US" sz="1600" b="0" dirty="0">
                <a:solidFill>
                  <a:schemeClr val="accent1"/>
                </a:solidFill>
              </a:rPr>
              <a:t> </a:t>
            </a:r>
            <a:r>
              <a:rPr lang="en-US" sz="1600" b="0" dirty="0" err="1">
                <a:solidFill>
                  <a:schemeClr val="accent1"/>
                </a:solidFill>
              </a:rPr>
              <a:t>okuyun</a:t>
            </a:r>
            <a:r>
              <a:rPr lang="en-US" sz="1600" b="0" dirty="0">
                <a:solidFill>
                  <a:schemeClr val="accent1"/>
                </a:solidFill>
              </a:rPr>
              <a:t>. </a:t>
            </a:r>
            <a:r>
              <a:rPr lang="en-US" sz="1600" b="0" dirty="0" err="1">
                <a:solidFill>
                  <a:schemeClr val="accent1"/>
                </a:solidFill>
              </a:rPr>
              <a:t>Kriterler</a:t>
            </a:r>
            <a:r>
              <a:rPr lang="en-US" sz="1600" b="0" dirty="0">
                <a:solidFill>
                  <a:schemeClr val="accent1"/>
                </a:solidFill>
              </a:rPr>
              <a:t> </a:t>
            </a:r>
            <a:r>
              <a:rPr lang="en-US" sz="1600" b="0" dirty="0" err="1">
                <a:solidFill>
                  <a:schemeClr val="accent1"/>
                </a:solidFill>
              </a:rPr>
              <a:t>arasında</a:t>
            </a:r>
            <a:r>
              <a:rPr lang="en-US" sz="1600" b="0" dirty="0">
                <a:solidFill>
                  <a:schemeClr val="accent1"/>
                </a:solidFill>
              </a:rPr>
              <a:t> </a:t>
            </a:r>
            <a:r>
              <a:rPr lang="en-US" sz="1600" b="0" dirty="0" err="1">
                <a:solidFill>
                  <a:schemeClr val="accent1"/>
                </a:solidFill>
              </a:rPr>
              <a:t>işletme</a:t>
            </a:r>
            <a:r>
              <a:rPr lang="en-US" sz="1600" b="0" dirty="0">
                <a:solidFill>
                  <a:schemeClr val="accent1"/>
                </a:solidFill>
              </a:rPr>
              <a:t> </a:t>
            </a:r>
            <a:r>
              <a:rPr lang="en-US" sz="1600" b="0" dirty="0" err="1">
                <a:solidFill>
                  <a:schemeClr val="accent1"/>
                </a:solidFill>
              </a:rPr>
              <a:t>türü</a:t>
            </a:r>
            <a:r>
              <a:rPr lang="en-US" sz="1600" b="0" dirty="0">
                <a:solidFill>
                  <a:schemeClr val="accent1"/>
                </a:solidFill>
              </a:rPr>
              <a:t>, </a:t>
            </a:r>
            <a:r>
              <a:rPr lang="en-US" sz="1600" b="0" dirty="0" err="1">
                <a:solidFill>
                  <a:schemeClr val="accent1"/>
                </a:solidFill>
              </a:rPr>
              <a:t>hibenin</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coğrafi</a:t>
            </a:r>
            <a:r>
              <a:rPr lang="en-US" sz="1600" b="0" dirty="0">
                <a:solidFill>
                  <a:schemeClr val="accent1"/>
                </a:solidFill>
              </a:rPr>
              <a:t> </a:t>
            </a:r>
            <a:r>
              <a:rPr lang="en-US" sz="1600" b="0" dirty="0" err="1">
                <a:solidFill>
                  <a:schemeClr val="accent1"/>
                </a:solidFill>
              </a:rPr>
              <a:t>konum</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endüstri</a:t>
            </a:r>
            <a:r>
              <a:rPr lang="en-US" sz="1600" b="0" dirty="0">
                <a:solidFill>
                  <a:schemeClr val="accent1"/>
                </a:solidFill>
              </a:rPr>
              <a:t> </a:t>
            </a:r>
            <a:r>
              <a:rPr lang="en-US" sz="1600" b="0" dirty="0" err="1">
                <a:solidFill>
                  <a:schemeClr val="accent1"/>
                </a:solidFill>
              </a:rPr>
              <a:t>sektörleri</a:t>
            </a:r>
            <a:r>
              <a:rPr lang="en-US" sz="1600" b="0" dirty="0">
                <a:solidFill>
                  <a:schemeClr val="accent1"/>
                </a:solidFill>
              </a:rPr>
              <a:t> </a:t>
            </a:r>
            <a:r>
              <a:rPr lang="en-US" sz="1600" b="0" dirty="0" err="1">
                <a:solidFill>
                  <a:schemeClr val="accent1"/>
                </a:solidFill>
              </a:rPr>
              <a:t>yer</a:t>
            </a:r>
            <a:r>
              <a:rPr lang="en-US" sz="1600" b="0" dirty="0">
                <a:solidFill>
                  <a:schemeClr val="accent1"/>
                </a:solidFill>
              </a:rPr>
              <a:t> </a:t>
            </a:r>
            <a:r>
              <a:rPr lang="en-US" sz="1600" b="0" dirty="0" err="1">
                <a:solidFill>
                  <a:schemeClr val="accent1"/>
                </a:solidFill>
              </a:rPr>
              <a:t>alabilir</a:t>
            </a:r>
            <a:r>
              <a:rPr lang="en-US" sz="1600" b="0" dirty="0">
                <a:solidFill>
                  <a:schemeClr val="accent1"/>
                </a:solidFill>
              </a:rPr>
              <a:t>.</a:t>
            </a:r>
          </a:p>
          <a:p>
            <a:pPr marL="457200" indent="-457200">
              <a:lnSpc>
                <a:spcPct val="170000"/>
              </a:lnSpc>
              <a:buFont typeface="Arial" panose="020B0604020202020204" pitchFamily="34" charset="0"/>
              <a:buChar char="•"/>
            </a:pPr>
            <a:r>
              <a:rPr lang="sl-SI" sz="1600" dirty="0">
                <a:solidFill>
                  <a:schemeClr val="accent1"/>
                </a:solidFill>
              </a:rPr>
              <a:t>Bir Liste Oluşturun: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ihtiyaçlarınıza</a:t>
            </a:r>
            <a:r>
              <a:rPr lang="en-US" sz="1600" b="0" dirty="0">
                <a:solidFill>
                  <a:schemeClr val="accent1"/>
                </a:solidFill>
              </a:rPr>
              <a:t> </a:t>
            </a:r>
            <a:r>
              <a:rPr lang="en-US" sz="1600" b="0" dirty="0" err="1">
                <a:solidFill>
                  <a:schemeClr val="accent1"/>
                </a:solidFill>
              </a:rPr>
              <a:t>uygun</a:t>
            </a:r>
            <a:r>
              <a:rPr lang="en-US" sz="1600" b="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hibelerin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listesini</a:t>
            </a:r>
            <a:r>
              <a:rPr lang="en-US" sz="1600" b="0" dirty="0">
                <a:solidFill>
                  <a:schemeClr val="accent1"/>
                </a:solidFill>
              </a:rPr>
              <a:t> </a:t>
            </a:r>
            <a:r>
              <a:rPr lang="en-US" sz="1600" b="0" dirty="0" err="1">
                <a:solidFill>
                  <a:schemeClr val="accent1"/>
                </a:solidFill>
              </a:rPr>
              <a:t>oluşturun</a:t>
            </a:r>
            <a:r>
              <a:rPr lang="en-US" sz="1600" b="0" dirty="0">
                <a:solidFill>
                  <a:schemeClr val="accent1"/>
                </a:solidFill>
              </a:rPr>
              <a:t>. Son </a:t>
            </a:r>
            <a:r>
              <a:rPr lang="en-US" sz="1600" b="0" dirty="0" err="1">
                <a:solidFill>
                  <a:schemeClr val="accent1"/>
                </a:solidFill>
              </a:rPr>
              <a:t>başvuru</a:t>
            </a:r>
            <a:r>
              <a:rPr lang="en-US" sz="1600" b="0" dirty="0">
                <a:solidFill>
                  <a:schemeClr val="accent1"/>
                </a:solidFill>
              </a:rPr>
              <a:t> </a:t>
            </a:r>
            <a:r>
              <a:rPr lang="en-US" sz="1600" b="0" dirty="0" err="1">
                <a:solidFill>
                  <a:schemeClr val="accent1"/>
                </a:solidFill>
              </a:rPr>
              <a:t>tarihleri</a:t>
            </a:r>
            <a:r>
              <a:rPr lang="en-US" sz="1600" b="0" dirty="0">
                <a:solidFill>
                  <a:schemeClr val="accent1"/>
                </a:solidFill>
              </a:rPr>
              <a:t>, </a:t>
            </a:r>
            <a:r>
              <a:rPr lang="en-US" sz="1600" b="0" dirty="0" err="1">
                <a:solidFill>
                  <a:schemeClr val="accent1"/>
                </a:solidFill>
              </a:rPr>
              <a:t>gerekli</a:t>
            </a:r>
            <a:r>
              <a:rPr lang="en-US" sz="1600" b="0" dirty="0">
                <a:solidFill>
                  <a:schemeClr val="accent1"/>
                </a:solidFill>
              </a:rPr>
              <a:t> </a:t>
            </a:r>
            <a:r>
              <a:rPr lang="en-US" sz="1600" b="0" dirty="0" err="1">
                <a:solidFill>
                  <a:schemeClr val="accent1"/>
                </a:solidFill>
              </a:rPr>
              <a:t>belgeler</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kriterler</a:t>
            </a:r>
            <a:r>
              <a:rPr lang="en-US" sz="1600" b="0" dirty="0">
                <a:solidFill>
                  <a:schemeClr val="accent1"/>
                </a:solidFill>
              </a:rPr>
              <a:t> </a:t>
            </a:r>
            <a:r>
              <a:rPr lang="en-US" sz="1600" b="0" dirty="0" err="1">
                <a:solidFill>
                  <a:schemeClr val="accent1"/>
                </a:solidFill>
              </a:rPr>
              <a:t>gibi</a:t>
            </a:r>
            <a:r>
              <a:rPr lang="en-US" sz="1600" b="0" dirty="0">
                <a:solidFill>
                  <a:schemeClr val="accent1"/>
                </a:solidFill>
              </a:rPr>
              <a:t> </a:t>
            </a:r>
            <a:r>
              <a:rPr lang="en-US" sz="1600" b="0" dirty="0" err="1">
                <a:solidFill>
                  <a:schemeClr val="accent1"/>
                </a:solidFill>
              </a:rPr>
              <a:t>önemli</a:t>
            </a:r>
            <a:r>
              <a:rPr lang="en-US" sz="1600" b="0" dirty="0">
                <a:solidFill>
                  <a:schemeClr val="accent1"/>
                </a:solidFill>
              </a:rPr>
              <a:t> </a:t>
            </a:r>
            <a:r>
              <a:rPr lang="en-US" sz="1600" b="0" dirty="0" err="1">
                <a:solidFill>
                  <a:schemeClr val="accent1"/>
                </a:solidFill>
              </a:rPr>
              <a:t>ayrıntıları</a:t>
            </a:r>
            <a:r>
              <a:rPr lang="en-US" sz="1600" b="0" dirty="0">
                <a:solidFill>
                  <a:schemeClr val="accent1"/>
                </a:solidFill>
              </a:rPr>
              <a:t> </a:t>
            </a:r>
            <a:r>
              <a:rPr lang="en-US" sz="1600" b="0" dirty="0" err="1">
                <a:solidFill>
                  <a:schemeClr val="accent1"/>
                </a:solidFill>
              </a:rPr>
              <a:t>ekleyin</a:t>
            </a:r>
            <a:r>
              <a:rPr lang="en-US" sz="1600" b="0" dirty="0">
                <a:solidFill>
                  <a:schemeClr val="accent1"/>
                </a:solidFill>
              </a:rPr>
              <a:t>.</a:t>
            </a:r>
            <a:endParaRPr lang="sl-SI" sz="1600" b="0" dirty="0">
              <a:solidFill>
                <a:schemeClr val="accent1"/>
              </a:solidFill>
            </a:endParaRPr>
          </a:p>
          <a:p>
            <a:pPr marL="457200" indent="-457200">
              <a:lnSpc>
                <a:spcPct val="170000"/>
              </a:lnSpc>
              <a:buFont typeface="Arial" panose="020B0604020202020204" pitchFamily="34" charset="0"/>
              <a:buChar char="•"/>
            </a:pPr>
            <a:r>
              <a:rPr lang="en-US" sz="1600" dirty="0" err="1">
                <a:solidFill>
                  <a:schemeClr val="accent1"/>
                </a:solidFill>
              </a:rPr>
              <a:t>Ulaşmak</a:t>
            </a:r>
            <a:r>
              <a:rPr lang="en-US" sz="1600" dirty="0">
                <a:solidFill>
                  <a:schemeClr val="accent1"/>
                </a:solidFill>
              </a:rPr>
              <a:t>: </a:t>
            </a:r>
            <a:r>
              <a:rPr lang="en-US" sz="1600" b="0" dirty="0" err="1">
                <a:solidFill>
                  <a:schemeClr val="accent1"/>
                </a:solidFill>
              </a:rPr>
              <a:t>Mümkünse</a:t>
            </a:r>
            <a:r>
              <a:rPr lang="en-US" sz="1600" b="0" dirty="0">
                <a:solidFill>
                  <a:schemeClr val="accent1"/>
                </a:solidFill>
              </a:rPr>
              <a:t>, </a:t>
            </a:r>
            <a:r>
              <a:rPr lang="en-US" sz="1600" b="0" dirty="0" err="1">
                <a:solidFill>
                  <a:schemeClr val="accent1"/>
                </a:solidFill>
              </a:rPr>
              <a:t>hibenin</a:t>
            </a:r>
            <a:r>
              <a:rPr lang="en-US" sz="1600" b="0" dirty="0">
                <a:solidFill>
                  <a:schemeClr val="accent1"/>
                </a:solidFill>
              </a:rPr>
              <a:t> </a:t>
            </a:r>
            <a:r>
              <a:rPr lang="en-US" sz="1600" b="0" dirty="0" err="1">
                <a:solidFill>
                  <a:schemeClr val="accent1"/>
                </a:solidFill>
              </a:rPr>
              <a:t>hedefleri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gereklilikleri</a:t>
            </a:r>
            <a:r>
              <a:rPr lang="en-US" sz="1600" b="0" dirty="0">
                <a:solidFill>
                  <a:schemeClr val="accent1"/>
                </a:solidFill>
              </a:rPr>
              <a:t> </a:t>
            </a:r>
            <a:r>
              <a:rPr lang="en-US" sz="1600" b="0" dirty="0" err="1">
                <a:solidFill>
                  <a:schemeClr val="accent1"/>
                </a:solidFill>
              </a:rPr>
              <a:t>hakkında</a:t>
            </a:r>
            <a:r>
              <a:rPr lang="en-US" sz="1600" b="0" dirty="0">
                <a:solidFill>
                  <a:schemeClr val="accent1"/>
                </a:solidFill>
              </a:rPr>
              <a:t> </a:t>
            </a:r>
            <a:r>
              <a:rPr lang="en-US" sz="1600" b="0" dirty="0" err="1">
                <a:solidFill>
                  <a:schemeClr val="accent1"/>
                </a:solidFill>
              </a:rPr>
              <a:t>daha</a:t>
            </a:r>
            <a:r>
              <a:rPr lang="en-US" sz="1600" b="0" dirty="0">
                <a:solidFill>
                  <a:schemeClr val="accent1"/>
                </a:solidFill>
              </a:rPr>
              <a:t> </a:t>
            </a:r>
            <a:r>
              <a:rPr lang="en-US" sz="1600" b="0" dirty="0" err="1">
                <a:solidFill>
                  <a:schemeClr val="accent1"/>
                </a:solidFill>
              </a:rPr>
              <a:t>fazla</a:t>
            </a:r>
            <a:r>
              <a:rPr lang="en-US" sz="1600" b="0" dirty="0">
                <a:solidFill>
                  <a:schemeClr val="accent1"/>
                </a:solidFill>
              </a:rPr>
              <a:t> </a:t>
            </a:r>
            <a:r>
              <a:rPr lang="en-US" sz="1600" b="0" dirty="0" err="1">
                <a:solidFill>
                  <a:schemeClr val="accent1"/>
                </a:solidFill>
              </a:rPr>
              <a:t>bilgi</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açıklama</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hibe</a:t>
            </a:r>
            <a:r>
              <a:rPr lang="en-US" sz="1600" b="0" dirty="0">
                <a:solidFill>
                  <a:schemeClr val="accent1"/>
                </a:solidFill>
              </a:rPr>
              <a:t> </a:t>
            </a:r>
            <a:r>
              <a:rPr lang="en-US" sz="1600" b="0" dirty="0" err="1">
                <a:solidFill>
                  <a:schemeClr val="accent1"/>
                </a:solidFill>
              </a:rPr>
              <a:t>sağlayıcısıyla</a:t>
            </a:r>
            <a:r>
              <a:rPr lang="en-US" sz="1600" b="0" dirty="0">
                <a:solidFill>
                  <a:schemeClr val="accent1"/>
                </a:solidFill>
              </a:rPr>
              <a:t> </a:t>
            </a:r>
            <a:r>
              <a:rPr lang="en-US" sz="1600" b="0" dirty="0" err="1">
                <a:solidFill>
                  <a:schemeClr val="accent1"/>
                </a:solidFill>
              </a:rPr>
              <a:t>iletişime</a:t>
            </a:r>
            <a:r>
              <a:rPr lang="en-US" sz="1600" b="0" dirty="0">
                <a:solidFill>
                  <a:schemeClr val="accent1"/>
                </a:solidFill>
              </a:rPr>
              <a:t> </a:t>
            </a:r>
            <a:r>
              <a:rPr lang="en-US" sz="1600" b="0" dirty="0" err="1">
                <a:solidFill>
                  <a:schemeClr val="accent1"/>
                </a:solidFill>
              </a:rPr>
              <a:t>geçin</a:t>
            </a:r>
            <a:r>
              <a:rPr lang="en-US" sz="1600" b="0" dirty="0">
                <a:solidFill>
                  <a:schemeClr val="accent1"/>
                </a:solidFill>
              </a:rPr>
              <a:t>. </a:t>
            </a:r>
            <a:r>
              <a:rPr lang="en-US" sz="1600" b="0" dirty="0" err="1">
                <a:solidFill>
                  <a:schemeClr val="accent1"/>
                </a:solidFill>
              </a:rPr>
              <a:t>Erkenden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ilişki</a:t>
            </a:r>
            <a:r>
              <a:rPr lang="en-US" sz="1600" b="0" dirty="0">
                <a:solidFill>
                  <a:schemeClr val="accent1"/>
                </a:solidFill>
              </a:rPr>
              <a:t> </a:t>
            </a:r>
            <a:r>
              <a:rPr lang="en-US" sz="1600" b="0" dirty="0" err="1">
                <a:solidFill>
                  <a:schemeClr val="accent1"/>
                </a:solidFill>
              </a:rPr>
              <a:t>kurmak</a:t>
            </a:r>
            <a:r>
              <a:rPr lang="en-US" sz="1600" b="0" dirty="0">
                <a:solidFill>
                  <a:schemeClr val="accent1"/>
                </a:solidFill>
              </a:rPr>
              <a:t> </a:t>
            </a:r>
            <a:r>
              <a:rPr lang="en-US" sz="1600" b="0" dirty="0" err="1">
                <a:solidFill>
                  <a:schemeClr val="accent1"/>
                </a:solidFill>
              </a:rPr>
              <a:t>faydalı</a:t>
            </a:r>
            <a:r>
              <a:rPr lang="en-US" sz="1600" b="0" dirty="0">
                <a:solidFill>
                  <a:schemeClr val="accent1"/>
                </a:solidFill>
              </a:rPr>
              <a:t> </a:t>
            </a:r>
            <a:r>
              <a:rPr lang="en-US" sz="1600" b="0" dirty="0" err="1">
                <a:solidFill>
                  <a:schemeClr val="accent1"/>
                </a:solidFill>
              </a:rPr>
              <a:t>olabilir</a:t>
            </a:r>
            <a:r>
              <a:rPr lang="en-US" sz="1600" b="0" dirty="0">
                <a:solidFill>
                  <a:schemeClr val="accent1"/>
                </a:solidFill>
              </a:rPr>
              <a:t>.</a:t>
            </a:r>
          </a:p>
          <a:p>
            <a:endParaRPr lang="sl-SI" sz="1600" dirty="0"/>
          </a:p>
        </p:txBody>
      </p:sp>
      <p:pic>
        <p:nvPicPr>
          <p:cNvPr id="5" name="Resim 4">
            <a:extLst>
              <a:ext uri="{FF2B5EF4-FFF2-40B4-BE49-F238E27FC236}">
                <a16:creationId xmlns:a16="http://schemas.microsoft.com/office/drawing/2014/main" id="{3B0D2245-CB53-992B-A575-D91E888FEDBC}"/>
              </a:ext>
            </a:extLst>
          </p:cNvPr>
          <p:cNvPicPr>
            <a:picLocks noChangeAspect="1"/>
          </p:cNvPicPr>
          <p:nvPr/>
        </p:nvPicPr>
        <p:blipFill>
          <a:blip r:embed="rId2"/>
          <a:stretch>
            <a:fillRect/>
          </a:stretch>
        </p:blipFill>
        <p:spPr>
          <a:xfrm>
            <a:off x="90399" y="6022683"/>
            <a:ext cx="1267002" cy="685896"/>
          </a:xfrm>
          <a:prstGeom prst="rect">
            <a:avLst/>
          </a:prstGeom>
        </p:spPr>
      </p:pic>
    </p:spTree>
    <p:extLst>
      <p:ext uri="{BB962C8B-B14F-4D97-AF65-F5344CB8AC3E}">
        <p14:creationId xmlns:p14="http://schemas.microsoft.com/office/powerpoint/2010/main" val="21277341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fontScale="90000"/>
          </a:bodyPr>
          <a:lstStyle/>
          <a:p>
            <a:r>
              <a:rPr lang="sl-SI" dirty="0"/>
              <a:t>Bu ünitenin amacı</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fontScale="92500" lnSpcReduction="10000"/>
          </a:bodyPr>
          <a:lstStyle/>
          <a:p>
            <a:pPr>
              <a:lnSpc>
                <a:spcPct val="150000"/>
              </a:lnSpc>
            </a:pPr>
            <a:r>
              <a:rPr lang="sl-SI" dirty="0"/>
              <a:t>Genel amaç:</a:t>
            </a:r>
          </a:p>
          <a:p>
            <a:pPr>
              <a:lnSpc>
                <a:spcPct val="150000"/>
              </a:lnSpc>
            </a:pPr>
            <a:r>
              <a:rPr lang="sl-SI" sz="1900" b="0" dirty="0">
                <a:solidFill>
                  <a:schemeClr val="accent1"/>
                </a:solidFill>
              </a:rPr>
              <a:t>Bu ünite kapsamında, </a:t>
            </a:r>
            <a:r>
              <a:rPr lang="en-US" sz="1900" b="0" dirty="0" err="1">
                <a:solidFill>
                  <a:schemeClr val="accent1"/>
                </a:solidFill>
              </a:rPr>
              <a:t>işletmenizin</a:t>
            </a:r>
            <a:r>
              <a:rPr lang="en-US" sz="1900" b="0" dirty="0">
                <a:solidFill>
                  <a:schemeClr val="accent1"/>
                </a:solidFill>
              </a:rPr>
              <a:t> </a:t>
            </a:r>
            <a:r>
              <a:rPr lang="en-US" sz="1900" dirty="0" err="1">
                <a:solidFill>
                  <a:schemeClr val="accent1"/>
                </a:solidFill>
              </a:rPr>
              <a:t>finansal</a:t>
            </a:r>
            <a:r>
              <a:rPr lang="en-US" sz="1900" dirty="0">
                <a:solidFill>
                  <a:schemeClr val="accent1"/>
                </a:solidFill>
              </a:rPr>
              <a:t> </a:t>
            </a:r>
            <a:r>
              <a:rPr lang="en-US" sz="1900" dirty="0" err="1">
                <a:solidFill>
                  <a:schemeClr val="accent1"/>
                </a:solidFill>
              </a:rPr>
              <a:t>sağlığını</a:t>
            </a:r>
            <a:r>
              <a:rPr lang="en-US" sz="1900" dirty="0">
                <a:solidFill>
                  <a:schemeClr val="accent1"/>
                </a:solidFill>
              </a:rPr>
              <a:t> </a:t>
            </a:r>
            <a:r>
              <a:rPr lang="en-US" sz="1900" b="0" dirty="0" err="1">
                <a:solidFill>
                  <a:schemeClr val="accent1"/>
                </a:solidFill>
              </a:rPr>
              <a:t>değerlendirmek</a:t>
            </a:r>
            <a:r>
              <a:rPr lang="en-US" sz="1900" b="0" dirty="0">
                <a:solidFill>
                  <a:schemeClr val="accent1"/>
                </a:solidFill>
              </a:rPr>
              <a:t> </a:t>
            </a:r>
            <a:r>
              <a:rPr lang="en-US" sz="1900" b="0" dirty="0" err="1">
                <a:solidFill>
                  <a:schemeClr val="accent1"/>
                </a:solidFill>
              </a:rPr>
              <a:t>için</a:t>
            </a:r>
            <a:r>
              <a:rPr lang="en-US" sz="1900" b="0" dirty="0">
                <a:solidFill>
                  <a:schemeClr val="accent1"/>
                </a:solidFill>
              </a:rPr>
              <a:t> </a:t>
            </a:r>
            <a:r>
              <a:rPr lang="en-US" sz="1900" b="0" dirty="0" err="1">
                <a:solidFill>
                  <a:schemeClr val="accent1"/>
                </a:solidFill>
              </a:rPr>
              <a:t>gerekli</a:t>
            </a:r>
            <a:r>
              <a:rPr lang="en-US" sz="1900" b="0" dirty="0">
                <a:solidFill>
                  <a:schemeClr val="accent1"/>
                </a:solidFill>
              </a:rPr>
              <a:t> </a:t>
            </a:r>
            <a:r>
              <a:rPr lang="en-US" sz="1900" b="0" dirty="0" err="1">
                <a:solidFill>
                  <a:schemeClr val="accent1"/>
                </a:solidFill>
              </a:rPr>
              <a:t>olan</a:t>
            </a:r>
            <a:r>
              <a:rPr lang="en-US" sz="1900" b="0" dirty="0">
                <a:solidFill>
                  <a:schemeClr val="accent1"/>
                </a:solidFill>
              </a:rPr>
              <a:t> </a:t>
            </a:r>
            <a:r>
              <a:rPr lang="en-US" sz="1900" dirty="0" err="1">
                <a:solidFill>
                  <a:schemeClr val="accent1"/>
                </a:solidFill>
              </a:rPr>
              <a:t>finansal</a:t>
            </a:r>
            <a:r>
              <a:rPr lang="en-US" sz="1900" dirty="0">
                <a:solidFill>
                  <a:schemeClr val="accent1"/>
                </a:solidFill>
              </a:rPr>
              <a:t> </a:t>
            </a:r>
            <a:r>
              <a:rPr lang="en-US" sz="1900" dirty="0" err="1">
                <a:solidFill>
                  <a:schemeClr val="accent1"/>
                </a:solidFill>
              </a:rPr>
              <a:t>tabloları</a:t>
            </a:r>
            <a:r>
              <a:rPr lang="en-US" sz="1900" dirty="0">
                <a:solidFill>
                  <a:schemeClr val="accent1"/>
                </a:solidFill>
              </a:rPr>
              <a:t> </a:t>
            </a:r>
            <a:r>
              <a:rPr lang="en-US" sz="1900" dirty="0" err="1">
                <a:solidFill>
                  <a:schemeClr val="accent1"/>
                </a:solidFill>
              </a:rPr>
              <a:t>ve</a:t>
            </a:r>
            <a:r>
              <a:rPr lang="en-US" sz="1900" dirty="0">
                <a:solidFill>
                  <a:schemeClr val="accent1"/>
                </a:solidFill>
              </a:rPr>
              <a:t> </a:t>
            </a:r>
            <a:r>
              <a:rPr lang="en-US" sz="1900" dirty="0" err="1">
                <a:solidFill>
                  <a:schemeClr val="accent1"/>
                </a:solidFill>
              </a:rPr>
              <a:t>temel</a:t>
            </a:r>
            <a:r>
              <a:rPr lang="en-US" sz="1900" dirty="0">
                <a:solidFill>
                  <a:schemeClr val="accent1"/>
                </a:solidFill>
              </a:rPr>
              <a:t> </a:t>
            </a:r>
            <a:r>
              <a:rPr lang="en-US" sz="1900" dirty="0" err="1">
                <a:solidFill>
                  <a:schemeClr val="accent1"/>
                </a:solidFill>
              </a:rPr>
              <a:t>finansal</a:t>
            </a:r>
            <a:r>
              <a:rPr lang="en-US" sz="1900" dirty="0">
                <a:solidFill>
                  <a:schemeClr val="accent1"/>
                </a:solidFill>
              </a:rPr>
              <a:t> </a:t>
            </a:r>
            <a:r>
              <a:rPr lang="en-US" sz="1900" dirty="0" err="1">
                <a:solidFill>
                  <a:schemeClr val="accent1"/>
                </a:solidFill>
              </a:rPr>
              <a:t>ölçütleri</a:t>
            </a:r>
            <a:r>
              <a:rPr lang="en-US" sz="1900" dirty="0">
                <a:solidFill>
                  <a:schemeClr val="accent1"/>
                </a:solidFill>
              </a:rPr>
              <a:t> </a:t>
            </a:r>
            <a:r>
              <a:rPr lang="en-US" sz="1900" b="0" dirty="0" err="1">
                <a:solidFill>
                  <a:schemeClr val="accent1"/>
                </a:solidFill>
              </a:rPr>
              <a:t>anlamayı</a:t>
            </a:r>
            <a:r>
              <a:rPr lang="en-US" sz="1900" b="0" dirty="0">
                <a:solidFill>
                  <a:schemeClr val="accent1"/>
                </a:solidFill>
              </a:rPr>
              <a:t> </a:t>
            </a:r>
            <a:r>
              <a:rPr lang="en-US" sz="1900" b="0" dirty="0" err="1">
                <a:solidFill>
                  <a:schemeClr val="accent1"/>
                </a:solidFill>
              </a:rPr>
              <a:t>ve</a:t>
            </a:r>
            <a:r>
              <a:rPr lang="en-US" sz="1900" b="0" dirty="0">
                <a:solidFill>
                  <a:schemeClr val="accent1"/>
                </a:solidFill>
              </a:rPr>
              <a:t> </a:t>
            </a:r>
            <a:r>
              <a:rPr lang="en-US" sz="1900" b="0" dirty="0" err="1">
                <a:solidFill>
                  <a:schemeClr val="accent1"/>
                </a:solidFill>
              </a:rPr>
              <a:t>yorumlamayı</a:t>
            </a:r>
            <a:r>
              <a:rPr lang="en-US" sz="1900" b="0" dirty="0">
                <a:solidFill>
                  <a:schemeClr val="accent1"/>
                </a:solidFill>
              </a:rPr>
              <a:t> </a:t>
            </a:r>
            <a:r>
              <a:rPr lang="en-US" sz="1900" b="0" dirty="0" err="1">
                <a:solidFill>
                  <a:schemeClr val="accent1"/>
                </a:solidFill>
              </a:rPr>
              <a:t>öğreneceksiniz</a:t>
            </a:r>
            <a:r>
              <a:rPr lang="en-US" sz="1900" b="0" dirty="0">
                <a:solidFill>
                  <a:schemeClr val="accent1"/>
                </a:solidFill>
              </a:rPr>
              <a:t>. </a:t>
            </a:r>
            <a:r>
              <a:rPr lang="en-US" sz="1900" dirty="0" err="1">
                <a:solidFill>
                  <a:schemeClr val="accent1"/>
                </a:solidFill>
              </a:rPr>
              <a:t>Hibeler</a:t>
            </a:r>
            <a:r>
              <a:rPr lang="en-US" sz="1900" dirty="0">
                <a:solidFill>
                  <a:schemeClr val="accent1"/>
                </a:solidFill>
              </a:rPr>
              <a:t>, </a:t>
            </a:r>
            <a:r>
              <a:rPr lang="en-US" sz="1900" dirty="0" err="1">
                <a:solidFill>
                  <a:schemeClr val="accent1"/>
                </a:solidFill>
              </a:rPr>
              <a:t>krediler</a:t>
            </a:r>
            <a:r>
              <a:rPr lang="en-US" sz="1900" dirty="0">
                <a:solidFill>
                  <a:schemeClr val="accent1"/>
                </a:solidFill>
              </a:rPr>
              <a:t>, </a:t>
            </a:r>
            <a:r>
              <a:rPr lang="en-US" sz="1900" dirty="0" err="1">
                <a:solidFill>
                  <a:schemeClr val="accent1"/>
                </a:solidFill>
              </a:rPr>
              <a:t>kitle</a:t>
            </a:r>
            <a:r>
              <a:rPr lang="en-US" sz="1900" dirty="0">
                <a:solidFill>
                  <a:schemeClr val="accent1"/>
                </a:solidFill>
              </a:rPr>
              <a:t> </a:t>
            </a:r>
            <a:r>
              <a:rPr lang="en-US" sz="1900" b="0" dirty="0" err="1">
                <a:solidFill>
                  <a:schemeClr val="accent1"/>
                </a:solidFill>
              </a:rPr>
              <a:t>fonlaması</a:t>
            </a:r>
            <a:r>
              <a:rPr lang="en-US" sz="1900" b="0" dirty="0">
                <a:solidFill>
                  <a:schemeClr val="accent1"/>
                </a:solidFill>
              </a:rPr>
              <a:t> </a:t>
            </a:r>
            <a:r>
              <a:rPr lang="en-US" sz="1900" dirty="0" err="1">
                <a:solidFill>
                  <a:schemeClr val="accent1"/>
                </a:solidFill>
              </a:rPr>
              <a:t>ve</a:t>
            </a:r>
            <a:r>
              <a:rPr lang="en-US" sz="1900" dirty="0">
                <a:solidFill>
                  <a:schemeClr val="accent1"/>
                </a:solidFill>
              </a:rPr>
              <a:t> risk </a:t>
            </a:r>
            <a:r>
              <a:rPr lang="en-US" sz="1900" dirty="0" err="1">
                <a:solidFill>
                  <a:schemeClr val="accent1"/>
                </a:solidFill>
              </a:rPr>
              <a:t>sermayesi</a:t>
            </a:r>
            <a:r>
              <a:rPr lang="en-US" sz="1900" dirty="0">
                <a:solidFill>
                  <a:schemeClr val="accent1"/>
                </a:solidFill>
              </a:rPr>
              <a:t> </a:t>
            </a:r>
            <a:r>
              <a:rPr lang="en-US" sz="1900" b="0" dirty="0" err="1">
                <a:solidFill>
                  <a:schemeClr val="accent1"/>
                </a:solidFill>
              </a:rPr>
              <a:t>dahil</a:t>
            </a:r>
            <a:r>
              <a:rPr lang="en-US" sz="1900" b="0" dirty="0">
                <a:solidFill>
                  <a:schemeClr val="accent1"/>
                </a:solidFill>
              </a:rPr>
              <a:t> </a:t>
            </a:r>
            <a:r>
              <a:rPr lang="en-US" sz="1900" b="0" dirty="0" err="1">
                <a:solidFill>
                  <a:schemeClr val="accent1"/>
                </a:solidFill>
              </a:rPr>
              <a:t>olmak</a:t>
            </a:r>
            <a:r>
              <a:rPr lang="en-US" sz="1900" b="0" dirty="0">
                <a:solidFill>
                  <a:schemeClr val="accent1"/>
                </a:solidFill>
              </a:rPr>
              <a:t> </a:t>
            </a:r>
            <a:r>
              <a:rPr lang="en-US" sz="1900" b="0" dirty="0" err="1">
                <a:solidFill>
                  <a:schemeClr val="accent1"/>
                </a:solidFill>
              </a:rPr>
              <a:t>üzere</a:t>
            </a:r>
            <a:r>
              <a:rPr lang="en-US" sz="1900" b="0" dirty="0">
                <a:solidFill>
                  <a:schemeClr val="accent1"/>
                </a:solidFill>
              </a:rPr>
              <a:t> </a:t>
            </a:r>
            <a:r>
              <a:rPr lang="en-US" sz="1900" b="0" dirty="0" err="1">
                <a:solidFill>
                  <a:schemeClr val="accent1"/>
                </a:solidFill>
              </a:rPr>
              <a:t>kadın</a:t>
            </a:r>
            <a:r>
              <a:rPr lang="en-US" sz="1900" b="0" dirty="0">
                <a:solidFill>
                  <a:schemeClr val="accent1"/>
                </a:solidFill>
              </a:rPr>
              <a:t> </a:t>
            </a:r>
            <a:r>
              <a:rPr lang="en-US" sz="1900" b="0" dirty="0" err="1">
                <a:solidFill>
                  <a:schemeClr val="accent1"/>
                </a:solidFill>
              </a:rPr>
              <a:t>girişimciler</a:t>
            </a:r>
            <a:r>
              <a:rPr lang="en-US" sz="1900" b="0" dirty="0">
                <a:solidFill>
                  <a:schemeClr val="accent1"/>
                </a:solidFill>
              </a:rPr>
              <a:t> </a:t>
            </a:r>
            <a:r>
              <a:rPr lang="en-US" sz="1900" b="0" dirty="0" err="1">
                <a:solidFill>
                  <a:schemeClr val="accent1"/>
                </a:solidFill>
              </a:rPr>
              <a:t>için</a:t>
            </a:r>
            <a:r>
              <a:rPr lang="en-US" sz="1900" b="0" dirty="0">
                <a:solidFill>
                  <a:schemeClr val="accent1"/>
                </a:solidFill>
              </a:rPr>
              <a:t> </a:t>
            </a:r>
            <a:r>
              <a:rPr lang="en-US" sz="1900" b="0" dirty="0" err="1">
                <a:solidFill>
                  <a:schemeClr val="accent1"/>
                </a:solidFill>
              </a:rPr>
              <a:t>mevcut</a:t>
            </a:r>
            <a:r>
              <a:rPr lang="en-US" sz="1900" b="0" dirty="0">
                <a:solidFill>
                  <a:schemeClr val="accent1"/>
                </a:solidFill>
              </a:rPr>
              <a:t> </a:t>
            </a:r>
            <a:r>
              <a:rPr lang="en-US" sz="1900" b="0" dirty="0" err="1">
                <a:solidFill>
                  <a:schemeClr val="accent1"/>
                </a:solidFill>
              </a:rPr>
              <a:t>olan</a:t>
            </a:r>
            <a:r>
              <a:rPr lang="en-US" sz="1900" b="0" dirty="0">
                <a:solidFill>
                  <a:schemeClr val="accent1"/>
                </a:solidFill>
              </a:rPr>
              <a:t> </a:t>
            </a:r>
            <a:r>
              <a:rPr lang="en-US" sz="1900" b="0" dirty="0" err="1">
                <a:solidFill>
                  <a:schemeClr val="accent1"/>
                </a:solidFill>
              </a:rPr>
              <a:t>çeşitli</a:t>
            </a:r>
            <a:r>
              <a:rPr lang="en-US" sz="1900" b="0" dirty="0">
                <a:solidFill>
                  <a:schemeClr val="accent1"/>
                </a:solidFill>
              </a:rPr>
              <a:t> </a:t>
            </a:r>
            <a:r>
              <a:rPr lang="en-US" sz="1900" b="0" dirty="0" err="1">
                <a:solidFill>
                  <a:schemeClr val="accent1"/>
                </a:solidFill>
              </a:rPr>
              <a:t>finansman</a:t>
            </a:r>
            <a:r>
              <a:rPr lang="en-US" sz="1900" b="0" dirty="0">
                <a:solidFill>
                  <a:schemeClr val="accent1"/>
                </a:solidFill>
              </a:rPr>
              <a:t> </a:t>
            </a:r>
            <a:r>
              <a:rPr lang="en-US" sz="1900" b="0" dirty="0" err="1">
                <a:solidFill>
                  <a:schemeClr val="accent1"/>
                </a:solidFill>
              </a:rPr>
              <a:t>seçeneklerini</a:t>
            </a:r>
            <a:r>
              <a:rPr lang="en-US" sz="1900" b="0" dirty="0">
                <a:solidFill>
                  <a:schemeClr val="accent1"/>
                </a:solidFill>
              </a:rPr>
              <a:t> </a:t>
            </a:r>
            <a:r>
              <a:rPr lang="en-US" sz="1900" b="0" dirty="0" err="1">
                <a:solidFill>
                  <a:schemeClr val="accent1"/>
                </a:solidFill>
              </a:rPr>
              <a:t>keşfedeceksiniz</a:t>
            </a:r>
            <a:r>
              <a:rPr lang="en-US" sz="1900" b="0" dirty="0">
                <a:solidFill>
                  <a:schemeClr val="accent1"/>
                </a:solidFill>
              </a:rPr>
              <a:t>. </a:t>
            </a:r>
            <a:r>
              <a:rPr lang="sl-SI" sz="1900" b="0" dirty="0">
                <a:solidFill>
                  <a:schemeClr val="accent1"/>
                </a:solidFill>
              </a:rPr>
              <a:t>Ayrıca, </a:t>
            </a:r>
            <a:r>
              <a:rPr lang="en-US" sz="1900" b="0" dirty="0" err="1">
                <a:solidFill>
                  <a:schemeClr val="accent1"/>
                </a:solidFill>
              </a:rPr>
              <a:t>etkileyici</a:t>
            </a:r>
            <a:r>
              <a:rPr lang="en-US" sz="1900" b="0" dirty="0">
                <a:solidFill>
                  <a:schemeClr val="accent1"/>
                </a:solidFill>
              </a:rPr>
              <a:t> </a:t>
            </a:r>
            <a:r>
              <a:rPr lang="en-US" sz="1900" b="0" dirty="0" err="1">
                <a:solidFill>
                  <a:schemeClr val="accent1"/>
                </a:solidFill>
              </a:rPr>
              <a:t>sunumlar</a:t>
            </a:r>
            <a:r>
              <a:rPr lang="en-US" sz="1900" b="0" dirty="0">
                <a:solidFill>
                  <a:schemeClr val="accent1"/>
                </a:solidFill>
              </a:rPr>
              <a:t> </a:t>
            </a:r>
            <a:r>
              <a:rPr lang="en-US" sz="1900" b="0" dirty="0" err="1">
                <a:solidFill>
                  <a:schemeClr val="accent1"/>
                </a:solidFill>
              </a:rPr>
              <a:t>hazırlamak</a:t>
            </a:r>
            <a:r>
              <a:rPr lang="en-US" sz="1900" b="0" dirty="0">
                <a:solidFill>
                  <a:schemeClr val="accent1"/>
                </a:solidFill>
              </a:rPr>
              <a:t> </a:t>
            </a:r>
            <a:r>
              <a:rPr lang="en-US" sz="1900" b="0" dirty="0" err="1">
                <a:solidFill>
                  <a:schemeClr val="accent1"/>
                </a:solidFill>
              </a:rPr>
              <a:t>ve</a:t>
            </a:r>
            <a:r>
              <a:rPr lang="en-US" sz="1900" b="0" dirty="0">
                <a:solidFill>
                  <a:schemeClr val="accent1"/>
                </a:solidFill>
              </a:rPr>
              <a:t> </a:t>
            </a:r>
            <a:r>
              <a:rPr lang="en-US" sz="1900" dirty="0" err="1">
                <a:solidFill>
                  <a:schemeClr val="accent1"/>
                </a:solidFill>
              </a:rPr>
              <a:t>yatırımcıların</a:t>
            </a:r>
            <a:r>
              <a:rPr lang="en-US" sz="1900" dirty="0">
                <a:solidFill>
                  <a:schemeClr val="accent1"/>
                </a:solidFill>
              </a:rPr>
              <a:t> </a:t>
            </a:r>
            <a:r>
              <a:rPr lang="en-US" sz="1900" b="0" dirty="0" err="1">
                <a:solidFill>
                  <a:schemeClr val="accent1"/>
                </a:solidFill>
              </a:rPr>
              <a:t>bir</a:t>
            </a:r>
            <a:r>
              <a:rPr lang="en-US" sz="1900" b="0" dirty="0">
                <a:solidFill>
                  <a:schemeClr val="accent1"/>
                </a:solidFill>
              </a:rPr>
              <a:t> </a:t>
            </a:r>
            <a:r>
              <a:rPr lang="en-US" sz="1900" b="0" dirty="0" err="1">
                <a:solidFill>
                  <a:schemeClr val="accent1"/>
                </a:solidFill>
              </a:rPr>
              <a:t>işletmede</a:t>
            </a:r>
            <a:r>
              <a:rPr lang="en-US" sz="1900" b="0" dirty="0">
                <a:solidFill>
                  <a:schemeClr val="accent1"/>
                </a:solidFill>
              </a:rPr>
              <a:t> ne </a:t>
            </a:r>
            <a:r>
              <a:rPr lang="en-US" sz="1900" b="0" dirty="0" err="1">
                <a:solidFill>
                  <a:schemeClr val="accent1"/>
                </a:solidFill>
              </a:rPr>
              <a:t>aradığını</a:t>
            </a:r>
            <a:r>
              <a:rPr lang="en-US" sz="1900" b="0" dirty="0">
                <a:solidFill>
                  <a:schemeClr val="accent1"/>
                </a:solidFill>
              </a:rPr>
              <a:t> </a:t>
            </a:r>
            <a:r>
              <a:rPr lang="en-US" sz="1900" b="0" dirty="0" err="1">
                <a:solidFill>
                  <a:schemeClr val="accent1"/>
                </a:solidFill>
              </a:rPr>
              <a:t>anlamak</a:t>
            </a:r>
            <a:r>
              <a:rPr lang="en-US" sz="1900" b="0" dirty="0">
                <a:solidFill>
                  <a:schemeClr val="accent1"/>
                </a:solidFill>
              </a:rPr>
              <a:t> da </a:t>
            </a:r>
            <a:r>
              <a:rPr lang="en-US" sz="1900" b="0" dirty="0" err="1">
                <a:solidFill>
                  <a:schemeClr val="accent1"/>
                </a:solidFill>
              </a:rPr>
              <a:t>dahil</a:t>
            </a:r>
            <a:r>
              <a:rPr lang="en-US" sz="1900" b="0" dirty="0">
                <a:solidFill>
                  <a:schemeClr val="accent1"/>
                </a:solidFill>
              </a:rPr>
              <a:t> </a:t>
            </a:r>
            <a:r>
              <a:rPr lang="en-US" sz="1900" b="0" dirty="0" err="1">
                <a:solidFill>
                  <a:schemeClr val="accent1"/>
                </a:solidFill>
              </a:rPr>
              <a:t>olmak</a:t>
            </a:r>
            <a:r>
              <a:rPr lang="en-US" sz="1900" b="0" dirty="0">
                <a:solidFill>
                  <a:schemeClr val="accent1"/>
                </a:solidFill>
              </a:rPr>
              <a:t> </a:t>
            </a:r>
            <a:r>
              <a:rPr lang="en-US" sz="1900" b="0" dirty="0" err="1">
                <a:solidFill>
                  <a:schemeClr val="accent1"/>
                </a:solidFill>
              </a:rPr>
              <a:t>üzere</a:t>
            </a:r>
            <a:r>
              <a:rPr lang="en-US" sz="1900" b="0" dirty="0">
                <a:solidFill>
                  <a:schemeClr val="accent1"/>
                </a:solidFill>
              </a:rPr>
              <a:t> </a:t>
            </a:r>
            <a:r>
              <a:rPr lang="en-US" sz="1900" b="0" dirty="0" err="1">
                <a:solidFill>
                  <a:schemeClr val="accent1"/>
                </a:solidFill>
              </a:rPr>
              <a:t>yatırımcılara</a:t>
            </a:r>
            <a:r>
              <a:rPr lang="en-US" sz="1900" b="0" dirty="0">
                <a:solidFill>
                  <a:schemeClr val="accent1"/>
                </a:solidFill>
              </a:rPr>
              <a:t> </a:t>
            </a:r>
            <a:r>
              <a:rPr lang="en-US" sz="1900" b="0" dirty="0" err="1">
                <a:solidFill>
                  <a:schemeClr val="accent1"/>
                </a:solidFill>
              </a:rPr>
              <a:t>nasıl</a:t>
            </a:r>
            <a:r>
              <a:rPr lang="en-US" sz="1900" b="0" dirty="0">
                <a:solidFill>
                  <a:schemeClr val="accent1"/>
                </a:solidFill>
              </a:rPr>
              <a:t> </a:t>
            </a:r>
            <a:r>
              <a:rPr lang="en-US" sz="1900" b="0" dirty="0" err="1">
                <a:solidFill>
                  <a:schemeClr val="accent1"/>
                </a:solidFill>
              </a:rPr>
              <a:t>etkili</a:t>
            </a:r>
            <a:r>
              <a:rPr lang="en-US" sz="1900" b="0" dirty="0">
                <a:solidFill>
                  <a:schemeClr val="accent1"/>
                </a:solidFill>
              </a:rPr>
              <a:t> </a:t>
            </a:r>
            <a:r>
              <a:rPr lang="en-US" sz="1900" b="0" dirty="0" err="1">
                <a:solidFill>
                  <a:schemeClr val="accent1"/>
                </a:solidFill>
              </a:rPr>
              <a:t>bir</a:t>
            </a:r>
            <a:r>
              <a:rPr lang="en-US" sz="1900" b="0" dirty="0">
                <a:solidFill>
                  <a:schemeClr val="accent1"/>
                </a:solidFill>
              </a:rPr>
              <a:t> </a:t>
            </a:r>
            <a:r>
              <a:rPr lang="en-US" sz="1900" b="0" dirty="0" err="1">
                <a:solidFill>
                  <a:schemeClr val="accent1"/>
                </a:solidFill>
              </a:rPr>
              <a:t>şekilde</a:t>
            </a:r>
            <a:r>
              <a:rPr lang="en-US" sz="1900" b="0" dirty="0">
                <a:solidFill>
                  <a:schemeClr val="accent1"/>
                </a:solidFill>
              </a:rPr>
              <a:t> </a:t>
            </a:r>
            <a:r>
              <a:rPr lang="en-US" sz="1900" b="0" dirty="0" err="1">
                <a:solidFill>
                  <a:schemeClr val="accent1"/>
                </a:solidFill>
              </a:rPr>
              <a:t>sunum</a:t>
            </a:r>
            <a:r>
              <a:rPr lang="en-US" sz="1900" b="0" dirty="0">
                <a:solidFill>
                  <a:schemeClr val="accent1"/>
                </a:solidFill>
              </a:rPr>
              <a:t> </a:t>
            </a:r>
            <a:r>
              <a:rPr lang="en-US" sz="1900" b="0" dirty="0" err="1">
                <a:solidFill>
                  <a:schemeClr val="accent1"/>
                </a:solidFill>
              </a:rPr>
              <a:t>yapılacağına</a:t>
            </a:r>
            <a:r>
              <a:rPr lang="en-US" sz="1900" b="0" dirty="0">
                <a:solidFill>
                  <a:schemeClr val="accent1"/>
                </a:solidFill>
              </a:rPr>
              <a:t> </a:t>
            </a:r>
            <a:r>
              <a:rPr lang="en-US" sz="1900" b="0" dirty="0" err="1">
                <a:solidFill>
                  <a:schemeClr val="accent1"/>
                </a:solidFill>
              </a:rPr>
              <a:t>dair</a:t>
            </a:r>
            <a:r>
              <a:rPr lang="en-US" sz="1900" b="0" dirty="0">
                <a:solidFill>
                  <a:schemeClr val="accent1"/>
                </a:solidFill>
              </a:rPr>
              <a:t> </a:t>
            </a:r>
            <a:r>
              <a:rPr lang="en-US" sz="1900" b="0" dirty="0" err="1">
                <a:solidFill>
                  <a:schemeClr val="accent1"/>
                </a:solidFill>
              </a:rPr>
              <a:t>içgörüler</a:t>
            </a:r>
            <a:r>
              <a:rPr lang="en-US" sz="1900" b="0" dirty="0">
                <a:solidFill>
                  <a:schemeClr val="accent1"/>
                </a:solidFill>
              </a:rPr>
              <a:t> </a:t>
            </a:r>
            <a:r>
              <a:rPr lang="en-US" sz="1900" b="0" dirty="0" err="1">
                <a:solidFill>
                  <a:schemeClr val="accent1"/>
                </a:solidFill>
              </a:rPr>
              <a:t>edineceksiniz</a:t>
            </a:r>
            <a:r>
              <a:rPr lang="en-US" sz="1900" b="0" dirty="0">
                <a:solidFill>
                  <a:schemeClr val="accent1"/>
                </a:solidFill>
              </a:rPr>
              <a:t>. </a:t>
            </a:r>
            <a:r>
              <a:rPr lang="en-US" sz="1900" b="0" dirty="0" err="1">
                <a:solidFill>
                  <a:schemeClr val="accent1"/>
                </a:solidFill>
              </a:rPr>
              <a:t>Sunum</a:t>
            </a:r>
            <a:r>
              <a:rPr lang="en-US" sz="1900" b="0" dirty="0">
                <a:solidFill>
                  <a:schemeClr val="accent1"/>
                </a:solidFill>
              </a:rPr>
              <a:t> </a:t>
            </a:r>
            <a:r>
              <a:rPr lang="en-US" sz="1900" b="0" dirty="0" err="1">
                <a:solidFill>
                  <a:schemeClr val="accent1"/>
                </a:solidFill>
              </a:rPr>
              <a:t>boyunca</a:t>
            </a:r>
            <a:r>
              <a:rPr lang="en-US" sz="1900" b="0" dirty="0">
                <a:solidFill>
                  <a:schemeClr val="accent1"/>
                </a:solidFill>
              </a:rPr>
              <a:t>, </a:t>
            </a:r>
            <a:r>
              <a:rPr lang="en-US" sz="1900" b="0" dirty="0" err="1">
                <a:solidFill>
                  <a:schemeClr val="accent1"/>
                </a:solidFill>
              </a:rPr>
              <a:t>anlayışınızı</a:t>
            </a:r>
            <a:r>
              <a:rPr lang="en-US" sz="1900" b="0" dirty="0">
                <a:solidFill>
                  <a:schemeClr val="accent1"/>
                </a:solidFill>
              </a:rPr>
              <a:t> </a:t>
            </a:r>
            <a:r>
              <a:rPr lang="en-US" sz="1900" b="0" dirty="0" err="1">
                <a:solidFill>
                  <a:schemeClr val="accent1"/>
                </a:solidFill>
              </a:rPr>
              <a:t>geliştirmek</a:t>
            </a:r>
            <a:r>
              <a:rPr lang="en-US" sz="1900" b="0" dirty="0">
                <a:solidFill>
                  <a:schemeClr val="accent1"/>
                </a:solidFill>
              </a:rPr>
              <a:t> </a:t>
            </a:r>
            <a:r>
              <a:rPr lang="en-US" sz="1900" b="0" dirty="0" err="1">
                <a:solidFill>
                  <a:schemeClr val="accent1"/>
                </a:solidFill>
              </a:rPr>
              <a:t>ve</a:t>
            </a:r>
            <a:r>
              <a:rPr lang="en-US" sz="1900" b="0" dirty="0">
                <a:solidFill>
                  <a:schemeClr val="accent1"/>
                </a:solidFill>
              </a:rPr>
              <a:t> </a:t>
            </a:r>
            <a:r>
              <a:rPr lang="en-US" sz="1900" b="0" dirty="0" err="1">
                <a:solidFill>
                  <a:schemeClr val="accent1"/>
                </a:solidFill>
              </a:rPr>
              <a:t>konuya</a:t>
            </a:r>
            <a:r>
              <a:rPr lang="en-US" sz="1900" b="0" dirty="0">
                <a:solidFill>
                  <a:schemeClr val="accent1"/>
                </a:solidFill>
              </a:rPr>
              <a:t> </a:t>
            </a:r>
            <a:r>
              <a:rPr lang="en-US" sz="1900" b="0" dirty="0" err="1">
                <a:solidFill>
                  <a:schemeClr val="accent1"/>
                </a:solidFill>
              </a:rPr>
              <a:t>daha</a:t>
            </a:r>
            <a:r>
              <a:rPr lang="en-US" sz="1900" b="0" dirty="0">
                <a:solidFill>
                  <a:schemeClr val="accent1"/>
                </a:solidFill>
              </a:rPr>
              <a:t> </a:t>
            </a:r>
            <a:r>
              <a:rPr lang="en-US" sz="1900" b="0" dirty="0" err="1">
                <a:solidFill>
                  <a:schemeClr val="accent1"/>
                </a:solidFill>
              </a:rPr>
              <a:t>derinlemesine</a:t>
            </a:r>
            <a:r>
              <a:rPr lang="en-US" sz="1900" b="0" dirty="0">
                <a:solidFill>
                  <a:schemeClr val="accent1"/>
                </a:solidFill>
              </a:rPr>
              <a:t> </a:t>
            </a:r>
            <a:r>
              <a:rPr lang="en-US" sz="1900" b="0" dirty="0" err="1">
                <a:solidFill>
                  <a:schemeClr val="accent1"/>
                </a:solidFill>
              </a:rPr>
              <a:t>bir</a:t>
            </a:r>
            <a:r>
              <a:rPr lang="en-US" sz="1900" b="0" dirty="0">
                <a:solidFill>
                  <a:schemeClr val="accent1"/>
                </a:solidFill>
              </a:rPr>
              <a:t> </a:t>
            </a:r>
            <a:r>
              <a:rPr lang="en-US" sz="1900" b="0" dirty="0" err="1">
                <a:solidFill>
                  <a:schemeClr val="accent1"/>
                </a:solidFill>
              </a:rPr>
              <a:t>dalış</a:t>
            </a:r>
            <a:r>
              <a:rPr lang="en-US" sz="1900" b="0" dirty="0">
                <a:solidFill>
                  <a:schemeClr val="accent1"/>
                </a:solidFill>
              </a:rPr>
              <a:t> </a:t>
            </a:r>
            <a:r>
              <a:rPr lang="en-US" sz="1900" b="0" dirty="0" err="1">
                <a:solidFill>
                  <a:schemeClr val="accent1"/>
                </a:solidFill>
              </a:rPr>
              <a:t>sunmak</a:t>
            </a:r>
            <a:r>
              <a:rPr lang="en-US" sz="1900" b="0" dirty="0">
                <a:solidFill>
                  <a:schemeClr val="accent1"/>
                </a:solidFill>
              </a:rPr>
              <a:t> </a:t>
            </a:r>
            <a:r>
              <a:rPr lang="en-US" sz="1900" b="0" dirty="0" err="1">
                <a:solidFill>
                  <a:schemeClr val="accent1"/>
                </a:solidFill>
              </a:rPr>
              <a:t>için</a:t>
            </a:r>
            <a:r>
              <a:rPr lang="en-US" sz="1900" b="0" dirty="0">
                <a:solidFill>
                  <a:schemeClr val="accent1"/>
                </a:solidFill>
              </a:rPr>
              <a:t> </a:t>
            </a:r>
            <a:r>
              <a:rPr lang="en-US" sz="1900" b="0" dirty="0" err="1">
                <a:solidFill>
                  <a:schemeClr val="accent1"/>
                </a:solidFill>
              </a:rPr>
              <a:t>belirli</a:t>
            </a:r>
            <a:r>
              <a:rPr lang="en-US" sz="1900" b="0" dirty="0">
                <a:solidFill>
                  <a:schemeClr val="accent1"/>
                </a:solidFill>
              </a:rPr>
              <a:t> </a:t>
            </a:r>
            <a:r>
              <a:rPr lang="en-US" sz="1900" b="0" dirty="0" err="1">
                <a:solidFill>
                  <a:schemeClr val="accent1"/>
                </a:solidFill>
              </a:rPr>
              <a:t>konularda</a:t>
            </a:r>
            <a:r>
              <a:rPr lang="en-US" sz="1900" b="0" dirty="0">
                <a:solidFill>
                  <a:schemeClr val="accent1"/>
                </a:solidFill>
              </a:rPr>
              <a:t> </a:t>
            </a:r>
            <a:r>
              <a:rPr lang="en-US" sz="1900" b="0" dirty="0" err="1">
                <a:solidFill>
                  <a:schemeClr val="accent1"/>
                </a:solidFill>
              </a:rPr>
              <a:t>daha</a:t>
            </a:r>
            <a:r>
              <a:rPr lang="en-US" sz="1900" b="0" dirty="0">
                <a:solidFill>
                  <a:schemeClr val="accent1"/>
                </a:solidFill>
              </a:rPr>
              <a:t> </a:t>
            </a:r>
            <a:r>
              <a:rPr lang="en-US" sz="1900" b="0" dirty="0" err="1">
                <a:solidFill>
                  <a:schemeClr val="accent1"/>
                </a:solidFill>
              </a:rPr>
              <a:t>derinlemesine</a:t>
            </a:r>
            <a:r>
              <a:rPr lang="en-US" sz="1900" b="0" dirty="0">
                <a:solidFill>
                  <a:schemeClr val="accent1"/>
                </a:solidFill>
              </a:rPr>
              <a:t> </a:t>
            </a:r>
            <a:r>
              <a:rPr lang="en-US" sz="1900" b="0" dirty="0" err="1">
                <a:solidFill>
                  <a:schemeClr val="accent1"/>
                </a:solidFill>
              </a:rPr>
              <a:t>açıklamalar</a:t>
            </a:r>
            <a:r>
              <a:rPr lang="en-US" sz="1900" b="0" dirty="0">
                <a:solidFill>
                  <a:schemeClr val="accent1"/>
                </a:solidFill>
              </a:rPr>
              <a:t> </a:t>
            </a:r>
            <a:r>
              <a:rPr lang="en-US" sz="1900" b="0" dirty="0" err="1">
                <a:solidFill>
                  <a:schemeClr val="accent1"/>
                </a:solidFill>
              </a:rPr>
              <a:t>sağlayan</a:t>
            </a:r>
            <a:r>
              <a:rPr lang="en-US" sz="1900" b="0" dirty="0">
                <a:solidFill>
                  <a:schemeClr val="accent1"/>
                </a:solidFill>
              </a:rPr>
              <a:t> </a:t>
            </a:r>
            <a:r>
              <a:rPr lang="en-US" sz="1900" dirty="0">
                <a:solidFill>
                  <a:schemeClr val="accent1"/>
                </a:solidFill>
              </a:rPr>
              <a:t>ek </a:t>
            </a:r>
            <a:r>
              <a:rPr lang="en-US" sz="1900" dirty="0" err="1">
                <a:solidFill>
                  <a:schemeClr val="accent1"/>
                </a:solidFill>
              </a:rPr>
              <a:t>videolara</a:t>
            </a:r>
            <a:r>
              <a:rPr lang="en-US" sz="1900" dirty="0">
                <a:solidFill>
                  <a:schemeClr val="accent1"/>
                </a:solidFill>
              </a:rPr>
              <a:t> </a:t>
            </a:r>
            <a:r>
              <a:rPr lang="en-US" sz="1900" b="0" dirty="0" err="1">
                <a:solidFill>
                  <a:schemeClr val="accent1"/>
                </a:solidFill>
              </a:rPr>
              <a:t>referanslar</a:t>
            </a:r>
            <a:r>
              <a:rPr lang="en-US" sz="1900" b="0" dirty="0">
                <a:solidFill>
                  <a:schemeClr val="accent1"/>
                </a:solidFill>
              </a:rPr>
              <a:t> </a:t>
            </a:r>
            <a:r>
              <a:rPr lang="en-US" sz="1900" b="0" dirty="0" err="1">
                <a:solidFill>
                  <a:schemeClr val="accent1"/>
                </a:solidFill>
              </a:rPr>
              <a:t>bulacaksınız</a:t>
            </a:r>
            <a:r>
              <a:rPr lang="en-US" sz="1900" b="0" dirty="0">
                <a:solidFill>
                  <a:schemeClr val="accent1"/>
                </a:solidFill>
              </a:rPr>
              <a:t>.</a:t>
            </a:r>
            <a:endParaRPr lang="sl-SI" sz="1900" b="0" dirty="0">
              <a:solidFill>
                <a:schemeClr val="accent1"/>
              </a:solidFill>
            </a:endParaRPr>
          </a:p>
          <a:p>
            <a:pPr>
              <a:lnSpc>
                <a:spcPct val="150000"/>
              </a:lnSpc>
            </a:pPr>
            <a:r>
              <a:rPr lang="sl-SI" dirty="0"/>
              <a:t>Ünitenin süresi: </a:t>
            </a:r>
            <a:r>
              <a:rPr lang="sl-SI" sz="1900" b="0" dirty="0">
                <a:solidFill>
                  <a:schemeClr val="accent1"/>
                </a:solidFill>
              </a:rPr>
              <a:t>Bir hafta</a:t>
            </a:r>
          </a:p>
          <a:p>
            <a:pPr>
              <a:lnSpc>
                <a:spcPct val="150000"/>
              </a:lnSpc>
            </a:pPr>
            <a:r>
              <a:rPr lang="sl-SI" dirty="0"/>
              <a:t>Tahmini iş yükü:</a:t>
            </a:r>
            <a:r>
              <a:rPr lang="sl-SI" sz="1900" b="0" dirty="0">
                <a:solidFill>
                  <a:schemeClr val="accent1"/>
                </a:solidFill>
              </a:rPr>
              <a:t> 7 saat</a:t>
            </a:r>
          </a:p>
          <a:p>
            <a:pPr marL="0" indent="0">
              <a:lnSpc>
                <a:spcPct val="150000"/>
              </a:lnSpc>
              <a:buNone/>
            </a:pPr>
            <a:r>
              <a:rPr lang="sl-SI" dirty="0"/>
              <a:t>Değerlendirme yöntemi: </a:t>
            </a:r>
            <a:r>
              <a:rPr lang="sl-SI" sz="1900" b="0" dirty="0">
                <a:solidFill>
                  <a:schemeClr val="accent1"/>
                </a:solidFill>
              </a:rPr>
              <a:t>Ödevler ve çoktan seçmeli sınavlar</a:t>
            </a:r>
          </a:p>
        </p:txBody>
      </p:sp>
    </p:spTree>
    <p:extLst>
      <p:ext uri="{BB962C8B-B14F-4D97-AF65-F5344CB8AC3E}">
        <p14:creationId xmlns:p14="http://schemas.microsoft.com/office/powerpoint/2010/main" val="104309123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838200" y="292057"/>
            <a:ext cx="9047672" cy="575154"/>
          </a:xfrm>
        </p:spPr>
        <p:txBody>
          <a:bodyPr>
            <a:normAutofit fontScale="90000"/>
          </a:bodyPr>
          <a:lstStyle/>
          <a:p>
            <a:r>
              <a:rPr lang="sl-SI" err="1"/>
              <a:t>Teklif hazırlayın</a:t>
            </a:r>
            <a:endParaRPr lang="en-US" err="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062" y="1050427"/>
            <a:ext cx="5098231" cy="5126536"/>
          </a:xfrm>
        </p:spPr>
        <p:txBody>
          <a:bodyPr vert="horz" lIns="91440" tIns="45720" rIns="91440" bIns="45720" rtlCol="0" anchor="t">
            <a:normAutofit/>
          </a:bodyPr>
          <a:lstStyle/>
          <a:p>
            <a:pPr>
              <a:lnSpc>
                <a:spcPct val="100000"/>
              </a:lnSpc>
              <a:spcBef>
                <a:spcPts val="600"/>
              </a:spcBef>
              <a:spcAft>
                <a:spcPts val="600"/>
              </a:spcAft>
            </a:pPr>
            <a:r>
              <a:rPr lang="en-US" sz="1600" dirty="0" err="1"/>
              <a:t>İş</a:t>
            </a:r>
            <a:r>
              <a:rPr lang="en-US" sz="1600" dirty="0"/>
              <a:t> </a:t>
            </a:r>
            <a:r>
              <a:rPr lang="en-US" sz="1600" dirty="0" err="1"/>
              <a:t>Planı</a:t>
            </a:r>
            <a:r>
              <a:rPr lang="en-US" sz="1600" dirty="0"/>
              <a:t>:</a:t>
            </a:r>
            <a:br>
              <a:rPr lang="en-US" sz="1600" dirty="0">
                <a:solidFill>
                  <a:srgbClr val="F3B75B"/>
                </a:solidFill>
              </a:rPr>
            </a:br>
            <a:br>
              <a:rPr lang="en-US" sz="1600" dirty="0"/>
            </a:br>
            <a:r>
              <a:rPr lang="en-US" sz="1400" dirty="0" err="1">
                <a:solidFill>
                  <a:schemeClr val="accent1"/>
                </a:solidFill>
              </a:rPr>
              <a:t>Yönetici</a:t>
            </a:r>
            <a:r>
              <a:rPr lang="en-US" sz="1400" dirty="0">
                <a:solidFill>
                  <a:schemeClr val="accent1"/>
                </a:solidFill>
              </a:rPr>
              <a:t> </a:t>
            </a:r>
            <a:r>
              <a:rPr lang="en-US" sz="1400" dirty="0" err="1">
                <a:solidFill>
                  <a:schemeClr val="accent1"/>
                </a:solidFill>
              </a:rPr>
              <a:t>Özeti</a:t>
            </a:r>
            <a:r>
              <a:rPr lang="en-US" sz="1400" dirty="0">
                <a:solidFill>
                  <a:schemeClr val="accent1"/>
                </a:solidFill>
              </a:rPr>
              <a:t>: </a:t>
            </a:r>
            <a:r>
              <a:rPr lang="en-US" sz="1400" b="0" dirty="0" err="1">
                <a:solidFill>
                  <a:schemeClr val="accent1"/>
                </a:solidFill>
              </a:rPr>
              <a:t>Misyon</a:t>
            </a:r>
            <a:r>
              <a:rPr lang="en-US" sz="1400" b="0" dirty="0">
                <a:solidFill>
                  <a:schemeClr val="accent1"/>
                </a:solidFill>
              </a:rPr>
              <a:t>, </a:t>
            </a:r>
            <a:r>
              <a:rPr lang="en-US" sz="1400" b="0" dirty="0" err="1">
                <a:solidFill>
                  <a:schemeClr val="accent1"/>
                </a:solidFill>
              </a:rPr>
              <a:t>vizyon</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hedefler</a:t>
            </a:r>
            <a:r>
              <a:rPr lang="en-US" sz="1400" b="0" dirty="0">
                <a:solidFill>
                  <a:schemeClr val="accent1"/>
                </a:solidFill>
              </a:rPr>
              <a:t> de </a:t>
            </a:r>
            <a:r>
              <a:rPr lang="en-US" sz="1400" b="0" dirty="0" err="1">
                <a:solidFill>
                  <a:schemeClr val="accent1"/>
                </a:solidFill>
              </a:rPr>
              <a:t>dahil</a:t>
            </a:r>
            <a:r>
              <a:rPr lang="en-US" sz="1400" b="0" dirty="0">
                <a:solidFill>
                  <a:schemeClr val="accent1"/>
                </a:solidFill>
              </a:rPr>
              <a:t> </a:t>
            </a:r>
            <a:r>
              <a:rPr lang="en-US" sz="1400" b="0" dirty="0" err="1">
                <a:solidFill>
                  <a:schemeClr val="accent1"/>
                </a:solidFill>
              </a:rPr>
              <a:t>olmak</a:t>
            </a:r>
            <a:r>
              <a:rPr lang="en-US" sz="1400" b="0" dirty="0">
                <a:solidFill>
                  <a:schemeClr val="accent1"/>
                </a:solidFill>
              </a:rPr>
              <a:t> </a:t>
            </a:r>
            <a:r>
              <a:rPr lang="en-US" sz="1400" b="0" dirty="0" err="1">
                <a:solidFill>
                  <a:schemeClr val="accent1"/>
                </a:solidFill>
              </a:rPr>
              <a:t>üzere</a:t>
            </a:r>
            <a:r>
              <a:rPr lang="en-US" sz="1400" b="0" dirty="0">
                <a:solidFill>
                  <a:schemeClr val="accent1"/>
                </a:solidFill>
              </a:rPr>
              <a:t> </a:t>
            </a:r>
            <a:r>
              <a:rPr lang="en-US" sz="1400" b="0" dirty="0" err="1">
                <a:solidFill>
                  <a:schemeClr val="accent1"/>
                </a:solidFill>
              </a:rPr>
              <a:t>işletmeniz</a:t>
            </a:r>
            <a:r>
              <a:rPr lang="en-US" sz="1400" b="0" dirty="0">
                <a:solidFill>
                  <a:schemeClr val="accent1"/>
                </a:solidFill>
              </a:rPr>
              <a:t> </a:t>
            </a:r>
            <a:r>
              <a:rPr lang="en-US" sz="1400" b="0" dirty="0" err="1">
                <a:solidFill>
                  <a:schemeClr val="accent1"/>
                </a:solidFill>
              </a:rPr>
              <a:t>hakkında</a:t>
            </a:r>
            <a:r>
              <a:rPr lang="en-US" sz="1400" b="0" dirty="0">
                <a:solidFill>
                  <a:schemeClr val="accent1"/>
                </a:solidFill>
              </a:rPr>
              <a:t> </a:t>
            </a:r>
            <a:r>
              <a:rPr lang="en-US" sz="1400" b="0" dirty="0" err="1">
                <a:solidFill>
                  <a:schemeClr val="accent1"/>
                </a:solidFill>
              </a:rPr>
              <a:t>kısa</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genel</a:t>
            </a:r>
            <a:r>
              <a:rPr lang="en-US" sz="1400" b="0" dirty="0">
                <a:solidFill>
                  <a:schemeClr val="accent1"/>
                </a:solidFill>
              </a:rPr>
              <a:t> </a:t>
            </a:r>
            <a:r>
              <a:rPr lang="en-US" sz="1400" b="0" dirty="0" err="1">
                <a:solidFill>
                  <a:schemeClr val="accent1"/>
                </a:solidFill>
              </a:rPr>
              <a:t>bakış</a:t>
            </a:r>
            <a:r>
              <a:rPr lang="en-US" sz="1400" b="0" dirty="0">
                <a:solidFill>
                  <a:schemeClr val="accent1"/>
                </a:solidFill>
              </a:rPr>
              <a:t> </a:t>
            </a:r>
            <a:r>
              <a:rPr lang="en-US" sz="1400" b="0" dirty="0" err="1">
                <a:solidFill>
                  <a:schemeClr val="accent1"/>
                </a:solidFill>
              </a:rPr>
              <a:t>sağlayın</a:t>
            </a:r>
            <a:r>
              <a:rPr lang="en-US" sz="1400" b="0" dirty="0">
                <a:solidFill>
                  <a:schemeClr val="accent1"/>
                </a:solidFill>
              </a:rPr>
              <a:t>.</a:t>
            </a:r>
            <a:br>
              <a:rPr lang="en-US" sz="1400" b="0" dirty="0"/>
            </a:br>
            <a:endParaRPr lang="en-US" sz="800" b="0" dirty="0">
              <a:solidFill>
                <a:schemeClr val="accent1"/>
              </a:solidFill>
            </a:endParaRPr>
          </a:p>
          <a:p>
            <a:pPr>
              <a:lnSpc>
                <a:spcPct val="100000"/>
              </a:lnSpc>
              <a:spcBef>
                <a:spcPts val="600"/>
              </a:spcBef>
              <a:spcAft>
                <a:spcPts val="600"/>
              </a:spcAft>
            </a:pPr>
            <a:r>
              <a:rPr lang="en-US" sz="1400" dirty="0" err="1">
                <a:solidFill>
                  <a:schemeClr val="accent1"/>
                </a:solidFill>
              </a:rPr>
              <a:t>Detaylı</a:t>
            </a:r>
            <a:r>
              <a:rPr lang="en-US" sz="1400" dirty="0">
                <a:solidFill>
                  <a:schemeClr val="accent1"/>
                </a:solidFill>
              </a:rPr>
              <a:t> Plan: </a:t>
            </a:r>
            <a:r>
              <a:rPr lang="en-US" sz="1400" b="0" dirty="0">
                <a:solidFill>
                  <a:schemeClr val="accent1"/>
                </a:solidFill>
              </a:rPr>
              <a:t>Pazar </a:t>
            </a:r>
            <a:r>
              <a:rPr lang="en-US" sz="1400" b="0" dirty="0" err="1">
                <a:solidFill>
                  <a:schemeClr val="accent1"/>
                </a:solidFill>
              </a:rPr>
              <a:t>analizi</a:t>
            </a:r>
            <a:r>
              <a:rPr lang="en-US" sz="1400" b="0" dirty="0">
                <a:solidFill>
                  <a:schemeClr val="accent1"/>
                </a:solidFill>
              </a:rPr>
              <a:t>, </a:t>
            </a:r>
            <a:r>
              <a:rPr lang="en-US" sz="1400" b="0" dirty="0" err="1">
                <a:solidFill>
                  <a:schemeClr val="accent1"/>
                </a:solidFill>
              </a:rPr>
              <a:t>organizasyon</a:t>
            </a:r>
            <a:r>
              <a:rPr lang="en-US" sz="1400" b="0" dirty="0">
                <a:solidFill>
                  <a:schemeClr val="accent1"/>
                </a:solidFill>
              </a:rPr>
              <a:t> </a:t>
            </a:r>
            <a:r>
              <a:rPr lang="en-US" sz="1400" b="0" dirty="0" err="1">
                <a:solidFill>
                  <a:schemeClr val="accent1"/>
                </a:solidFill>
              </a:rPr>
              <a:t>yapısı</a:t>
            </a:r>
            <a:r>
              <a:rPr lang="en-US" sz="1400" b="0" dirty="0">
                <a:solidFill>
                  <a:schemeClr val="accent1"/>
                </a:solidFill>
              </a:rPr>
              <a:t>, </a:t>
            </a:r>
            <a:r>
              <a:rPr lang="en-US" sz="1400" b="0" dirty="0" err="1">
                <a:solidFill>
                  <a:schemeClr val="accent1"/>
                </a:solidFill>
              </a:rPr>
              <a:t>ürünler</a:t>
            </a:r>
            <a:r>
              <a:rPr lang="en-US" sz="1400" b="0" dirty="0">
                <a:solidFill>
                  <a:schemeClr val="accent1"/>
                </a:solidFill>
              </a:rPr>
              <a:t>/</a:t>
            </a:r>
            <a:r>
              <a:rPr lang="en-US" sz="1400" b="0" dirty="0" err="1">
                <a:solidFill>
                  <a:schemeClr val="accent1"/>
                </a:solidFill>
              </a:rPr>
              <a:t>hizmetler</a:t>
            </a:r>
            <a:r>
              <a:rPr lang="en-US" sz="1400" b="0" dirty="0">
                <a:solidFill>
                  <a:schemeClr val="accent1"/>
                </a:solidFill>
              </a:rPr>
              <a:t>, </a:t>
            </a:r>
            <a:r>
              <a:rPr lang="en-US" sz="1400" b="0" dirty="0" err="1">
                <a:solidFill>
                  <a:schemeClr val="accent1"/>
                </a:solidFill>
              </a:rPr>
              <a:t>pazarlama</a:t>
            </a:r>
            <a:r>
              <a:rPr lang="en-US" sz="1400" b="0" dirty="0">
                <a:solidFill>
                  <a:schemeClr val="accent1"/>
                </a:solidFill>
              </a:rPr>
              <a:t> </a:t>
            </a:r>
            <a:r>
              <a:rPr lang="en-US" sz="1400" b="0" dirty="0" err="1">
                <a:solidFill>
                  <a:schemeClr val="accent1"/>
                </a:solidFill>
              </a:rPr>
              <a:t>stratejisi</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finansal</a:t>
            </a:r>
            <a:r>
              <a:rPr lang="en-US" sz="1400" b="0" dirty="0">
                <a:solidFill>
                  <a:schemeClr val="accent1"/>
                </a:solidFill>
              </a:rPr>
              <a:t> </a:t>
            </a:r>
            <a:r>
              <a:rPr lang="en-US" sz="1400" b="0" dirty="0" err="1">
                <a:solidFill>
                  <a:schemeClr val="accent1"/>
                </a:solidFill>
              </a:rPr>
              <a:t>projeksiyonlarla</a:t>
            </a:r>
            <a:r>
              <a:rPr lang="en-US" sz="1400" b="0" dirty="0">
                <a:solidFill>
                  <a:schemeClr val="accent1"/>
                </a:solidFill>
              </a:rPr>
              <a:t> </a:t>
            </a:r>
            <a:r>
              <a:rPr lang="en-US" sz="1400" b="0" dirty="0" err="1">
                <a:solidFill>
                  <a:schemeClr val="accent1"/>
                </a:solidFill>
              </a:rPr>
              <a:t>ilgili</a:t>
            </a:r>
            <a:r>
              <a:rPr lang="en-US" sz="1400" b="0" dirty="0">
                <a:solidFill>
                  <a:schemeClr val="accent1"/>
                </a:solidFill>
              </a:rPr>
              <a:t> </a:t>
            </a:r>
            <a:r>
              <a:rPr lang="en-US" sz="1400" b="0" dirty="0" err="1">
                <a:solidFill>
                  <a:schemeClr val="accent1"/>
                </a:solidFill>
              </a:rPr>
              <a:t>bölümler</a:t>
            </a:r>
            <a:r>
              <a:rPr lang="en-US" sz="1400" b="0" dirty="0">
                <a:solidFill>
                  <a:schemeClr val="accent1"/>
                </a:solidFill>
              </a:rPr>
              <a:t> </a:t>
            </a:r>
            <a:r>
              <a:rPr lang="en-US" sz="1400" b="0" dirty="0" err="1">
                <a:solidFill>
                  <a:schemeClr val="accent1"/>
                </a:solidFill>
              </a:rPr>
              <a:t>ekleyin</a:t>
            </a:r>
            <a:r>
              <a:rPr lang="en-US" sz="1400" b="0" dirty="0">
                <a:solidFill>
                  <a:schemeClr val="accent1"/>
                </a:solidFill>
              </a:rPr>
              <a:t>.</a:t>
            </a:r>
            <a:endParaRPr lang="sl-SI" sz="1400" dirty="0">
              <a:solidFill>
                <a:schemeClr val="accent1"/>
              </a:solidFill>
            </a:endParaRPr>
          </a:p>
          <a:p>
            <a:endParaRPr lang="sl-SI" sz="1600" dirty="0"/>
          </a:p>
          <a:p>
            <a:endParaRPr lang="sl-SI" dirty="0"/>
          </a:p>
          <a:p>
            <a:endParaRPr lang="sl-SI" dirty="0"/>
          </a:p>
          <a:p>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2557" y="1053187"/>
            <a:ext cx="5862869" cy="5314427"/>
          </a:xfrm>
        </p:spPr>
        <p:txBody>
          <a:bodyPr vert="horz" lIns="91440" tIns="45720" rIns="91440" bIns="45720" rtlCol="0" anchor="t">
            <a:noAutofit/>
          </a:bodyPr>
          <a:lstStyle/>
          <a:p>
            <a:pPr>
              <a:lnSpc>
                <a:spcPct val="120000"/>
              </a:lnSpc>
              <a:spcBef>
                <a:spcPts val="600"/>
              </a:spcBef>
              <a:spcAft>
                <a:spcPts val="600"/>
              </a:spcAft>
            </a:pPr>
            <a:r>
              <a:rPr lang="en-US" sz="1600" dirty="0"/>
              <a:t>Hibe </a:t>
            </a:r>
            <a:r>
              <a:rPr lang="en-US" sz="1600" dirty="0" err="1"/>
              <a:t>Teklifi</a:t>
            </a:r>
            <a:r>
              <a:rPr lang="en-US" sz="1600" dirty="0"/>
              <a:t>:</a:t>
            </a:r>
          </a:p>
          <a:p>
            <a:pPr>
              <a:lnSpc>
                <a:spcPct val="120000"/>
              </a:lnSpc>
              <a:spcBef>
                <a:spcPts val="600"/>
              </a:spcBef>
              <a:spcAft>
                <a:spcPts val="600"/>
              </a:spcAft>
            </a:pPr>
            <a:r>
              <a:rPr lang="en-US" sz="1400" dirty="0" err="1">
                <a:solidFill>
                  <a:schemeClr val="accent1"/>
                </a:solidFill>
              </a:rPr>
              <a:t>İhtiyaç</a:t>
            </a:r>
            <a:r>
              <a:rPr lang="en-US" sz="1400" dirty="0">
                <a:solidFill>
                  <a:schemeClr val="accent1"/>
                </a:solidFill>
              </a:rPr>
              <a:t> </a:t>
            </a:r>
            <a:r>
              <a:rPr lang="en-US" sz="1400" dirty="0" err="1">
                <a:solidFill>
                  <a:schemeClr val="accent1"/>
                </a:solidFill>
              </a:rPr>
              <a:t>Beyanı</a:t>
            </a:r>
            <a:r>
              <a:rPr lang="en-US" sz="1400" dirty="0">
                <a:solidFill>
                  <a:schemeClr val="accent1"/>
                </a:solidFill>
              </a:rPr>
              <a:t>: </a:t>
            </a:r>
            <a:r>
              <a:rPr lang="en-US" sz="1400" b="0" dirty="0" err="1">
                <a:solidFill>
                  <a:schemeClr val="accent1"/>
                </a:solidFill>
              </a:rPr>
              <a:t>İşletmenizin</a:t>
            </a:r>
            <a:r>
              <a:rPr lang="en-US" sz="1400" b="0" dirty="0">
                <a:solidFill>
                  <a:schemeClr val="accent1"/>
                </a:solidFill>
              </a:rPr>
              <a:t> </a:t>
            </a:r>
            <a:r>
              <a:rPr lang="en-US" sz="1400" b="0" dirty="0" err="1">
                <a:solidFill>
                  <a:schemeClr val="accent1"/>
                </a:solidFill>
              </a:rPr>
              <a:t>ele</a:t>
            </a:r>
            <a:r>
              <a:rPr lang="en-US" sz="1400" b="0" dirty="0">
                <a:solidFill>
                  <a:schemeClr val="accent1"/>
                </a:solidFill>
              </a:rPr>
              <a:t> </a:t>
            </a:r>
            <a:r>
              <a:rPr lang="en-US" sz="1400" b="0" dirty="0" err="1">
                <a:solidFill>
                  <a:schemeClr val="accent1"/>
                </a:solidFill>
              </a:rPr>
              <a:t>aldığı</a:t>
            </a:r>
            <a:r>
              <a:rPr lang="en-US" sz="1400" b="0" dirty="0">
                <a:solidFill>
                  <a:schemeClr val="accent1"/>
                </a:solidFill>
              </a:rPr>
              <a:t> </a:t>
            </a:r>
            <a:r>
              <a:rPr lang="en-US" sz="1400" b="0" dirty="0" err="1">
                <a:solidFill>
                  <a:schemeClr val="accent1"/>
                </a:solidFill>
              </a:rPr>
              <a:t>sorunu</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bunun</a:t>
            </a:r>
            <a:r>
              <a:rPr lang="en-US" sz="1400" b="0" dirty="0">
                <a:solidFill>
                  <a:schemeClr val="accent1"/>
                </a:solidFill>
              </a:rPr>
              <a:t> </a:t>
            </a:r>
            <a:r>
              <a:rPr lang="en-US" sz="1400" b="0" dirty="0" err="1">
                <a:solidFill>
                  <a:schemeClr val="accent1"/>
                </a:solidFill>
              </a:rPr>
              <a:t>neden</a:t>
            </a:r>
            <a:r>
              <a:rPr lang="en-US" sz="1400" b="0" dirty="0">
                <a:solidFill>
                  <a:schemeClr val="accent1"/>
                </a:solidFill>
              </a:rPr>
              <a:t> </a:t>
            </a:r>
            <a:r>
              <a:rPr lang="en-US" sz="1400" b="0" dirty="0" err="1">
                <a:solidFill>
                  <a:schemeClr val="accent1"/>
                </a:solidFill>
              </a:rPr>
              <a:t>önemli</a:t>
            </a:r>
            <a:r>
              <a:rPr lang="en-US" sz="1400" b="0" dirty="0">
                <a:solidFill>
                  <a:schemeClr val="accent1"/>
                </a:solidFill>
              </a:rPr>
              <a:t> </a:t>
            </a:r>
            <a:r>
              <a:rPr lang="en-US" sz="1400" b="0" dirty="0" err="1">
                <a:solidFill>
                  <a:schemeClr val="accent1"/>
                </a:solidFill>
              </a:rPr>
              <a:t>olduğunu</a:t>
            </a:r>
            <a:r>
              <a:rPr lang="en-US" sz="1400" b="0" dirty="0">
                <a:solidFill>
                  <a:schemeClr val="accent1"/>
                </a:solidFill>
              </a:rPr>
              <a:t> </a:t>
            </a:r>
            <a:r>
              <a:rPr lang="en-US" sz="1400" b="0" dirty="0" err="1">
                <a:solidFill>
                  <a:schemeClr val="accent1"/>
                </a:solidFill>
              </a:rPr>
              <a:t>açıkça</a:t>
            </a:r>
            <a:r>
              <a:rPr lang="en-US" sz="1400" b="0" dirty="0">
                <a:solidFill>
                  <a:schemeClr val="accent1"/>
                </a:solidFill>
              </a:rPr>
              <a:t> </a:t>
            </a:r>
            <a:r>
              <a:rPr lang="en-US" sz="1400" b="0" dirty="0" err="1">
                <a:solidFill>
                  <a:schemeClr val="accent1"/>
                </a:solidFill>
              </a:rPr>
              <a:t>ifade</a:t>
            </a:r>
            <a:r>
              <a:rPr lang="en-US" sz="1400" b="0" dirty="0">
                <a:solidFill>
                  <a:schemeClr val="accent1"/>
                </a:solidFill>
              </a:rPr>
              <a:t> </a:t>
            </a:r>
            <a:r>
              <a:rPr lang="en-US" sz="1400" b="0" dirty="0" err="1">
                <a:solidFill>
                  <a:schemeClr val="accent1"/>
                </a:solidFill>
              </a:rPr>
              <a:t>edin</a:t>
            </a:r>
            <a:r>
              <a:rPr lang="en-US" sz="1400" b="0" dirty="0">
                <a:solidFill>
                  <a:schemeClr val="accent1"/>
                </a:solidFill>
              </a:rPr>
              <a:t>. </a:t>
            </a:r>
            <a:r>
              <a:rPr lang="en-US" sz="1400" b="0" dirty="0" err="1">
                <a:solidFill>
                  <a:schemeClr val="accent1"/>
                </a:solidFill>
              </a:rPr>
              <a:t>Durumunuzu</a:t>
            </a:r>
            <a:r>
              <a:rPr lang="en-US" sz="1400" b="0" dirty="0">
                <a:solidFill>
                  <a:schemeClr val="accent1"/>
                </a:solidFill>
              </a:rPr>
              <a:t> </a:t>
            </a:r>
            <a:r>
              <a:rPr lang="en-US" sz="1400" b="0" dirty="0" err="1">
                <a:solidFill>
                  <a:schemeClr val="accent1"/>
                </a:solidFill>
              </a:rPr>
              <a:t>desteklemek</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veri</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kanıt</a:t>
            </a:r>
            <a:r>
              <a:rPr lang="en-US" sz="1400" b="0" dirty="0">
                <a:solidFill>
                  <a:schemeClr val="accent1"/>
                </a:solidFill>
              </a:rPr>
              <a:t> </a:t>
            </a:r>
            <a:r>
              <a:rPr lang="en-US" sz="1400" b="0" dirty="0" err="1">
                <a:solidFill>
                  <a:schemeClr val="accent1"/>
                </a:solidFill>
              </a:rPr>
              <a:t>sağlayın</a:t>
            </a:r>
            <a:r>
              <a:rPr lang="en-US" sz="1400" b="0" dirty="0">
                <a:solidFill>
                  <a:schemeClr val="accent1"/>
                </a:solidFill>
              </a:rPr>
              <a:t>.</a:t>
            </a:r>
            <a:endParaRPr lang="en-US" sz="1400" dirty="0">
              <a:solidFill>
                <a:schemeClr val="accent1"/>
              </a:solidFill>
            </a:endParaRPr>
          </a:p>
          <a:p>
            <a:pPr>
              <a:lnSpc>
                <a:spcPct val="120000"/>
              </a:lnSpc>
              <a:spcBef>
                <a:spcPts val="600"/>
              </a:spcBef>
              <a:spcAft>
                <a:spcPts val="600"/>
              </a:spcAft>
            </a:pPr>
            <a:r>
              <a:rPr lang="en-US" sz="1400" dirty="0" err="1">
                <a:solidFill>
                  <a:schemeClr val="accent1"/>
                </a:solidFill>
              </a:rPr>
              <a:t>Proje</a:t>
            </a:r>
            <a:r>
              <a:rPr lang="en-US" sz="1400" dirty="0">
                <a:solidFill>
                  <a:schemeClr val="accent1"/>
                </a:solidFill>
              </a:rPr>
              <a:t> </a:t>
            </a:r>
            <a:r>
              <a:rPr lang="en-US" sz="1400" dirty="0" err="1">
                <a:solidFill>
                  <a:schemeClr val="accent1"/>
                </a:solidFill>
              </a:rPr>
              <a:t>Hedefleri</a:t>
            </a:r>
            <a:r>
              <a:rPr lang="en-US" sz="1400" dirty="0">
                <a:solidFill>
                  <a:schemeClr val="accent1"/>
                </a:solidFill>
              </a:rPr>
              <a:t> </a:t>
            </a:r>
            <a:r>
              <a:rPr lang="en-US" sz="1400" dirty="0" err="1">
                <a:solidFill>
                  <a:schemeClr val="accent1"/>
                </a:solidFill>
              </a:rPr>
              <a:t>ve</a:t>
            </a:r>
            <a:r>
              <a:rPr lang="en-US" sz="1400" dirty="0">
                <a:solidFill>
                  <a:schemeClr val="accent1"/>
                </a:solidFill>
              </a:rPr>
              <a:t> </a:t>
            </a:r>
            <a:r>
              <a:rPr lang="en-US" sz="1400" dirty="0" err="1">
                <a:solidFill>
                  <a:schemeClr val="accent1"/>
                </a:solidFill>
              </a:rPr>
              <a:t>Amaçları</a:t>
            </a:r>
            <a:r>
              <a:rPr lang="en-US" sz="1400" dirty="0">
                <a:solidFill>
                  <a:schemeClr val="accent1"/>
                </a:solidFill>
              </a:rPr>
              <a:t>: </a:t>
            </a:r>
            <a:r>
              <a:rPr lang="en-US" sz="1400" b="0" dirty="0">
                <a:solidFill>
                  <a:schemeClr val="accent1"/>
                </a:solidFill>
              </a:rPr>
              <a:t>Hibe </a:t>
            </a:r>
            <a:r>
              <a:rPr lang="en-US" sz="1400" b="0" dirty="0" err="1">
                <a:solidFill>
                  <a:schemeClr val="accent1"/>
                </a:solidFill>
              </a:rPr>
              <a:t>fonları</a:t>
            </a:r>
            <a:r>
              <a:rPr lang="en-US" sz="1400" b="0" dirty="0">
                <a:solidFill>
                  <a:schemeClr val="accent1"/>
                </a:solidFill>
              </a:rPr>
              <a:t> </a:t>
            </a:r>
            <a:r>
              <a:rPr lang="en-US" sz="1400" b="0" dirty="0" err="1">
                <a:solidFill>
                  <a:schemeClr val="accent1"/>
                </a:solidFill>
              </a:rPr>
              <a:t>ile</a:t>
            </a:r>
            <a:r>
              <a:rPr lang="en-US" sz="1400" b="0" dirty="0">
                <a:solidFill>
                  <a:schemeClr val="accent1"/>
                </a:solidFill>
              </a:rPr>
              <a:t> </a:t>
            </a:r>
            <a:r>
              <a:rPr lang="en-US" sz="1400" b="0" dirty="0" err="1">
                <a:solidFill>
                  <a:schemeClr val="accent1"/>
                </a:solidFill>
              </a:rPr>
              <a:t>neyi</a:t>
            </a:r>
            <a:r>
              <a:rPr lang="en-US" sz="1400" b="0" dirty="0">
                <a:solidFill>
                  <a:schemeClr val="accent1"/>
                </a:solidFill>
              </a:rPr>
              <a:t> </a:t>
            </a:r>
            <a:r>
              <a:rPr lang="en-US" sz="1400" b="0" dirty="0" err="1">
                <a:solidFill>
                  <a:schemeClr val="accent1"/>
                </a:solidFill>
              </a:rPr>
              <a:t>başarmayı</a:t>
            </a:r>
            <a:r>
              <a:rPr lang="en-US" sz="1400" b="0" dirty="0">
                <a:solidFill>
                  <a:schemeClr val="accent1"/>
                </a:solidFill>
              </a:rPr>
              <a:t> </a:t>
            </a:r>
            <a:r>
              <a:rPr lang="en-US" sz="1400" b="0" dirty="0" err="1">
                <a:solidFill>
                  <a:schemeClr val="accent1"/>
                </a:solidFill>
              </a:rPr>
              <a:t>hedeflediğinizi</a:t>
            </a:r>
            <a:r>
              <a:rPr lang="en-US" sz="1400" b="0" dirty="0">
                <a:solidFill>
                  <a:schemeClr val="accent1"/>
                </a:solidFill>
              </a:rPr>
              <a:t> </a:t>
            </a:r>
            <a:r>
              <a:rPr lang="en-US" sz="1400" b="0" dirty="0" err="1">
                <a:solidFill>
                  <a:schemeClr val="accent1"/>
                </a:solidFill>
              </a:rPr>
              <a:t>tanımlayın</a:t>
            </a:r>
            <a:r>
              <a:rPr lang="en-US" sz="1400" b="0" dirty="0">
                <a:solidFill>
                  <a:schemeClr val="accent1"/>
                </a:solidFill>
              </a:rPr>
              <a:t>. Bu </a:t>
            </a:r>
            <a:r>
              <a:rPr lang="en-US" sz="1400" b="0" dirty="0" err="1">
                <a:solidFill>
                  <a:schemeClr val="accent1"/>
                </a:solidFill>
              </a:rPr>
              <a:t>hedeflerin</a:t>
            </a:r>
            <a:r>
              <a:rPr lang="en-US" sz="1400" b="0" dirty="0">
                <a:solidFill>
                  <a:schemeClr val="accent1"/>
                </a:solidFill>
              </a:rPr>
              <a:t> </a:t>
            </a:r>
            <a:r>
              <a:rPr lang="en-US" sz="1400" b="0" dirty="0" err="1">
                <a:solidFill>
                  <a:schemeClr val="accent1"/>
                </a:solidFill>
              </a:rPr>
              <a:t>spesifik</a:t>
            </a:r>
            <a:r>
              <a:rPr lang="en-US" sz="1400" b="0" dirty="0">
                <a:solidFill>
                  <a:schemeClr val="accent1"/>
                </a:solidFill>
              </a:rPr>
              <a:t>, </a:t>
            </a:r>
            <a:r>
              <a:rPr lang="en-US" sz="1400" b="0" dirty="0" err="1">
                <a:solidFill>
                  <a:schemeClr val="accent1"/>
                </a:solidFill>
              </a:rPr>
              <a:t>ölçülebilir</a:t>
            </a:r>
            <a:r>
              <a:rPr lang="en-US" sz="1400" b="0" dirty="0">
                <a:solidFill>
                  <a:schemeClr val="accent1"/>
                </a:solidFill>
              </a:rPr>
              <a:t>, </a:t>
            </a:r>
            <a:r>
              <a:rPr lang="en-US" sz="1400" b="0" dirty="0" err="1">
                <a:solidFill>
                  <a:schemeClr val="accent1"/>
                </a:solidFill>
              </a:rPr>
              <a:t>ulaşılabilir</a:t>
            </a:r>
            <a:r>
              <a:rPr lang="en-US" sz="1400" b="0" dirty="0">
                <a:solidFill>
                  <a:schemeClr val="accent1"/>
                </a:solidFill>
              </a:rPr>
              <a:t>, </a:t>
            </a:r>
            <a:r>
              <a:rPr lang="en-US" sz="1400" b="0" dirty="0" err="1">
                <a:solidFill>
                  <a:schemeClr val="accent1"/>
                </a:solidFill>
              </a:rPr>
              <a:t>ilgili</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zamana</a:t>
            </a:r>
            <a:r>
              <a:rPr lang="en-US" sz="1400" b="0" dirty="0">
                <a:solidFill>
                  <a:schemeClr val="accent1"/>
                </a:solidFill>
              </a:rPr>
              <a:t> </a:t>
            </a:r>
            <a:r>
              <a:rPr lang="en-US" sz="1400" b="0" dirty="0" err="1">
                <a:solidFill>
                  <a:schemeClr val="accent1"/>
                </a:solidFill>
              </a:rPr>
              <a:t>bağlı</a:t>
            </a:r>
            <a:r>
              <a:rPr lang="en-US" sz="1400" b="0" dirty="0">
                <a:solidFill>
                  <a:schemeClr val="accent1"/>
                </a:solidFill>
              </a:rPr>
              <a:t> (SMART) </a:t>
            </a:r>
            <a:r>
              <a:rPr lang="en-US" sz="1400" b="0" dirty="0" err="1">
                <a:solidFill>
                  <a:schemeClr val="accent1"/>
                </a:solidFill>
              </a:rPr>
              <a:t>olduğundan</a:t>
            </a:r>
            <a:r>
              <a:rPr lang="en-US" sz="1400" b="0" dirty="0">
                <a:solidFill>
                  <a:schemeClr val="accent1"/>
                </a:solidFill>
              </a:rPr>
              <a:t> </a:t>
            </a:r>
            <a:r>
              <a:rPr lang="en-US" sz="1400" b="0" dirty="0" err="1">
                <a:solidFill>
                  <a:schemeClr val="accent1"/>
                </a:solidFill>
              </a:rPr>
              <a:t>emin</a:t>
            </a:r>
            <a:r>
              <a:rPr lang="en-US" sz="1400" b="0" dirty="0">
                <a:solidFill>
                  <a:schemeClr val="accent1"/>
                </a:solidFill>
              </a:rPr>
              <a:t> </a:t>
            </a:r>
            <a:r>
              <a:rPr lang="en-US" sz="1400" b="0" dirty="0" err="1">
                <a:solidFill>
                  <a:schemeClr val="accent1"/>
                </a:solidFill>
              </a:rPr>
              <a:t>olun</a:t>
            </a:r>
            <a:r>
              <a:rPr lang="en-US" sz="1400" b="0" dirty="0">
                <a:solidFill>
                  <a:schemeClr val="accent1"/>
                </a:solidFill>
              </a:rPr>
              <a:t>.</a:t>
            </a:r>
          </a:p>
          <a:p>
            <a:pPr>
              <a:lnSpc>
                <a:spcPct val="120000"/>
              </a:lnSpc>
              <a:spcBef>
                <a:spcPts val="600"/>
              </a:spcBef>
              <a:spcAft>
                <a:spcPts val="600"/>
              </a:spcAft>
            </a:pPr>
            <a:r>
              <a:rPr lang="en-US" sz="1400" dirty="0" err="1">
                <a:solidFill>
                  <a:schemeClr val="accent1"/>
                </a:solidFill>
              </a:rPr>
              <a:t>Proje</a:t>
            </a:r>
            <a:r>
              <a:rPr lang="en-US" sz="1400" dirty="0">
                <a:solidFill>
                  <a:schemeClr val="accent1"/>
                </a:solidFill>
              </a:rPr>
              <a:t> </a:t>
            </a:r>
            <a:r>
              <a:rPr lang="en-US" sz="1400" dirty="0" err="1">
                <a:solidFill>
                  <a:schemeClr val="accent1"/>
                </a:solidFill>
              </a:rPr>
              <a:t>Açıklaması</a:t>
            </a:r>
            <a:r>
              <a:rPr lang="en-US" sz="1400" dirty="0">
                <a:solidFill>
                  <a:schemeClr val="accent1"/>
                </a:solidFill>
              </a:rPr>
              <a:t>: </a:t>
            </a:r>
            <a:r>
              <a:rPr lang="en-US" sz="1400" b="0" dirty="0" err="1">
                <a:solidFill>
                  <a:schemeClr val="accent1"/>
                </a:solidFill>
              </a:rPr>
              <a:t>Faaliyetler</a:t>
            </a:r>
            <a:r>
              <a:rPr lang="en-US" sz="1400" b="0" dirty="0">
                <a:solidFill>
                  <a:schemeClr val="accent1"/>
                </a:solidFill>
              </a:rPr>
              <a:t>, </a:t>
            </a:r>
            <a:r>
              <a:rPr lang="en-US" sz="1400" b="0" dirty="0" err="1">
                <a:solidFill>
                  <a:schemeClr val="accent1"/>
                </a:solidFill>
              </a:rPr>
              <a:t>ihtiyaç</a:t>
            </a:r>
            <a:r>
              <a:rPr lang="en-US" sz="1400" b="0" dirty="0">
                <a:solidFill>
                  <a:schemeClr val="accent1"/>
                </a:solidFill>
              </a:rPr>
              <a:t> </a:t>
            </a:r>
            <a:r>
              <a:rPr lang="en-US" sz="1400" b="0" dirty="0" err="1">
                <a:solidFill>
                  <a:schemeClr val="accent1"/>
                </a:solidFill>
              </a:rPr>
              <a:t>duyulan</a:t>
            </a:r>
            <a:r>
              <a:rPr lang="en-US" sz="1400" b="0" dirty="0">
                <a:solidFill>
                  <a:schemeClr val="accent1"/>
                </a:solidFill>
              </a:rPr>
              <a:t> </a:t>
            </a:r>
            <a:r>
              <a:rPr lang="en-US" sz="1400" b="0" dirty="0" err="1">
                <a:solidFill>
                  <a:schemeClr val="accent1"/>
                </a:solidFill>
              </a:rPr>
              <a:t>kaynaklar</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zaman </a:t>
            </a:r>
            <a:r>
              <a:rPr lang="en-US" sz="1400" b="0" dirty="0" err="1">
                <a:solidFill>
                  <a:schemeClr val="accent1"/>
                </a:solidFill>
              </a:rPr>
              <a:t>çizelgesi</a:t>
            </a:r>
            <a:r>
              <a:rPr lang="en-US" sz="1400" b="0" dirty="0">
                <a:solidFill>
                  <a:schemeClr val="accent1"/>
                </a:solidFill>
              </a:rPr>
              <a:t> de </a:t>
            </a:r>
            <a:r>
              <a:rPr lang="en-US" sz="1400" b="0" dirty="0" err="1">
                <a:solidFill>
                  <a:schemeClr val="accent1"/>
                </a:solidFill>
              </a:rPr>
              <a:t>dahil</a:t>
            </a:r>
            <a:r>
              <a:rPr lang="en-US" sz="1400" b="0" dirty="0">
                <a:solidFill>
                  <a:schemeClr val="accent1"/>
                </a:solidFill>
              </a:rPr>
              <a:t> </a:t>
            </a:r>
            <a:r>
              <a:rPr lang="en-US" sz="1400" b="0" dirty="0" err="1">
                <a:solidFill>
                  <a:schemeClr val="accent1"/>
                </a:solidFill>
              </a:rPr>
              <a:t>olmak</a:t>
            </a:r>
            <a:r>
              <a:rPr lang="en-US" sz="1400" b="0" dirty="0">
                <a:solidFill>
                  <a:schemeClr val="accent1"/>
                </a:solidFill>
              </a:rPr>
              <a:t> </a:t>
            </a:r>
            <a:r>
              <a:rPr lang="en-US" sz="1400" b="0" dirty="0" err="1">
                <a:solidFill>
                  <a:schemeClr val="accent1"/>
                </a:solidFill>
              </a:rPr>
              <a:t>üzere</a:t>
            </a:r>
            <a:r>
              <a:rPr lang="en-US" sz="1400" b="0" dirty="0">
                <a:solidFill>
                  <a:schemeClr val="accent1"/>
                </a:solidFill>
              </a:rPr>
              <a:t> </a:t>
            </a:r>
            <a:r>
              <a:rPr lang="en-US" sz="1400" b="0" dirty="0" err="1">
                <a:solidFill>
                  <a:schemeClr val="accent1"/>
                </a:solidFill>
              </a:rPr>
              <a:t>projeyi</a:t>
            </a:r>
            <a:r>
              <a:rPr lang="en-US" sz="1400" b="0" dirty="0">
                <a:solidFill>
                  <a:schemeClr val="accent1"/>
                </a:solidFill>
              </a:rPr>
              <a:t> </a:t>
            </a:r>
            <a:r>
              <a:rPr lang="en-US" sz="1400" b="0" dirty="0" err="1">
                <a:solidFill>
                  <a:schemeClr val="accent1"/>
                </a:solidFill>
              </a:rPr>
              <a:t>ayrıntılı</a:t>
            </a:r>
            <a:r>
              <a:rPr lang="en-US" sz="1400" b="0" dirty="0">
                <a:solidFill>
                  <a:schemeClr val="accent1"/>
                </a:solidFill>
              </a:rPr>
              <a:t> </a:t>
            </a:r>
            <a:r>
              <a:rPr lang="en-US" sz="1400" b="0" dirty="0" err="1">
                <a:solidFill>
                  <a:schemeClr val="accent1"/>
                </a:solidFill>
              </a:rPr>
              <a:t>olarak</a:t>
            </a:r>
            <a:r>
              <a:rPr lang="en-US" sz="1400" b="0" dirty="0">
                <a:solidFill>
                  <a:schemeClr val="accent1"/>
                </a:solidFill>
              </a:rPr>
              <a:t> </a:t>
            </a:r>
            <a:r>
              <a:rPr lang="en-US" sz="1400" b="0" dirty="0" err="1">
                <a:solidFill>
                  <a:schemeClr val="accent1"/>
                </a:solidFill>
              </a:rPr>
              <a:t>açıklayın</a:t>
            </a:r>
            <a:r>
              <a:rPr lang="en-US" sz="1400" b="0" dirty="0">
                <a:solidFill>
                  <a:schemeClr val="accent1"/>
                </a:solidFill>
              </a:rPr>
              <a:t>. </a:t>
            </a:r>
            <a:r>
              <a:rPr lang="en-US" sz="1400" b="0" dirty="0" err="1">
                <a:solidFill>
                  <a:schemeClr val="accent1"/>
                </a:solidFill>
              </a:rPr>
              <a:t>Projenin</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uygulanacağını</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her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görevden</a:t>
            </a:r>
            <a:r>
              <a:rPr lang="en-US" sz="1400" b="0" dirty="0">
                <a:solidFill>
                  <a:schemeClr val="accent1"/>
                </a:solidFill>
              </a:rPr>
              <a:t> </a:t>
            </a:r>
            <a:r>
              <a:rPr lang="en-US" sz="1400" b="0" dirty="0" err="1">
                <a:solidFill>
                  <a:schemeClr val="accent1"/>
                </a:solidFill>
              </a:rPr>
              <a:t>kimin</a:t>
            </a:r>
            <a:r>
              <a:rPr lang="en-US" sz="1400" b="0" dirty="0">
                <a:solidFill>
                  <a:schemeClr val="accent1"/>
                </a:solidFill>
              </a:rPr>
              <a:t> </a:t>
            </a:r>
            <a:r>
              <a:rPr lang="en-US" sz="1400" b="0" dirty="0" err="1">
                <a:solidFill>
                  <a:schemeClr val="accent1"/>
                </a:solidFill>
              </a:rPr>
              <a:t>sorumlu</a:t>
            </a:r>
            <a:r>
              <a:rPr lang="en-US" sz="1400" b="0" dirty="0">
                <a:solidFill>
                  <a:schemeClr val="accent1"/>
                </a:solidFill>
              </a:rPr>
              <a:t> </a:t>
            </a:r>
            <a:r>
              <a:rPr lang="en-US" sz="1400" b="0" dirty="0" err="1">
                <a:solidFill>
                  <a:schemeClr val="accent1"/>
                </a:solidFill>
              </a:rPr>
              <a:t>olacağını</a:t>
            </a:r>
            <a:r>
              <a:rPr lang="en-US" sz="1400" b="0" dirty="0">
                <a:solidFill>
                  <a:schemeClr val="accent1"/>
                </a:solidFill>
              </a:rPr>
              <a:t> </a:t>
            </a:r>
            <a:r>
              <a:rPr lang="en-US" sz="1400" b="0" dirty="0" err="1">
                <a:solidFill>
                  <a:schemeClr val="accent1"/>
                </a:solidFill>
              </a:rPr>
              <a:t>açıklayın</a:t>
            </a:r>
            <a:r>
              <a:rPr lang="en-US" sz="1400" b="0" dirty="0">
                <a:solidFill>
                  <a:schemeClr val="accent1"/>
                </a:solidFill>
              </a:rPr>
              <a:t>.</a:t>
            </a:r>
          </a:p>
          <a:p>
            <a:pPr>
              <a:lnSpc>
                <a:spcPct val="120000"/>
              </a:lnSpc>
              <a:spcBef>
                <a:spcPts val="600"/>
              </a:spcBef>
              <a:spcAft>
                <a:spcPts val="600"/>
              </a:spcAft>
            </a:pPr>
            <a:r>
              <a:rPr lang="en-US" sz="1400" dirty="0" err="1">
                <a:solidFill>
                  <a:schemeClr val="accent1"/>
                </a:solidFill>
              </a:rPr>
              <a:t>Bütçe</a:t>
            </a:r>
            <a:r>
              <a:rPr lang="en-US" sz="1400" dirty="0">
                <a:solidFill>
                  <a:schemeClr val="accent1"/>
                </a:solidFill>
              </a:rPr>
              <a:t>: </a:t>
            </a:r>
            <a:r>
              <a:rPr lang="en-US" sz="1400" b="0" dirty="0">
                <a:solidFill>
                  <a:schemeClr val="accent1"/>
                </a:solidFill>
              </a:rPr>
              <a:t>Hibe </a:t>
            </a:r>
            <a:r>
              <a:rPr lang="en-US" sz="1400" b="0" dirty="0" err="1">
                <a:solidFill>
                  <a:schemeClr val="accent1"/>
                </a:solidFill>
              </a:rPr>
              <a:t>fonlarının</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kullanılacağını</a:t>
            </a:r>
            <a:r>
              <a:rPr lang="en-US" sz="1400" b="0" dirty="0">
                <a:solidFill>
                  <a:schemeClr val="accent1"/>
                </a:solidFill>
              </a:rPr>
              <a:t> </a:t>
            </a:r>
            <a:r>
              <a:rPr lang="en-US" sz="1400" b="0" dirty="0" err="1">
                <a:solidFill>
                  <a:schemeClr val="accent1"/>
                </a:solidFill>
              </a:rPr>
              <a:t>özetleyen</a:t>
            </a:r>
            <a:r>
              <a:rPr lang="en-US" sz="1400" b="0" dirty="0">
                <a:solidFill>
                  <a:schemeClr val="accent1"/>
                </a:solidFill>
              </a:rPr>
              <a:t> </a:t>
            </a:r>
            <a:r>
              <a:rPr lang="en-US" sz="1400" b="0" dirty="0" err="1">
                <a:solidFill>
                  <a:schemeClr val="accent1"/>
                </a:solidFill>
              </a:rPr>
              <a:t>ayrıntılı</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bütçe</a:t>
            </a:r>
            <a:r>
              <a:rPr lang="en-US" sz="1400" b="0" dirty="0">
                <a:solidFill>
                  <a:schemeClr val="accent1"/>
                </a:solidFill>
              </a:rPr>
              <a:t> </a:t>
            </a:r>
            <a:r>
              <a:rPr lang="en-US" sz="1400" b="0" dirty="0" err="1">
                <a:solidFill>
                  <a:schemeClr val="accent1"/>
                </a:solidFill>
              </a:rPr>
              <a:t>sunun</a:t>
            </a:r>
            <a:r>
              <a:rPr lang="en-US" sz="1400" b="0" dirty="0">
                <a:solidFill>
                  <a:schemeClr val="accent1"/>
                </a:solidFill>
              </a:rPr>
              <a:t>. </a:t>
            </a:r>
            <a:r>
              <a:rPr lang="en-US" sz="1400" b="0" dirty="0" err="1">
                <a:solidFill>
                  <a:schemeClr val="accent1"/>
                </a:solidFill>
              </a:rPr>
              <a:t>Personel</a:t>
            </a:r>
            <a:r>
              <a:rPr lang="en-US" sz="1400" b="0" dirty="0">
                <a:solidFill>
                  <a:schemeClr val="accent1"/>
                </a:solidFill>
              </a:rPr>
              <a:t>, </a:t>
            </a:r>
            <a:r>
              <a:rPr lang="en-US" sz="1400" b="0" dirty="0" err="1">
                <a:solidFill>
                  <a:schemeClr val="accent1"/>
                </a:solidFill>
              </a:rPr>
              <a:t>ekipman</a:t>
            </a:r>
            <a:r>
              <a:rPr lang="en-US" sz="1400" b="0" dirty="0">
                <a:solidFill>
                  <a:schemeClr val="accent1"/>
                </a:solidFill>
              </a:rPr>
              <a:t>, </a:t>
            </a:r>
            <a:r>
              <a:rPr lang="en-US" sz="1400" b="0" dirty="0" err="1">
                <a:solidFill>
                  <a:schemeClr val="accent1"/>
                </a:solidFill>
              </a:rPr>
              <a:t>malzeme</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genel</a:t>
            </a:r>
            <a:r>
              <a:rPr lang="en-US" sz="1400" b="0" dirty="0">
                <a:solidFill>
                  <a:schemeClr val="accent1"/>
                </a:solidFill>
              </a:rPr>
              <a:t> </a:t>
            </a:r>
            <a:r>
              <a:rPr lang="en-US" sz="1400" b="0" dirty="0" err="1">
                <a:solidFill>
                  <a:schemeClr val="accent1"/>
                </a:solidFill>
              </a:rPr>
              <a:t>giderler</a:t>
            </a:r>
            <a:r>
              <a:rPr lang="en-US" sz="1400" b="0" dirty="0">
                <a:solidFill>
                  <a:schemeClr val="accent1"/>
                </a:solidFill>
              </a:rPr>
              <a:t> </a:t>
            </a:r>
            <a:r>
              <a:rPr lang="en-US" sz="1400" b="0" dirty="0" err="1">
                <a:solidFill>
                  <a:schemeClr val="accent1"/>
                </a:solidFill>
              </a:rPr>
              <a:t>gibi</a:t>
            </a:r>
            <a:r>
              <a:rPr lang="en-US" sz="1400" b="0" dirty="0">
                <a:solidFill>
                  <a:schemeClr val="accent1"/>
                </a:solidFill>
              </a:rPr>
              <a:t> </a:t>
            </a:r>
            <a:r>
              <a:rPr lang="en-US" sz="1400" b="0" dirty="0" err="1">
                <a:solidFill>
                  <a:schemeClr val="accent1"/>
                </a:solidFill>
              </a:rPr>
              <a:t>projeyle</a:t>
            </a:r>
            <a:r>
              <a:rPr lang="en-US" sz="1400" b="0" dirty="0">
                <a:solidFill>
                  <a:schemeClr val="accent1"/>
                </a:solidFill>
              </a:rPr>
              <a:t> </a:t>
            </a:r>
            <a:r>
              <a:rPr lang="en-US" sz="1400" b="0" dirty="0" err="1">
                <a:solidFill>
                  <a:schemeClr val="accent1"/>
                </a:solidFill>
              </a:rPr>
              <a:t>ilgili</a:t>
            </a:r>
            <a:r>
              <a:rPr lang="en-US" sz="1400" b="0" dirty="0">
                <a:solidFill>
                  <a:schemeClr val="accent1"/>
                </a:solidFill>
              </a:rPr>
              <a:t> </a:t>
            </a:r>
            <a:r>
              <a:rPr lang="en-US" sz="1400" b="0" dirty="0" err="1">
                <a:solidFill>
                  <a:schemeClr val="accent1"/>
                </a:solidFill>
              </a:rPr>
              <a:t>tüm</a:t>
            </a:r>
            <a:r>
              <a:rPr lang="en-US" sz="1400" b="0" dirty="0">
                <a:solidFill>
                  <a:schemeClr val="accent1"/>
                </a:solidFill>
              </a:rPr>
              <a:t> </a:t>
            </a:r>
            <a:r>
              <a:rPr lang="en-US" sz="1400" b="0" dirty="0" err="1">
                <a:solidFill>
                  <a:schemeClr val="accent1"/>
                </a:solidFill>
              </a:rPr>
              <a:t>maliyetleri</a:t>
            </a:r>
            <a:r>
              <a:rPr lang="en-US" sz="1400" b="0" dirty="0">
                <a:solidFill>
                  <a:schemeClr val="accent1"/>
                </a:solidFill>
              </a:rPr>
              <a:t> </a:t>
            </a:r>
            <a:r>
              <a:rPr lang="en-US" sz="1400" b="0" dirty="0" err="1">
                <a:solidFill>
                  <a:schemeClr val="accent1"/>
                </a:solidFill>
              </a:rPr>
              <a:t>dahil</a:t>
            </a:r>
            <a:r>
              <a:rPr lang="en-US" sz="1400" b="0" dirty="0">
                <a:solidFill>
                  <a:schemeClr val="accent1"/>
                </a:solidFill>
              </a:rPr>
              <a:t> </a:t>
            </a:r>
            <a:r>
              <a:rPr lang="en-US" sz="1400" b="0" dirty="0" err="1">
                <a:solidFill>
                  <a:schemeClr val="accent1"/>
                </a:solidFill>
              </a:rPr>
              <a:t>edin</a:t>
            </a:r>
            <a:r>
              <a:rPr lang="en-US" sz="1400" b="0" dirty="0">
                <a:solidFill>
                  <a:schemeClr val="accent1"/>
                </a:solidFill>
              </a:rPr>
              <a:t>.</a:t>
            </a:r>
          </a:p>
          <a:p>
            <a:pPr>
              <a:lnSpc>
                <a:spcPct val="120000"/>
              </a:lnSpc>
              <a:spcBef>
                <a:spcPts val="600"/>
              </a:spcBef>
              <a:spcAft>
                <a:spcPts val="600"/>
              </a:spcAft>
            </a:pPr>
            <a:r>
              <a:rPr lang="en-US" sz="1400" dirty="0" err="1">
                <a:solidFill>
                  <a:schemeClr val="accent1"/>
                </a:solidFill>
              </a:rPr>
              <a:t>Etki</a:t>
            </a:r>
            <a:r>
              <a:rPr lang="en-US" sz="1400" dirty="0">
                <a:solidFill>
                  <a:schemeClr val="accent1"/>
                </a:solidFill>
              </a:rPr>
              <a:t>: </a:t>
            </a:r>
            <a:r>
              <a:rPr lang="en-US" sz="1400" b="0" dirty="0" err="1">
                <a:solidFill>
                  <a:schemeClr val="accent1"/>
                </a:solidFill>
              </a:rPr>
              <a:t>Projenizin</a:t>
            </a:r>
            <a:r>
              <a:rPr lang="en-US" sz="1400" b="0" dirty="0">
                <a:solidFill>
                  <a:schemeClr val="accent1"/>
                </a:solidFill>
              </a:rPr>
              <a:t> </a:t>
            </a:r>
            <a:r>
              <a:rPr lang="en-US" sz="1400" b="0" dirty="0" err="1">
                <a:solidFill>
                  <a:schemeClr val="accent1"/>
                </a:solidFill>
              </a:rPr>
              <a:t>beklenen</a:t>
            </a:r>
            <a:r>
              <a:rPr lang="en-US" sz="1400" b="0" dirty="0">
                <a:solidFill>
                  <a:schemeClr val="accent1"/>
                </a:solidFill>
              </a:rPr>
              <a:t> sosyal </a:t>
            </a:r>
            <a:r>
              <a:rPr lang="en-US" sz="1400" b="0" dirty="0" err="1">
                <a:solidFill>
                  <a:schemeClr val="accent1"/>
                </a:solidFill>
              </a:rPr>
              <a:t>veya</a:t>
            </a:r>
            <a:r>
              <a:rPr lang="en-US" sz="1400" b="0" dirty="0">
                <a:solidFill>
                  <a:schemeClr val="accent1"/>
                </a:solidFill>
              </a:rPr>
              <a:t> </a:t>
            </a:r>
            <a:r>
              <a:rPr lang="en-US" sz="1400" b="0" dirty="0" err="1">
                <a:solidFill>
                  <a:schemeClr val="accent1"/>
                </a:solidFill>
              </a:rPr>
              <a:t>ekonomik</a:t>
            </a:r>
            <a:r>
              <a:rPr lang="en-US" sz="1400" b="0" dirty="0">
                <a:solidFill>
                  <a:schemeClr val="accent1"/>
                </a:solidFill>
              </a:rPr>
              <a:t> </a:t>
            </a:r>
            <a:r>
              <a:rPr lang="en-US" sz="1400" b="0" dirty="0" err="1">
                <a:solidFill>
                  <a:schemeClr val="accent1"/>
                </a:solidFill>
              </a:rPr>
              <a:t>etkisini</a:t>
            </a:r>
            <a:r>
              <a:rPr lang="en-US" sz="1400" b="0" dirty="0">
                <a:solidFill>
                  <a:schemeClr val="accent1"/>
                </a:solidFill>
              </a:rPr>
              <a:t> </a:t>
            </a:r>
            <a:r>
              <a:rPr lang="en-US" sz="1400" b="0" dirty="0" err="1">
                <a:solidFill>
                  <a:schemeClr val="accent1"/>
                </a:solidFill>
              </a:rPr>
              <a:t>vurgulayın</a:t>
            </a:r>
            <a:r>
              <a:rPr lang="en-US" sz="1400" b="0" dirty="0">
                <a:solidFill>
                  <a:schemeClr val="accent1"/>
                </a:solidFill>
              </a:rPr>
              <a:t>. </a:t>
            </a:r>
            <a:r>
              <a:rPr lang="en-US" sz="1400" b="0" dirty="0" err="1">
                <a:solidFill>
                  <a:schemeClr val="accent1"/>
                </a:solidFill>
              </a:rPr>
              <a:t>Topluma</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fayda</a:t>
            </a:r>
            <a:r>
              <a:rPr lang="en-US" sz="1400" b="0" dirty="0">
                <a:solidFill>
                  <a:schemeClr val="accent1"/>
                </a:solidFill>
              </a:rPr>
              <a:t> </a:t>
            </a:r>
            <a:r>
              <a:rPr lang="en-US" sz="1400" b="0" dirty="0" err="1">
                <a:solidFill>
                  <a:schemeClr val="accent1"/>
                </a:solidFill>
              </a:rPr>
              <a:t>sağlayacağını</a:t>
            </a:r>
            <a:r>
              <a:rPr lang="en-US" sz="1400" b="0" dirty="0">
                <a:solidFill>
                  <a:schemeClr val="accent1"/>
                </a:solidFill>
              </a:rPr>
              <a:t>, </a:t>
            </a:r>
            <a:r>
              <a:rPr lang="en-US" sz="1400" b="0" dirty="0" err="1">
                <a:solidFill>
                  <a:schemeClr val="accent1"/>
                </a:solidFill>
              </a:rPr>
              <a:t>istihdam</a:t>
            </a:r>
            <a:r>
              <a:rPr lang="en-US" sz="1400" b="0" dirty="0">
                <a:solidFill>
                  <a:schemeClr val="accent1"/>
                </a:solidFill>
              </a:rPr>
              <a:t> </a:t>
            </a:r>
            <a:r>
              <a:rPr lang="en-US" sz="1400" b="0" dirty="0" err="1">
                <a:solidFill>
                  <a:schemeClr val="accent1"/>
                </a:solidFill>
              </a:rPr>
              <a:t>yaratacağını</a:t>
            </a:r>
            <a:r>
              <a:rPr lang="en-US" sz="1400" b="0" dirty="0">
                <a:solidFill>
                  <a:schemeClr val="accent1"/>
                </a:solidFill>
              </a:rPr>
              <a:t> </a:t>
            </a:r>
            <a:r>
              <a:rPr lang="en-US" sz="1400" b="0" dirty="0" err="1">
                <a:solidFill>
                  <a:schemeClr val="accent1"/>
                </a:solidFill>
              </a:rPr>
              <a:t>veya</a:t>
            </a:r>
            <a:r>
              <a:rPr lang="en-US" sz="1400" b="0" dirty="0">
                <a:solidFill>
                  <a:schemeClr val="accent1"/>
                </a:solidFill>
              </a:rPr>
              <a:t> </a:t>
            </a:r>
            <a:r>
              <a:rPr lang="en-US" sz="1400" b="0" dirty="0" err="1">
                <a:solidFill>
                  <a:schemeClr val="accent1"/>
                </a:solidFill>
              </a:rPr>
              <a:t>belirli</a:t>
            </a:r>
            <a:r>
              <a:rPr lang="en-US" sz="1400" b="0" dirty="0">
                <a:solidFill>
                  <a:schemeClr val="accent1"/>
                </a:solidFill>
              </a:rPr>
              <a:t> </a:t>
            </a:r>
            <a:r>
              <a:rPr lang="en-US" sz="1400" b="0" dirty="0" err="1">
                <a:solidFill>
                  <a:schemeClr val="accent1"/>
                </a:solidFill>
              </a:rPr>
              <a:t>toplumsal</a:t>
            </a:r>
            <a:r>
              <a:rPr lang="en-US" sz="1400" b="0" dirty="0">
                <a:solidFill>
                  <a:schemeClr val="accent1"/>
                </a:solidFill>
              </a:rPr>
              <a:t> </a:t>
            </a:r>
            <a:r>
              <a:rPr lang="en-US" sz="1400" b="0" dirty="0" err="1">
                <a:solidFill>
                  <a:schemeClr val="accent1"/>
                </a:solidFill>
              </a:rPr>
              <a:t>sorunları</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ele</a:t>
            </a:r>
            <a:r>
              <a:rPr lang="en-US" sz="1400" b="0" dirty="0">
                <a:solidFill>
                  <a:schemeClr val="accent1"/>
                </a:solidFill>
              </a:rPr>
              <a:t> </a:t>
            </a:r>
            <a:r>
              <a:rPr lang="en-US" sz="1400" b="0" dirty="0" err="1">
                <a:solidFill>
                  <a:schemeClr val="accent1"/>
                </a:solidFill>
              </a:rPr>
              <a:t>alacağını</a:t>
            </a:r>
            <a:r>
              <a:rPr lang="en-US" sz="1400" b="0" dirty="0">
                <a:solidFill>
                  <a:schemeClr val="accent1"/>
                </a:solidFill>
              </a:rPr>
              <a:t> </a:t>
            </a:r>
            <a:r>
              <a:rPr lang="en-US" sz="1400" b="0" dirty="0" err="1">
                <a:solidFill>
                  <a:schemeClr val="accent1"/>
                </a:solidFill>
              </a:rPr>
              <a:t>açıklayın</a:t>
            </a:r>
            <a:r>
              <a:rPr lang="en-US" sz="1400" b="0" dirty="0">
                <a:solidFill>
                  <a:schemeClr val="accent1"/>
                </a:solidFill>
              </a:rPr>
              <a:t>.</a:t>
            </a:r>
          </a:p>
          <a:p>
            <a:endParaRPr lang="en-US" dirty="0"/>
          </a:p>
        </p:txBody>
      </p:sp>
      <p:pic>
        <p:nvPicPr>
          <p:cNvPr id="3" name="Online Media 2" title="How To Write A Grant Proposal Step-by-Step 2024 | Things Have Changed!">
            <a:hlinkClick r:id="" action="ppaction://media"/>
            <a:extLst>
              <a:ext uri="{FF2B5EF4-FFF2-40B4-BE49-F238E27FC236}">
                <a16:creationId xmlns:a16="http://schemas.microsoft.com/office/drawing/2014/main" id="{82DBDB86-353B-449C-8C52-47ED4BE79061}"/>
              </a:ext>
            </a:extLst>
          </p:cNvPr>
          <p:cNvPicPr>
            <a:picLocks noRot="1" noChangeAspect="1"/>
          </p:cNvPicPr>
          <p:nvPr>
            <a:videoFile r:link="rId1"/>
          </p:nvPr>
        </p:nvPicPr>
        <p:blipFill>
          <a:blip r:embed="rId3"/>
          <a:stretch>
            <a:fillRect/>
          </a:stretch>
        </p:blipFill>
        <p:spPr>
          <a:xfrm>
            <a:off x="839784" y="3215386"/>
            <a:ext cx="2882832" cy="1628804"/>
          </a:xfrm>
          <a:prstGeom prst="rect">
            <a:avLst/>
          </a:prstGeom>
          <a:solidFill>
            <a:srgbClr val="000000"/>
          </a:solidFill>
          <a:ln w="177800" cap="flat">
            <a:solidFill>
              <a:srgbClr val="0D0D0D"/>
            </a:solidFill>
            <a:miter lim="800000"/>
          </a:ln>
          <a:effectLst>
            <a:outerShdw blurRad="190500" dist="215900" dir="3000000" algn="tr" rotWithShape="0">
              <a:srgbClr val="000000">
                <a:alpha val="20000"/>
              </a:srgbClr>
            </a:outerShdw>
          </a:effectLst>
          <a:scene3d>
            <a:camera prst="perspectiveContrastingLeftFacing" fov="3300000">
              <a:rot lat="0" lon="1200000" rev="0"/>
            </a:camera>
            <a:lightRig rig="balanced" dir="t">
              <a:rot lat="0" lon="0" rev="4200000"/>
            </a:lightRig>
          </a:scene3d>
          <a:sp3d extrusionH="635000" prstMaterial="metal">
            <a:bevelT w="190500" h="12700" prst="slope"/>
            <a:extrusionClr>
              <a:srgbClr val="010000"/>
            </a:extrusionClr>
            <a:contourClr>
              <a:srgbClr val="000000"/>
            </a:contourClr>
          </a:sp3d>
        </p:spPr>
      </p:pic>
      <p:sp>
        <p:nvSpPr>
          <p:cNvPr id="2" name="TextBox 1">
            <a:extLst>
              <a:ext uri="{FF2B5EF4-FFF2-40B4-BE49-F238E27FC236}">
                <a16:creationId xmlns:a16="http://schemas.microsoft.com/office/drawing/2014/main" id="{D836C602-9387-E21C-6718-1BE9CC2576EE}"/>
              </a:ext>
            </a:extLst>
          </p:cNvPr>
          <p:cNvSpPr txBox="1"/>
          <p:nvPr/>
        </p:nvSpPr>
        <p:spPr>
          <a:xfrm>
            <a:off x="843826" y="5090668"/>
            <a:ext cx="3145523"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rtlCol="0" anchor="t">
            <a:spAutoFit/>
          </a:bodyPr>
          <a:lstStyle/>
          <a:p>
            <a:r>
              <a:rPr lang="sl-SI" sz="1000" err="1">
                <a:solidFill>
                  <a:schemeClr val="accent1"/>
                </a:solidFill>
              </a:rPr>
              <a:t>Kaynak: Adım adım hibe teklifi nasıl yazılır - MrGrantMoney tarafından  </a:t>
            </a:r>
          </a:p>
        </p:txBody>
      </p:sp>
      <p:pic>
        <p:nvPicPr>
          <p:cNvPr id="8" name="Resim 7">
            <a:extLst>
              <a:ext uri="{FF2B5EF4-FFF2-40B4-BE49-F238E27FC236}">
                <a16:creationId xmlns:a16="http://schemas.microsoft.com/office/drawing/2014/main" id="{8826D625-2114-8B80-B0FC-40420D8C61F0}"/>
              </a:ext>
            </a:extLst>
          </p:cNvPr>
          <p:cNvPicPr>
            <a:picLocks noChangeAspect="1"/>
          </p:cNvPicPr>
          <p:nvPr/>
        </p:nvPicPr>
        <p:blipFill>
          <a:blip r:embed="rId4"/>
          <a:stretch>
            <a:fillRect/>
          </a:stretch>
        </p:blipFill>
        <p:spPr>
          <a:xfrm>
            <a:off x="204699" y="6017231"/>
            <a:ext cx="1267002" cy="685896"/>
          </a:xfrm>
          <a:prstGeom prst="rect">
            <a:avLst/>
          </a:prstGeom>
        </p:spPr>
      </p:pic>
    </p:spTree>
    <p:extLst>
      <p:ext uri="{BB962C8B-B14F-4D97-AF65-F5344CB8AC3E}">
        <p14:creationId xmlns:p14="http://schemas.microsoft.com/office/powerpoint/2010/main" val="24316078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89351" y="135482"/>
            <a:ext cx="10003971" cy="627652"/>
          </a:xfrm>
        </p:spPr>
        <p:txBody>
          <a:bodyPr>
            <a:normAutofit/>
          </a:bodyPr>
          <a:lstStyle/>
          <a:p>
            <a:r>
              <a:rPr lang="sl-SI" sz="3400"/>
              <a:t>Kadınlara yönelik hibe vakıfları</a:t>
            </a:r>
          </a:p>
        </p:txBody>
      </p:sp>
      <p:sp>
        <p:nvSpPr>
          <p:cNvPr id="4" name="TextBox 3">
            <a:extLst>
              <a:ext uri="{FF2B5EF4-FFF2-40B4-BE49-F238E27FC236}">
                <a16:creationId xmlns:a16="http://schemas.microsoft.com/office/drawing/2014/main" id="{92E2D763-CA8A-C0A5-244B-C5D523C19A2D}"/>
              </a:ext>
            </a:extLst>
          </p:cNvPr>
          <p:cNvSpPr txBox="1"/>
          <p:nvPr/>
        </p:nvSpPr>
        <p:spPr>
          <a:xfrm>
            <a:off x="506709" y="1010255"/>
            <a:ext cx="6630015" cy="5078313"/>
          </a:xfrm>
          <a:prstGeom prst="rect">
            <a:avLst/>
          </a:prstGeom>
          <a:solidFill>
            <a:schemeClr val="bg1"/>
          </a:solidFill>
        </p:spPr>
        <p:txBody>
          <a:bodyPr wrap="square" lIns="91440" tIns="45720" rIns="91440" bIns="45720" rtlCol="0" anchor="t">
            <a:spAutoFit/>
          </a:bodyPr>
          <a:lstStyle/>
          <a:p>
            <a:r>
              <a:rPr lang="sl-SI" sz="1200" b="1" dirty="0">
                <a:solidFill>
                  <a:schemeClr val="accent1"/>
                </a:solidFill>
                <a:hlinkClick r:id="rId2">
                  <a:extLst>
                    <a:ext uri="{A12FA001-AC4F-418D-AE19-62706E023703}">
                      <ahyp:hlinkClr xmlns:ahyp="http://schemas.microsoft.com/office/drawing/2018/hyperlinkcolor" val="tx"/>
                    </a:ext>
                  </a:extLst>
                </a:hlinkClick>
              </a:rPr>
              <a:t>Girlboss Vakfı Hibesi</a:t>
            </a:r>
            <a:endParaRPr lang="sl-SI" sz="1200" b="1" dirty="0">
              <a:solidFill>
                <a:schemeClr val="accent1"/>
              </a:solidFill>
            </a:endParaRPr>
          </a:p>
          <a:p>
            <a:endParaRPr lang="sl-SI" sz="1200" b="1" dirty="0">
              <a:solidFill>
                <a:schemeClr val="accent1"/>
              </a:solidFill>
            </a:endParaRPr>
          </a:p>
          <a:p>
            <a:pPr marL="171450" indent="-171450">
              <a:buFont typeface="Arial" panose="020B0604020202020204" pitchFamily="34" charset="0"/>
              <a:buChar char="•"/>
            </a:pPr>
            <a:r>
              <a:rPr lang="en-US" sz="1200" dirty="0" err="1">
                <a:solidFill>
                  <a:schemeClr val="accent1"/>
                </a:solidFill>
              </a:rPr>
              <a:t>Yılda</a:t>
            </a:r>
            <a:r>
              <a:rPr lang="en-US" sz="1200" dirty="0">
                <a:solidFill>
                  <a:schemeClr val="accent1"/>
                </a:solidFill>
              </a:rPr>
              <a:t> </a:t>
            </a:r>
            <a:r>
              <a:rPr lang="en-US" sz="1200" dirty="0" err="1">
                <a:solidFill>
                  <a:schemeClr val="accent1"/>
                </a:solidFill>
              </a:rPr>
              <a:t>iki</a:t>
            </a:r>
            <a:r>
              <a:rPr lang="en-US" sz="1200" dirty="0">
                <a:solidFill>
                  <a:schemeClr val="accent1"/>
                </a:solidFill>
              </a:rPr>
              <a:t> </a:t>
            </a:r>
            <a:r>
              <a:rPr lang="en-US" sz="1200" dirty="0" err="1">
                <a:solidFill>
                  <a:schemeClr val="accent1"/>
                </a:solidFill>
              </a:rPr>
              <a:t>kez</a:t>
            </a:r>
            <a:r>
              <a:rPr lang="en-US" sz="1200" dirty="0">
                <a:solidFill>
                  <a:schemeClr val="accent1"/>
                </a:solidFill>
              </a:rPr>
              <a:t> </a:t>
            </a:r>
            <a:r>
              <a:rPr lang="en-US" sz="1200" dirty="0" err="1">
                <a:solidFill>
                  <a:schemeClr val="accent1"/>
                </a:solidFill>
              </a:rPr>
              <a:t>verilen</a:t>
            </a:r>
            <a:r>
              <a:rPr lang="en-US" sz="1200" dirty="0">
                <a:solidFill>
                  <a:schemeClr val="accent1"/>
                </a:solidFill>
              </a:rPr>
              <a:t> 15.000 $ </a:t>
            </a:r>
            <a:r>
              <a:rPr lang="en-US" sz="1200" dirty="0" err="1">
                <a:solidFill>
                  <a:schemeClr val="accent1"/>
                </a:solidFill>
              </a:rPr>
              <a:t>hibe</a:t>
            </a:r>
            <a:endParaRPr lang="en-US" sz="1200" dirty="0">
              <a:solidFill>
                <a:schemeClr val="accent1"/>
              </a:solidFill>
            </a:endParaRPr>
          </a:p>
          <a:p>
            <a:pPr marL="171450" indent="-171450">
              <a:buFont typeface="Arial" panose="020B0604020202020204" pitchFamily="34" charset="0"/>
              <a:buChar char="•"/>
            </a:pPr>
            <a:r>
              <a:rPr lang="en-US" sz="1200" dirty="0">
                <a:solidFill>
                  <a:schemeClr val="accent1"/>
                </a:solidFill>
              </a:rPr>
              <a:t>18-35 </a:t>
            </a:r>
            <a:r>
              <a:rPr lang="en-US" sz="1200" dirty="0" err="1">
                <a:solidFill>
                  <a:schemeClr val="accent1"/>
                </a:solidFill>
              </a:rPr>
              <a:t>yaş</a:t>
            </a:r>
            <a:r>
              <a:rPr lang="en-US" sz="1200" dirty="0">
                <a:solidFill>
                  <a:schemeClr val="accent1"/>
                </a:solidFill>
              </a:rPr>
              <a:t> </a:t>
            </a:r>
            <a:r>
              <a:rPr lang="en-US" sz="1200" dirty="0" err="1">
                <a:solidFill>
                  <a:schemeClr val="accent1"/>
                </a:solidFill>
              </a:rPr>
              <a:t>arası</a:t>
            </a:r>
            <a:r>
              <a:rPr lang="en-US" sz="1200" dirty="0">
                <a:solidFill>
                  <a:schemeClr val="accent1"/>
                </a:solidFill>
              </a:rPr>
              <a:t> </a:t>
            </a:r>
            <a:r>
              <a:rPr lang="en-US" sz="1200" dirty="0" err="1">
                <a:solidFill>
                  <a:schemeClr val="accent1"/>
                </a:solidFill>
              </a:rPr>
              <a:t>kadın</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kadın</a:t>
            </a:r>
            <a:r>
              <a:rPr lang="en-US" sz="1200" dirty="0">
                <a:solidFill>
                  <a:schemeClr val="accent1"/>
                </a:solidFill>
              </a:rPr>
              <a:t> </a:t>
            </a:r>
            <a:r>
              <a:rPr lang="en-US" sz="1200" dirty="0" err="1">
                <a:solidFill>
                  <a:schemeClr val="accent1"/>
                </a:solidFill>
              </a:rPr>
              <a:t>kimliği</a:t>
            </a:r>
            <a:r>
              <a:rPr lang="en-US" sz="1200" dirty="0">
                <a:solidFill>
                  <a:schemeClr val="accent1"/>
                </a:solidFill>
              </a:rPr>
              <a:t> </a:t>
            </a:r>
            <a:r>
              <a:rPr lang="en-US" sz="1200" dirty="0" err="1">
                <a:solidFill>
                  <a:schemeClr val="accent1"/>
                </a:solidFill>
              </a:rPr>
              <a:t>taşıyan</a:t>
            </a:r>
            <a:r>
              <a:rPr lang="en-US" sz="1200" dirty="0">
                <a:solidFill>
                  <a:schemeClr val="accent1"/>
                </a:solidFill>
              </a:rPr>
              <a:t> </a:t>
            </a:r>
            <a:r>
              <a:rPr lang="en-US" sz="1200" dirty="0" err="1">
                <a:solidFill>
                  <a:schemeClr val="accent1"/>
                </a:solidFill>
              </a:rPr>
              <a:t>bireylere</a:t>
            </a:r>
            <a:r>
              <a:rPr lang="en-US" sz="1200" dirty="0">
                <a:solidFill>
                  <a:schemeClr val="accent1"/>
                </a:solidFill>
              </a:rPr>
              <a:t> </a:t>
            </a:r>
            <a:r>
              <a:rPr lang="en-US" sz="1200" dirty="0" err="1">
                <a:solidFill>
                  <a:schemeClr val="accent1"/>
                </a:solidFill>
              </a:rPr>
              <a:t>açıktır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Tasarım</a:t>
            </a:r>
            <a:r>
              <a:rPr lang="en-US" sz="1200" dirty="0">
                <a:solidFill>
                  <a:schemeClr val="accent1"/>
                </a:solidFill>
              </a:rPr>
              <a:t>, </a:t>
            </a:r>
            <a:r>
              <a:rPr lang="en-US" sz="1200" dirty="0" err="1">
                <a:solidFill>
                  <a:schemeClr val="accent1"/>
                </a:solidFill>
              </a:rPr>
              <a:t>moda</a:t>
            </a:r>
            <a:r>
              <a:rPr lang="en-US" sz="1200" dirty="0">
                <a:solidFill>
                  <a:schemeClr val="accent1"/>
                </a:solidFill>
              </a:rPr>
              <a:t>, </a:t>
            </a:r>
            <a:r>
              <a:rPr lang="en-US" sz="1200" dirty="0" err="1">
                <a:solidFill>
                  <a:schemeClr val="accent1"/>
                </a:solidFill>
              </a:rPr>
              <a:t>müzik</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sanat</a:t>
            </a:r>
            <a:r>
              <a:rPr lang="en-US" sz="1200" dirty="0">
                <a:solidFill>
                  <a:schemeClr val="accent1"/>
                </a:solidFill>
              </a:rPr>
              <a:t> </a:t>
            </a:r>
            <a:r>
              <a:rPr lang="en-US" sz="1200" dirty="0" err="1">
                <a:solidFill>
                  <a:schemeClr val="accent1"/>
                </a:solidFill>
              </a:rPr>
              <a:t>alanlarında</a:t>
            </a:r>
            <a:r>
              <a:rPr lang="en-US" sz="1200" dirty="0">
                <a:solidFill>
                  <a:schemeClr val="accent1"/>
                </a:solidFill>
              </a:rPr>
              <a:t> </a:t>
            </a:r>
            <a:r>
              <a:rPr lang="en-US" sz="1200" dirty="0" err="1">
                <a:solidFill>
                  <a:schemeClr val="accent1"/>
                </a:solidFill>
              </a:rPr>
              <a:t>yaratıcı</a:t>
            </a:r>
            <a:r>
              <a:rPr lang="en-US" sz="1200" dirty="0">
                <a:solidFill>
                  <a:schemeClr val="accent1"/>
                </a:solidFill>
              </a:rPr>
              <a:t>, </a:t>
            </a:r>
            <a:r>
              <a:rPr lang="en-US" sz="1200" dirty="0" err="1">
                <a:solidFill>
                  <a:schemeClr val="accent1"/>
                </a:solidFill>
              </a:rPr>
              <a:t>yenilikçi</a:t>
            </a:r>
            <a:r>
              <a:rPr lang="en-US" sz="1200" dirty="0">
                <a:solidFill>
                  <a:schemeClr val="accent1"/>
                </a:solidFill>
              </a:rPr>
              <a:t> </a:t>
            </a:r>
            <a:r>
              <a:rPr lang="en-US" sz="1200" dirty="0" err="1">
                <a:solidFill>
                  <a:schemeClr val="accent1"/>
                </a:solidFill>
              </a:rPr>
              <a:t>iş</a:t>
            </a:r>
            <a:r>
              <a:rPr lang="en-US" sz="1200" dirty="0">
                <a:solidFill>
                  <a:schemeClr val="accent1"/>
                </a:solidFill>
              </a:rPr>
              <a:t> </a:t>
            </a:r>
            <a:r>
              <a:rPr lang="en-US" sz="1200" dirty="0" err="1">
                <a:solidFill>
                  <a:schemeClr val="accent1"/>
                </a:solidFill>
              </a:rPr>
              <a:t>fikirlerini</a:t>
            </a:r>
            <a:r>
              <a:rPr lang="en-US" sz="1200" dirty="0">
                <a:solidFill>
                  <a:schemeClr val="accent1"/>
                </a:solidFill>
              </a:rPr>
              <a:t> </a:t>
            </a:r>
            <a:r>
              <a:rPr lang="en-US" sz="1200" dirty="0" err="1">
                <a:solidFill>
                  <a:schemeClr val="accent1"/>
                </a:solidFill>
              </a:rPr>
              <a:t>destekler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Finansal</a:t>
            </a:r>
            <a:r>
              <a:rPr lang="en-US" sz="1200" dirty="0">
                <a:solidFill>
                  <a:schemeClr val="accent1"/>
                </a:solidFill>
              </a:rPr>
              <a:t> </a:t>
            </a:r>
            <a:r>
              <a:rPr lang="en-US" sz="1200" dirty="0" err="1">
                <a:solidFill>
                  <a:schemeClr val="accent1"/>
                </a:solidFill>
              </a:rPr>
              <a:t>destek</a:t>
            </a:r>
            <a:r>
              <a:rPr lang="en-US" sz="1200" dirty="0">
                <a:solidFill>
                  <a:schemeClr val="accent1"/>
                </a:solidFill>
              </a:rPr>
              <a:t>, </a:t>
            </a:r>
            <a:r>
              <a:rPr lang="en-US" sz="1200" dirty="0" err="1">
                <a:solidFill>
                  <a:schemeClr val="accent1"/>
                </a:solidFill>
              </a:rPr>
              <a:t>mentorluk</a:t>
            </a:r>
            <a:r>
              <a:rPr lang="en-US" sz="1200" dirty="0">
                <a:solidFill>
                  <a:schemeClr val="accent1"/>
                </a:solidFill>
              </a:rPr>
              <a:t>, </a:t>
            </a:r>
            <a:r>
              <a:rPr lang="en-US" sz="1200" dirty="0" err="1">
                <a:solidFill>
                  <a:schemeClr val="accent1"/>
                </a:solidFill>
              </a:rPr>
              <a:t>teşhir</a:t>
            </a:r>
            <a:r>
              <a:rPr lang="en-US" sz="1200" dirty="0">
                <a:solidFill>
                  <a:schemeClr val="accent1"/>
                </a:solidFill>
              </a:rPr>
              <a:t> </a:t>
            </a:r>
            <a:r>
              <a:rPr lang="en-US" sz="1200" dirty="0" err="1">
                <a:solidFill>
                  <a:schemeClr val="accent1"/>
                </a:solidFill>
              </a:rPr>
              <a:t>ve</a:t>
            </a:r>
            <a:r>
              <a:rPr lang="en-US" sz="1200" dirty="0">
                <a:solidFill>
                  <a:schemeClr val="accent1"/>
                </a:solidFill>
              </a:rPr>
              <a:t> Girlboss </a:t>
            </a:r>
            <a:r>
              <a:rPr lang="en-US" sz="1200" dirty="0" err="1">
                <a:solidFill>
                  <a:schemeClr val="accent1"/>
                </a:solidFill>
              </a:rPr>
              <a:t>topluluğuna</a:t>
            </a:r>
            <a:r>
              <a:rPr lang="en-US" sz="1200" dirty="0">
                <a:solidFill>
                  <a:schemeClr val="accent1"/>
                </a:solidFill>
              </a:rPr>
              <a:t> </a:t>
            </a:r>
            <a:r>
              <a:rPr lang="en-US" sz="1200" dirty="0" err="1">
                <a:solidFill>
                  <a:schemeClr val="accent1"/>
                </a:solidFill>
              </a:rPr>
              <a:t>erişim</a:t>
            </a:r>
            <a:r>
              <a:rPr lang="en-US" sz="1200" dirty="0">
                <a:solidFill>
                  <a:schemeClr val="accent1"/>
                </a:solidFill>
              </a:rPr>
              <a:t> </a:t>
            </a:r>
            <a:r>
              <a:rPr lang="en-US" sz="1200" dirty="0" err="1">
                <a:solidFill>
                  <a:schemeClr val="accent1"/>
                </a:solidFill>
              </a:rPr>
              <a:t>sağlar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Başvuru</a:t>
            </a:r>
            <a:r>
              <a:rPr lang="en-US" sz="1200" dirty="0">
                <a:solidFill>
                  <a:schemeClr val="accent1"/>
                </a:solidFill>
              </a:rPr>
              <a:t> </a:t>
            </a:r>
            <a:r>
              <a:rPr lang="en-US" sz="1200" dirty="0" err="1">
                <a:solidFill>
                  <a:schemeClr val="accent1"/>
                </a:solidFill>
              </a:rPr>
              <a:t>için</a:t>
            </a:r>
            <a:r>
              <a:rPr lang="en-US" sz="1200" dirty="0">
                <a:solidFill>
                  <a:schemeClr val="accent1"/>
                </a:solidFill>
              </a:rPr>
              <a:t> </a:t>
            </a:r>
            <a:r>
              <a:rPr lang="en-US" sz="1200" dirty="0" err="1">
                <a:solidFill>
                  <a:schemeClr val="accent1"/>
                </a:solidFill>
              </a:rPr>
              <a:t>iş</a:t>
            </a:r>
            <a:r>
              <a:rPr lang="en-US" sz="1200" dirty="0">
                <a:solidFill>
                  <a:schemeClr val="accent1"/>
                </a:solidFill>
              </a:rPr>
              <a:t> </a:t>
            </a:r>
            <a:r>
              <a:rPr lang="en-US" sz="1200" dirty="0" err="1">
                <a:solidFill>
                  <a:schemeClr val="accent1"/>
                </a:solidFill>
              </a:rPr>
              <a:t>planı</a:t>
            </a:r>
            <a:r>
              <a:rPr lang="en-US" sz="1200" dirty="0">
                <a:solidFill>
                  <a:schemeClr val="accent1"/>
                </a:solidFill>
              </a:rPr>
              <a:t>, </a:t>
            </a:r>
            <a:r>
              <a:rPr lang="en-US" sz="1200" dirty="0" err="1">
                <a:solidFill>
                  <a:schemeClr val="accent1"/>
                </a:solidFill>
              </a:rPr>
              <a:t>finansal</a:t>
            </a:r>
            <a:r>
              <a:rPr lang="en-US" sz="1200" dirty="0">
                <a:solidFill>
                  <a:schemeClr val="accent1"/>
                </a:solidFill>
              </a:rPr>
              <a:t> </a:t>
            </a:r>
            <a:r>
              <a:rPr lang="en-US" sz="1200" dirty="0" err="1">
                <a:solidFill>
                  <a:schemeClr val="accent1"/>
                </a:solidFill>
              </a:rPr>
              <a:t>projeksiyonlar</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sunum</a:t>
            </a:r>
            <a:r>
              <a:rPr lang="en-US" sz="1200" dirty="0">
                <a:solidFill>
                  <a:schemeClr val="accent1"/>
                </a:solidFill>
              </a:rPr>
              <a:t> </a:t>
            </a:r>
            <a:r>
              <a:rPr lang="en-US" sz="1200" dirty="0" err="1">
                <a:solidFill>
                  <a:schemeClr val="accent1"/>
                </a:solidFill>
              </a:rPr>
              <a:t>videosu</a:t>
            </a:r>
            <a:r>
              <a:rPr lang="en-US" sz="1200" dirty="0">
                <a:solidFill>
                  <a:schemeClr val="accent1"/>
                </a:solidFill>
              </a:rPr>
              <a:t> </a:t>
            </a:r>
            <a:r>
              <a:rPr lang="en-US" sz="1200" dirty="0" err="1">
                <a:solidFill>
                  <a:schemeClr val="accent1"/>
                </a:solidFill>
              </a:rPr>
              <a:t>gereklidir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Girişimci</a:t>
            </a:r>
            <a:r>
              <a:rPr lang="en-US" sz="1200" dirty="0">
                <a:solidFill>
                  <a:schemeClr val="accent1"/>
                </a:solidFill>
              </a:rPr>
              <a:t> </a:t>
            </a:r>
            <a:r>
              <a:rPr lang="en-US" sz="1200" dirty="0" err="1">
                <a:solidFill>
                  <a:schemeClr val="accent1"/>
                </a:solidFill>
              </a:rPr>
              <a:t>adayları</a:t>
            </a:r>
            <a:r>
              <a:rPr lang="en-US" sz="1200" dirty="0">
                <a:solidFill>
                  <a:schemeClr val="accent1"/>
                </a:solidFill>
              </a:rPr>
              <a:t> </a:t>
            </a:r>
            <a:r>
              <a:rPr lang="en-US" sz="1200" dirty="0" err="1">
                <a:solidFill>
                  <a:schemeClr val="accent1"/>
                </a:solidFill>
              </a:rPr>
              <a:t>için</a:t>
            </a:r>
            <a:r>
              <a:rPr lang="en-US" sz="1200" dirty="0">
                <a:solidFill>
                  <a:schemeClr val="accent1"/>
                </a:solidFill>
              </a:rPr>
              <a:t> </a:t>
            </a:r>
            <a:r>
              <a:rPr lang="en-US" sz="1200" dirty="0" err="1">
                <a:solidFill>
                  <a:schemeClr val="accent1"/>
                </a:solidFill>
              </a:rPr>
              <a:t>değerli</a:t>
            </a:r>
            <a:r>
              <a:rPr lang="en-US" sz="1200" dirty="0">
                <a:solidFill>
                  <a:schemeClr val="accent1"/>
                </a:solidFill>
              </a:rPr>
              <a:t> </a:t>
            </a:r>
            <a:r>
              <a:rPr lang="en-US" sz="1200" dirty="0" err="1">
                <a:solidFill>
                  <a:schemeClr val="accent1"/>
                </a:solidFill>
              </a:rPr>
              <a:t>bir</a:t>
            </a:r>
            <a:r>
              <a:rPr lang="en-US" sz="1200" dirty="0">
                <a:solidFill>
                  <a:schemeClr val="accent1"/>
                </a:solidFill>
              </a:rPr>
              <a:t> </a:t>
            </a:r>
            <a:r>
              <a:rPr lang="en-US" sz="1200" dirty="0" err="1">
                <a:solidFill>
                  <a:schemeClr val="accent1"/>
                </a:solidFill>
              </a:rPr>
              <a:t>deneyim</a:t>
            </a:r>
            <a:endParaRPr lang="sl-SI" sz="1200" dirty="0">
              <a:solidFill>
                <a:schemeClr val="accent1"/>
              </a:solidFill>
            </a:endParaRPr>
          </a:p>
          <a:p>
            <a:pPr marL="285750" indent="-285750">
              <a:buFont typeface="Arial" panose="020B0604020202020204" pitchFamily="34" charset="0"/>
              <a:buChar char="•"/>
            </a:pPr>
            <a:endParaRPr lang="sl-SI" sz="1200" dirty="0">
              <a:solidFill>
                <a:schemeClr val="accent1"/>
              </a:solidFill>
            </a:endParaRPr>
          </a:p>
          <a:p>
            <a:r>
              <a:rPr lang="en-US" sz="1200" b="1" dirty="0">
                <a:solidFill>
                  <a:schemeClr val="accent1"/>
                </a:solidFill>
                <a:hlinkClick r:id="rId3">
                  <a:extLst>
                    <a:ext uri="{A12FA001-AC4F-418D-AE19-62706E023703}">
                      <ahyp:hlinkClr xmlns:ahyp="http://schemas.microsoft.com/office/drawing/2018/hyperlinkcolor" val="tx"/>
                    </a:ext>
                  </a:extLst>
                </a:hlinkClick>
              </a:rPr>
              <a:t>Tory Burch </a:t>
            </a:r>
            <a:r>
              <a:rPr lang="en-US" sz="1200" b="1" dirty="0" err="1">
                <a:solidFill>
                  <a:schemeClr val="accent1"/>
                </a:solidFill>
                <a:hlinkClick r:id="rId3">
                  <a:extLst>
                    <a:ext uri="{A12FA001-AC4F-418D-AE19-62706E023703}">
                      <ahyp:hlinkClr xmlns:ahyp="http://schemas.microsoft.com/office/drawing/2018/hyperlinkcolor" val="tx"/>
                    </a:ext>
                  </a:extLst>
                </a:hlinkClick>
              </a:rPr>
              <a:t>Vakfı</a:t>
            </a:r>
            <a:r>
              <a:rPr lang="en-US" sz="1200" b="1" dirty="0">
                <a:solidFill>
                  <a:schemeClr val="accent1"/>
                </a:solidFill>
                <a:hlinkClick r:id="rId3">
                  <a:extLst>
                    <a:ext uri="{A12FA001-AC4F-418D-AE19-62706E023703}">
                      <ahyp:hlinkClr xmlns:ahyp="http://schemas.microsoft.com/office/drawing/2018/hyperlinkcolor" val="tx"/>
                    </a:ext>
                  </a:extLst>
                </a:hlinkClick>
              </a:rPr>
              <a:t> </a:t>
            </a:r>
            <a:r>
              <a:rPr lang="en-US" sz="1200" b="1" dirty="0" err="1">
                <a:solidFill>
                  <a:schemeClr val="accent1"/>
                </a:solidFill>
                <a:hlinkClick r:id="rId3">
                  <a:extLst>
                    <a:ext uri="{A12FA001-AC4F-418D-AE19-62706E023703}">
                      <ahyp:hlinkClr xmlns:ahyp="http://schemas.microsoft.com/office/drawing/2018/hyperlinkcolor" val="tx"/>
                    </a:ext>
                  </a:extLst>
                </a:hlinkClick>
              </a:rPr>
              <a:t>Bursiyerleri</a:t>
            </a:r>
            <a:r>
              <a:rPr lang="en-US" sz="1200" b="1" dirty="0">
                <a:solidFill>
                  <a:schemeClr val="accent1"/>
                </a:solidFill>
                <a:hlinkClick r:id="rId3">
                  <a:extLst>
                    <a:ext uri="{A12FA001-AC4F-418D-AE19-62706E023703}">
                      <ahyp:hlinkClr xmlns:ahyp="http://schemas.microsoft.com/office/drawing/2018/hyperlinkcolor" val="tx"/>
                    </a:ext>
                  </a:extLst>
                </a:hlinkClick>
              </a:rPr>
              <a:t> </a:t>
            </a:r>
            <a:r>
              <a:rPr lang="en-US" sz="1200" b="1" dirty="0" err="1">
                <a:solidFill>
                  <a:schemeClr val="accent1"/>
                </a:solidFill>
                <a:hlinkClick r:id="rId3">
                  <a:extLst>
                    <a:ext uri="{A12FA001-AC4F-418D-AE19-62706E023703}">
                      <ahyp:hlinkClr xmlns:ahyp="http://schemas.microsoft.com/office/drawing/2018/hyperlinkcolor" val="tx"/>
                    </a:ext>
                  </a:extLst>
                </a:hlinkClick>
              </a:rPr>
              <a:t>Programı</a:t>
            </a:r>
            <a:endParaRPr lang="sl-SI" sz="1200" b="1" dirty="0">
              <a:solidFill>
                <a:schemeClr val="accent1"/>
              </a:solidFill>
            </a:endParaRPr>
          </a:p>
          <a:p>
            <a:pPr marL="171450" indent="-171450">
              <a:buFont typeface="Arial" panose="020B0604020202020204" pitchFamily="34" charset="0"/>
              <a:buChar char="•"/>
            </a:pPr>
            <a:r>
              <a:rPr lang="en-US" sz="1200" dirty="0" err="1">
                <a:solidFill>
                  <a:schemeClr val="accent1"/>
                </a:solidFill>
              </a:rPr>
              <a:t>Kadın</a:t>
            </a:r>
            <a:r>
              <a:rPr lang="en-US" sz="1200" dirty="0">
                <a:solidFill>
                  <a:schemeClr val="accent1"/>
                </a:solidFill>
              </a:rPr>
              <a:t> </a:t>
            </a:r>
            <a:r>
              <a:rPr lang="en-US" sz="1200" dirty="0" err="1">
                <a:solidFill>
                  <a:schemeClr val="accent1"/>
                </a:solidFill>
              </a:rPr>
              <a:t>girişimciler</a:t>
            </a:r>
            <a:r>
              <a:rPr lang="en-US" sz="1200" dirty="0">
                <a:solidFill>
                  <a:schemeClr val="accent1"/>
                </a:solidFill>
              </a:rPr>
              <a:t> </a:t>
            </a:r>
            <a:r>
              <a:rPr lang="en-US" sz="1200" dirty="0" err="1">
                <a:solidFill>
                  <a:schemeClr val="accent1"/>
                </a:solidFill>
              </a:rPr>
              <a:t>için</a:t>
            </a:r>
            <a:r>
              <a:rPr lang="en-US" sz="1200" dirty="0">
                <a:solidFill>
                  <a:schemeClr val="accent1"/>
                </a:solidFill>
              </a:rPr>
              <a:t> </a:t>
            </a:r>
            <a:r>
              <a:rPr lang="en-US" sz="1200" dirty="0" err="1">
                <a:solidFill>
                  <a:schemeClr val="accent1"/>
                </a:solidFill>
              </a:rPr>
              <a:t>yıl</a:t>
            </a:r>
            <a:r>
              <a:rPr lang="en-US" sz="1200" dirty="0">
                <a:solidFill>
                  <a:schemeClr val="accent1"/>
                </a:solidFill>
              </a:rPr>
              <a:t> </a:t>
            </a:r>
            <a:r>
              <a:rPr lang="en-US" sz="1200" dirty="0" err="1">
                <a:solidFill>
                  <a:schemeClr val="accent1"/>
                </a:solidFill>
              </a:rPr>
              <a:t>boyu</a:t>
            </a:r>
            <a:r>
              <a:rPr lang="en-US" sz="1200" dirty="0">
                <a:solidFill>
                  <a:schemeClr val="accent1"/>
                </a:solidFill>
              </a:rPr>
              <a:t> </a:t>
            </a:r>
            <a:r>
              <a:rPr lang="en-US" sz="1200" dirty="0" err="1">
                <a:solidFill>
                  <a:schemeClr val="accent1"/>
                </a:solidFill>
              </a:rPr>
              <a:t>süren</a:t>
            </a:r>
            <a:r>
              <a:rPr lang="en-US" sz="1200" dirty="0">
                <a:solidFill>
                  <a:schemeClr val="accent1"/>
                </a:solidFill>
              </a:rPr>
              <a:t> program</a:t>
            </a:r>
          </a:p>
          <a:p>
            <a:pPr marL="171450" indent="-171450">
              <a:buFont typeface="Arial" panose="020B0604020202020204" pitchFamily="34" charset="0"/>
              <a:buChar char="•"/>
            </a:pPr>
            <a:r>
              <a:rPr lang="en-US" sz="1200" dirty="0" err="1">
                <a:solidFill>
                  <a:schemeClr val="accent1"/>
                </a:solidFill>
              </a:rPr>
              <a:t>Eğitim</a:t>
            </a:r>
            <a:r>
              <a:rPr lang="en-US" sz="1200" dirty="0">
                <a:solidFill>
                  <a:schemeClr val="accent1"/>
                </a:solidFill>
              </a:rPr>
              <a:t>, </a:t>
            </a:r>
            <a:r>
              <a:rPr lang="en-US" sz="1200" dirty="0" err="1">
                <a:solidFill>
                  <a:schemeClr val="accent1"/>
                </a:solidFill>
              </a:rPr>
              <a:t>mentorluk</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ağ</a:t>
            </a:r>
            <a:r>
              <a:rPr lang="en-US" sz="1200" dirty="0">
                <a:solidFill>
                  <a:schemeClr val="accent1"/>
                </a:solidFill>
              </a:rPr>
              <a:t> </a:t>
            </a:r>
            <a:r>
              <a:rPr lang="en-US" sz="1200" dirty="0" err="1">
                <a:solidFill>
                  <a:schemeClr val="accent1"/>
                </a:solidFill>
              </a:rPr>
              <a:t>erişimi</a:t>
            </a:r>
            <a:r>
              <a:rPr lang="en-US" sz="1200" dirty="0">
                <a:solidFill>
                  <a:schemeClr val="accent1"/>
                </a:solidFill>
              </a:rPr>
              <a:t> </a:t>
            </a:r>
            <a:r>
              <a:rPr lang="en-US" sz="1200" dirty="0" err="1">
                <a:solidFill>
                  <a:schemeClr val="accent1"/>
                </a:solidFill>
              </a:rPr>
              <a:t>sağlar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Doğrudan</a:t>
            </a:r>
            <a:r>
              <a:rPr lang="en-US" sz="1200" dirty="0">
                <a:solidFill>
                  <a:schemeClr val="accent1"/>
                </a:solidFill>
              </a:rPr>
              <a:t> </a:t>
            </a:r>
            <a:r>
              <a:rPr lang="en-US" sz="1200" dirty="0" err="1">
                <a:solidFill>
                  <a:schemeClr val="accent1"/>
                </a:solidFill>
              </a:rPr>
              <a:t>finansman</a:t>
            </a:r>
            <a:r>
              <a:rPr lang="en-US" sz="1200" dirty="0">
                <a:solidFill>
                  <a:schemeClr val="accent1"/>
                </a:solidFill>
              </a:rPr>
              <a:t> yok, </a:t>
            </a:r>
            <a:r>
              <a:rPr lang="en-US" sz="1200" dirty="0" err="1">
                <a:solidFill>
                  <a:schemeClr val="accent1"/>
                </a:solidFill>
              </a:rPr>
              <a:t>ancak</a:t>
            </a:r>
            <a:r>
              <a:rPr lang="en-US" sz="1200" dirty="0">
                <a:solidFill>
                  <a:schemeClr val="accent1"/>
                </a:solidFill>
              </a:rPr>
              <a:t> </a:t>
            </a:r>
            <a:r>
              <a:rPr lang="en-US" sz="1200" dirty="0" err="1">
                <a:solidFill>
                  <a:schemeClr val="accent1"/>
                </a:solidFill>
              </a:rPr>
              <a:t>şunları</a:t>
            </a:r>
            <a:r>
              <a:rPr lang="en-US" sz="1200" dirty="0">
                <a:solidFill>
                  <a:schemeClr val="accent1"/>
                </a:solidFill>
              </a:rPr>
              <a:t> </a:t>
            </a:r>
            <a:r>
              <a:rPr lang="en-US" sz="1200" dirty="0" err="1">
                <a:solidFill>
                  <a:schemeClr val="accent1"/>
                </a:solidFill>
              </a:rPr>
              <a:t>içeriyor</a:t>
            </a:r>
            <a:r>
              <a:rPr lang="en-US" sz="1200" dirty="0">
                <a:solidFill>
                  <a:schemeClr val="accent1"/>
                </a:solidFill>
              </a:rPr>
              <a:t>:</a:t>
            </a:r>
          </a:p>
          <a:p>
            <a:pPr marL="171450" indent="-171450">
              <a:buFont typeface="Arial" panose="020B0604020202020204" pitchFamily="34" charset="0"/>
              <a:buChar char="•"/>
            </a:pPr>
            <a:r>
              <a:rPr lang="en-US" sz="1200" dirty="0" err="1">
                <a:solidFill>
                  <a:schemeClr val="accent1"/>
                </a:solidFill>
              </a:rPr>
              <a:t>Tüm</a:t>
            </a:r>
            <a:r>
              <a:rPr lang="en-US" sz="1200" dirty="0">
                <a:solidFill>
                  <a:schemeClr val="accent1"/>
                </a:solidFill>
              </a:rPr>
              <a:t> </a:t>
            </a:r>
            <a:r>
              <a:rPr lang="en-US" sz="1200" dirty="0" err="1">
                <a:solidFill>
                  <a:schemeClr val="accent1"/>
                </a:solidFill>
              </a:rPr>
              <a:t>masrafları</a:t>
            </a:r>
            <a:r>
              <a:rPr lang="en-US" sz="1200" dirty="0">
                <a:solidFill>
                  <a:schemeClr val="accent1"/>
                </a:solidFill>
              </a:rPr>
              <a:t> </a:t>
            </a:r>
            <a:r>
              <a:rPr lang="en-US" sz="1200" dirty="0" err="1">
                <a:solidFill>
                  <a:schemeClr val="accent1"/>
                </a:solidFill>
              </a:rPr>
              <a:t>ödenmiş</a:t>
            </a:r>
            <a:r>
              <a:rPr lang="en-US" sz="1200" dirty="0">
                <a:solidFill>
                  <a:schemeClr val="accent1"/>
                </a:solidFill>
              </a:rPr>
              <a:t> NYC </a:t>
            </a:r>
            <a:r>
              <a:rPr lang="en-US" sz="1200" dirty="0" err="1">
                <a:solidFill>
                  <a:schemeClr val="accent1"/>
                </a:solidFill>
              </a:rPr>
              <a:t>zirvesi</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Sürekli</a:t>
            </a:r>
            <a:r>
              <a:rPr lang="en-US" sz="1200" dirty="0">
                <a:solidFill>
                  <a:schemeClr val="accent1"/>
                </a:solidFill>
              </a:rPr>
              <a:t> </a:t>
            </a:r>
            <a:r>
              <a:rPr lang="en-US" sz="1200" dirty="0" err="1">
                <a:solidFill>
                  <a:schemeClr val="accent1"/>
                </a:solidFill>
              </a:rPr>
              <a:t>sanal</a:t>
            </a:r>
            <a:r>
              <a:rPr lang="en-US" sz="1200" dirty="0">
                <a:solidFill>
                  <a:schemeClr val="accent1"/>
                </a:solidFill>
              </a:rPr>
              <a:t> </a:t>
            </a:r>
            <a:r>
              <a:rPr lang="en-US" sz="1200" dirty="0" err="1">
                <a:solidFill>
                  <a:schemeClr val="accent1"/>
                </a:solidFill>
              </a:rPr>
              <a:t>destek</a:t>
            </a:r>
            <a:endParaRPr lang="en-US" sz="1200" dirty="0">
              <a:solidFill>
                <a:schemeClr val="accent1"/>
              </a:solidFill>
            </a:endParaRPr>
          </a:p>
          <a:p>
            <a:pPr marL="171450" indent="-171450">
              <a:buFont typeface="Arial" panose="020B0604020202020204" pitchFamily="34" charset="0"/>
              <a:buChar char="•"/>
            </a:pPr>
            <a:r>
              <a:rPr lang="en-US" sz="1200" dirty="0">
                <a:solidFill>
                  <a:schemeClr val="accent1"/>
                </a:solidFill>
              </a:rPr>
              <a:t>21-45 </a:t>
            </a:r>
            <a:r>
              <a:rPr lang="en-US" sz="1200" dirty="0" err="1">
                <a:solidFill>
                  <a:schemeClr val="accent1"/>
                </a:solidFill>
              </a:rPr>
              <a:t>yaş</a:t>
            </a:r>
            <a:r>
              <a:rPr lang="en-US" sz="1200" dirty="0">
                <a:solidFill>
                  <a:schemeClr val="accent1"/>
                </a:solidFill>
              </a:rPr>
              <a:t> </a:t>
            </a:r>
            <a:r>
              <a:rPr lang="en-US" sz="1200" dirty="0" err="1">
                <a:solidFill>
                  <a:schemeClr val="accent1"/>
                </a:solidFill>
              </a:rPr>
              <a:t>arası</a:t>
            </a:r>
            <a:r>
              <a:rPr lang="en-US" sz="1200" dirty="0">
                <a:solidFill>
                  <a:schemeClr val="accent1"/>
                </a:solidFill>
              </a:rPr>
              <a:t> </a:t>
            </a:r>
            <a:r>
              <a:rPr lang="en-US" sz="1200" dirty="0" err="1">
                <a:solidFill>
                  <a:schemeClr val="accent1"/>
                </a:solidFill>
              </a:rPr>
              <a:t>kadın</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Kurulan</a:t>
            </a:r>
            <a:r>
              <a:rPr lang="en-US" sz="1200" dirty="0">
                <a:solidFill>
                  <a:schemeClr val="accent1"/>
                </a:solidFill>
              </a:rPr>
              <a:t> </a:t>
            </a:r>
            <a:r>
              <a:rPr lang="en-US" sz="1200" dirty="0" err="1">
                <a:solidFill>
                  <a:schemeClr val="accent1"/>
                </a:solidFill>
              </a:rPr>
              <a:t>kâr</a:t>
            </a:r>
            <a:r>
              <a:rPr lang="en-US" sz="1200" dirty="0">
                <a:solidFill>
                  <a:schemeClr val="accent1"/>
                </a:solidFill>
              </a:rPr>
              <a:t> </a:t>
            </a:r>
            <a:r>
              <a:rPr lang="en-US" sz="1200" dirty="0" err="1">
                <a:solidFill>
                  <a:schemeClr val="accent1"/>
                </a:solidFill>
              </a:rPr>
              <a:t>amacı</a:t>
            </a:r>
            <a:r>
              <a:rPr lang="en-US" sz="1200" dirty="0">
                <a:solidFill>
                  <a:schemeClr val="accent1"/>
                </a:solidFill>
              </a:rPr>
              <a:t> </a:t>
            </a:r>
            <a:r>
              <a:rPr lang="en-US" sz="1200" dirty="0" err="1">
                <a:solidFill>
                  <a:schemeClr val="accent1"/>
                </a:solidFill>
              </a:rPr>
              <a:t>güden</a:t>
            </a:r>
            <a:r>
              <a:rPr lang="en-US" sz="1200" dirty="0">
                <a:solidFill>
                  <a:schemeClr val="accent1"/>
                </a:solidFill>
              </a:rPr>
              <a:t> </a:t>
            </a:r>
            <a:r>
              <a:rPr lang="en-US" sz="1200" dirty="0" err="1">
                <a:solidFill>
                  <a:schemeClr val="accent1"/>
                </a:solidFill>
              </a:rPr>
              <a:t>işletme</a:t>
            </a:r>
            <a:r>
              <a:rPr lang="en-US" sz="1200" dirty="0">
                <a:solidFill>
                  <a:schemeClr val="accent1"/>
                </a:solidFill>
              </a:rPr>
              <a:t> ≥1 </a:t>
            </a:r>
            <a:r>
              <a:rPr lang="en-US" sz="1200" dirty="0" err="1">
                <a:solidFill>
                  <a:schemeClr val="accent1"/>
                </a:solidFill>
              </a:rPr>
              <a:t>yaşında</a:t>
            </a:r>
            <a:endParaRPr lang="en-US" sz="1200" dirty="0">
              <a:solidFill>
                <a:schemeClr val="accent1"/>
              </a:solidFill>
            </a:endParaRPr>
          </a:p>
          <a:p>
            <a:pPr marL="171450" indent="-171450">
              <a:buFont typeface="Arial" panose="020B0604020202020204" pitchFamily="34" charset="0"/>
              <a:buChar char="•"/>
            </a:pPr>
            <a:r>
              <a:rPr lang="en-US" sz="1200" dirty="0">
                <a:solidFill>
                  <a:schemeClr val="accent1"/>
                </a:solidFill>
              </a:rPr>
              <a:t>Sosyal </a:t>
            </a:r>
            <a:r>
              <a:rPr lang="en-US" sz="1200" dirty="0" err="1">
                <a:solidFill>
                  <a:schemeClr val="accent1"/>
                </a:solidFill>
              </a:rPr>
              <a:t>etki</a:t>
            </a:r>
            <a:r>
              <a:rPr lang="en-US" sz="1200" dirty="0">
                <a:solidFill>
                  <a:schemeClr val="accent1"/>
                </a:solidFill>
              </a:rPr>
              <a:t> </a:t>
            </a:r>
            <a:r>
              <a:rPr lang="en-US" sz="1200" dirty="0" err="1">
                <a:solidFill>
                  <a:schemeClr val="accent1"/>
                </a:solidFill>
              </a:rPr>
              <a:t>odağı</a:t>
            </a:r>
            <a:endParaRPr lang="sl-SI" sz="1200" dirty="0">
              <a:solidFill>
                <a:schemeClr val="accent1"/>
              </a:solidFill>
            </a:endParaRPr>
          </a:p>
          <a:p>
            <a:endParaRPr lang="sl-SI" sz="1200" dirty="0">
              <a:solidFill>
                <a:schemeClr val="accent1"/>
              </a:solidFill>
            </a:endParaRPr>
          </a:p>
          <a:p>
            <a:r>
              <a:rPr lang="sl-SI" sz="1200" b="1" dirty="0">
                <a:solidFill>
                  <a:schemeClr val="accent1"/>
                </a:solidFill>
                <a:hlinkClick r:id="rId4">
                  <a:extLst>
                    <a:ext uri="{A12FA001-AC4F-418D-AE19-62706E023703}">
                      <ahyp:hlinkClr xmlns:ahyp="http://schemas.microsoft.com/office/drawing/2018/hyperlinkcolor" val="tx"/>
                    </a:ext>
                  </a:extLst>
                </a:hlinkClick>
              </a:rPr>
              <a:t>SoGal Başlangıç Hibesi</a:t>
            </a:r>
            <a:endParaRPr lang="sl-SI" sz="1200" dirty="0">
              <a:solidFill>
                <a:schemeClr val="accent1"/>
              </a:solidFill>
            </a:endParaRPr>
          </a:p>
          <a:p>
            <a:pPr marL="171450" indent="-171450">
              <a:buFont typeface="Arial" panose="020B0604020202020204" pitchFamily="34" charset="0"/>
              <a:buChar char="•"/>
            </a:pPr>
            <a:r>
              <a:rPr lang="en-US" sz="1200" dirty="0">
                <a:solidFill>
                  <a:schemeClr val="accent1"/>
                </a:solidFill>
              </a:rPr>
              <a:t>Siyah </a:t>
            </a:r>
            <a:r>
              <a:rPr lang="en-US" sz="1200" dirty="0" err="1">
                <a:solidFill>
                  <a:schemeClr val="accent1"/>
                </a:solidFill>
              </a:rPr>
              <a:t>ve</a:t>
            </a:r>
            <a:r>
              <a:rPr lang="en-US" sz="1200" dirty="0">
                <a:solidFill>
                  <a:schemeClr val="accent1"/>
                </a:solidFill>
              </a:rPr>
              <a:t> Latin </a:t>
            </a:r>
            <a:r>
              <a:rPr lang="en-US" sz="1200" dirty="0" err="1">
                <a:solidFill>
                  <a:schemeClr val="accent1"/>
                </a:solidFill>
              </a:rPr>
              <a:t>kadın</a:t>
            </a:r>
            <a:r>
              <a:rPr lang="en-US" sz="1200" dirty="0">
                <a:solidFill>
                  <a:schemeClr val="accent1"/>
                </a:solidFill>
              </a:rPr>
              <a:t> </a:t>
            </a:r>
            <a:r>
              <a:rPr lang="en-US" sz="1200" dirty="0" err="1">
                <a:solidFill>
                  <a:schemeClr val="accent1"/>
                </a:solidFill>
              </a:rPr>
              <a:t>girişimcilere</a:t>
            </a:r>
            <a:r>
              <a:rPr lang="en-US" sz="1200" dirty="0">
                <a:solidFill>
                  <a:schemeClr val="accent1"/>
                </a:solidFill>
              </a:rPr>
              <a:t> 10.000 $ </a:t>
            </a:r>
            <a:r>
              <a:rPr lang="en-US" sz="1200" dirty="0" err="1">
                <a:solidFill>
                  <a:schemeClr val="accent1"/>
                </a:solidFill>
              </a:rPr>
              <a:t>hibe</a:t>
            </a:r>
            <a:r>
              <a:rPr lang="en-US" sz="1200" dirty="0">
                <a:solidFill>
                  <a:schemeClr val="accent1"/>
                </a:solidFill>
              </a:rPr>
              <a:t> </a:t>
            </a:r>
            <a:r>
              <a:rPr lang="en-US" sz="1200" dirty="0" err="1">
                <a:solidFill>
                  <a:schemeClr val="accent1"/>
                </a:solidFill>
              </a:rPr>
              <a:t>verildi</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Başvuru</a:t>
            </a:r>
            <a:r>
              <a:rPr lang="en-US" sz="1200" dirty="0">
                <a:solidFill>
                  <a:schemeClr val="accent1"/>
                </a:solidFill>
              </a:rPr>
              <a:t> </a:t>
            </a:r>
            <a:r>
              <a:rPr lang="en-US" sz="1200" dirty="0" err="1">
                <a:solidFill>
                  <a:schemeClr val="accent1"/>
                </a:solidFill>
              </a:rPr>
              <a:t>sahipleri</a:t>
            </a:r>
            <a:r>
              <a:rPr lang="en-US" sz="1200" dirty="0">
                <a:solidFill>
                  <a:schemeClr val="accent1"/>
                </a:solidFill>
              </a:rPr>
              <a:t> </a:t>
            </a:r>
            <a:r>
              <a:rPr lang="en-US" sz="1200" dirty="0" err="1">
                <a:solidFill>
                  <a:schemeClr val="accent1"/>
                </a:solidFill>
              </a:rPr>
              <a:t>erken</a:t>
            </a:r>
            <a:r>
              <a:rPr lang="en-US" sz="1200" dirty="0">
                <a:solidFill>
                  <a:schemeClr val="accent1"/>
                </a:solidFill>
              </a:rPr>
              <a:t> </a:t>
            </a:r>
            <a:r>
              <a:rPr lang="en-US" sz="1200" dirty="0" err="1">
                <a:solidFill>
                  <a:schemeClr val="accent1"/>
                </a:solidFill>
              </a:rPr>
              <a:t>aşama</a:t>
            </a:r>
            <a:r>
              <a:rPr lang="en-US" sz="1200" dirty="0">
                <a:solidFill>
                  <a:schemeClr val="accent1"/>
                </a:solidFill>
              </a:rPr>
              <a:t> </a:t>
            </a:r>
            <a:r>
              <a:rPr lang="en-US" sz="1200" dirty="0" err="1">
                <a:solidFill>
                  <a:schemeClr val="accent1"/>
                </a:solidFill>
              </a:rPr>
              <a:t>bir</a:t>
            </a:r>
            <a:r>
              <a:rPr lang="en-US" sz="1200" dirty="0">
                <a:solidFill>
                  <a:schemeClr val="accent1"/>
                </a:solidFill>
              </a:rPr>
              <a:t> </a:t>
            </a:r>
            <a:r>
              <a:rPr lang="en-US" sz="1200" dirty="0" err="1">
                <a:solidFill>
                  <a:schemeClr val="accent1"/>
                </a:solidFill>
              </a:rPr>
              <a:t>girişimin</a:t>
            </a:r>
            <a:r>
              <a:rPr lang="en-US" sz="1200" dirty="0">
                <a:solidFill>
                  <a:schemeClr val="accent1"/>
                </a:solidFill>
              </a:rPr>
              <a:t> </a:t>
            </a:r>
            <a:r>
              <a:rPr lang="en-US" sz="1200" dirty="0" err="1">
                <a:solidFill>
                  <a:schemeClr val="accent1"/>
                </a:solidFill>
              </a:rPr>
              <a:t>kurucusu</a:t>
            </a:r>
            <a:r>
              <a:rPr lang="en-US" sz="1200" dirty="0">
                <a:solidFill>
                  <a:schemeClr val="accent1"/>
                </a:solidFill>
              </a:rPr>
              <a:t>/</a:t>
            </a:r>
            <a:r>
              <a:rPr lang="en-US" sz="1200" dirty="0" err="1">
                <a:solidFill>
                  <a:schemeClr val="accent1"/>
                </a:solidFill>
              </a:rPr>
              <a:t>kurucu</a:t>
            </a:r>
            <a:r>
              <a:rPr lang="en-US" sz="1200" dirty="0">
                <a:solidFill>
                  <a:schemeClr val="accent1"/>
                </a:solidFill>
              </a:rPr>
              <a:t> </a:t>
            </a:r>
            <a:r>
              <a:rPr lang="en-US" sz="1200" dirty="0" err="1">
                <a:solidFill>
                  <a:schemeClr val="accent1"/>
                </a:solidFill>
              </a:rPr>
              <a:t>ortağı</a:t>
            </a:r>
            <a:r>
              <a:rPr lang="en-US" sz="1200" dirty="0">
                <a:solidFill>
                  <a:schemeClr val="accent1"/>
                </a:solidFill>
              </a:rPr>
              <a:t> </a:t>
            </a:r>
            <a:r>
              <a:rPr lang="en-US" sz="1200" dirty="0" err="1">
                <a:solidFill>
                  <a:schemeClr val="accent1"/>
                </a:solidFill>
              </a:rPr>
              <a:t>olmalıdır</a:t>
            </a:r>
            <a:r>
              <a:rPr lang="en-US" sz="1200" dirty="0">
                <a:solidFill>
                  <a:schemeClr val="accent1"/>
                </a:solidFill>
              </a:rPr>
              <a:t> (&lt;3 </a:t>
            </a:r>
            <a:r>
              <a:rPr lang="en-US" sz="1200" dirty="0" err="1">
                <a:solidFill>
                  <a:schemeClr val="accent1"/>
                </a:solidFill>
              </a:rPr>
              <a:t>yaşında</a:t>
            </a:r>
            <a:r>
              <a:rPr lang="en-US" sz="1200" dirty="0">
                <a:solidFill>
                  <a:schemeClr val="accent1"/>
                </a:solidFill>
              </a:rPr>
              <a:t>)</a:t>
            </a:r>
          </a:p>
          <a:p>
            <a:pPr marL="171450" indent="-171450">
              <a:buFont typeface="Arial" panose="020B0604020202020204" pitchFamily="34" charset="0"/>
              <a:buChar char="•"/>
            </a:pPr>
            <a:r>
              <a:rPr lang="en-US" sz="1200" dirty="0" err="1">
                <a:solidFill>
                  <a:schemeClr val="accent1"/>
                </a:solidFill>
              </a:rPr>
              <a:t>Çekim</a:t>
            </a:r>
            <a:r>
              <a:rPr lang="en-US" sz="1200" dirty="0">
                <a:solidFill>
                  <a:schemeClr val="accent1"/>
                </a:solidFill>
              </a:rPr>
              <a:t> </a:t>
            </a:r>
            <a:r>
              <a:rPr lang="en-US" sz="1200" dirty="0" err="1">
                <a:solidFill>
                  <a:schemeClr val="accent1"/>
                </a:solidFill>
              </a:rPr>
              <a:t>gücü</a:t>
            </a:r>
            <a:r>
              <a:rPr lang="en-US" sz="1200" dirty="0">
                <a:solidFill>
                  <a:schemeClr val="accent1"/>
                </a:solidFill>
              </a:rPr>
              <a:t>, </a:t>
            </a:r>
            <a:r>
              <a:rPr lang="en-US" sz="1200" dirty="0" err="1">
                <a:solidFill>
                  <a:schemeClr val="accent1"/>
                </a:solidFill>
              </a:rPr>
              <a:t>ölçeklenebilirlik</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çeşitlilik</a:t>
            </a:r>
            <a:r>
              <a:rPr lang="en-US" sz="1200" dirty="0">
                <a:solidFill>
                  <a:schemeClr val="accent1"/>
                </a:solidFill>
              </a:rPr>
              <a:t>/</a:t>
            </a:r>
            <a:r>
              <a:rPr lang="en-US" sz="1200" dirty="0" err="1">
                <a:solidFill>
                  <a:schemeClr val="accent1"/>
                </a:solidFill>
              </a:rPr>
              <a:t>kapsama</a:t>
            </a:r>
            <a:r>
              <a:rPr lang="en-US" sz="1200" dirty="0">
                <a:solidFill>
                  <a:schemeClr val="accent1"/>
                </a:solidFill>
              </a:rPr>
              <a:t> </a:t>
            </a:r>
            <a:r>
              <a:rPr lang="en-US" sz="1200" dirty="0" err="1">
                <a:solidFill>
                  <a:schemeClr val="accent1"/>
                </a:solidFill>
              </a:rPr>
              <a:t>taahhüdünü</a:t>
            </a:r>
            <a:r>
              <a:rPr lang="en-US" sz="1200" dirty="0">
                <a:solidFill>
                  <a:schemeClr val="accent1"/>
                </a:solidFill>
              </a:rPr>
              <a:t> </a:t>
            </a:r>
            <a:r>
              <a:rPr lang="en-US" sz="1200" dirty="0" err="1">
                <a:solidFill>
                  <a:schemeClr val="accent1"/>
                </a:solidFill>
              </a:rPr>
              <a:t>gösterin</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Alıcılar</a:t>
            </a:r>
            <a:r>
              <a:rPr lang="en-US" sz="1200" dirty="0">
                <a:solidFill>
                  <a:schemeClr val="accent1"/>
                </a:solidFill>
              </a:rPr>
              <a:t> </a:t>
            </a:r>
            <a:r>
              <a:rPr lang="en-US" sz="1200" dirty="0" err="1">
                <a:solidFill>
                  <a:schemeClr val="accent1"/>
                </a:solidFill>
              </a:rPr>
              <a:t>SoGal</a:t>
            </a:r>
            <a:r>
              <a:rPr lang="en-US" sz="1200" dirty="0">
                <a:solidFill>
                  <a:schemeClr val="accent1"/>
                </a:solidFill>
              </a:rPr>
              <a:t> </a:t>
            </a:r>
            <a:r>
              <a:rPr lang="en-US" sz="1200" dirty="0" err="1">
                <a:solidFill>
                  <a:schemeClr val="accent1"/>
                </a:solidFill>
              </a:rPr>
              <a:t>yatırımcı</a:t>
            </a:r>
            <a:r>
              <a:rPr lang="en-US" sz="1200" dirty="0">
                <a:solidFill>
                  <a:schemeClr val="accent1"/>
                </a:solidFill>
              </a:rPr>
              <a:t> </a:t>
            </a:r>
            <a:r>
              <a:rPr lang="en-US" sz="1200" dirty="0" err="1">
                <a:solidFill>
                  <a:schemeClr val="accent1"/>
                </a:solidFill>
              </a:rPr>
              <a:t>ağına</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topluluğuna</a:t>
            </a:r>
            <a:r>
              <a:rPr lang="en-US" sz="1200" dirty="0">
                <a:solidFill>
                  <a:schemeClr val="accent1"/>
                </a:solidFill>
              </a:rPr>
              <a:t> </a:t>
            </a:r>
            <a:r>
              <a:rPr lang="en-US" sz="1200" dirty="0" err="1">
                <a:solidFill>
                  <a:schemeClr val="accent1"/>
                </a:solidFill>
              </a:rPr>
              <a:t>erişim</a:t>
            </a:r>
            <a:r>
              <a:rPr lang="en-US" sz="1200" dirty="0">
                <a:solidFill>
                  <a:schemeClr val="accent1"/>
                </a:solidFill>
              </a:rPr>
              <a:t> </a:t>
            </a:r>
            <a:r>
              <a:rPr lang="en-US" sz="1200" dirty="0" err="1">
                <a:solidFill>
                  <a:schemeClr val="accent1"/>
                </a:solidFill>
              </a:rPr>
              <a:t>kazanıyor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Mentorluk</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fazla</a:t>
            </a:r>
            <a:r>
              <a:rPr lang="en-US" sz="1200" dirty="0">
                <a:solidFill>
                  <a:schemeClr val="accent1"/>
                </a:solidFill>
              </a:rPr>
              <a:t> </a:t>
            </a:r>
            <a:r>
              <a:rPr lang="en-US" sz="1200" dirty="0" err="1">
                <a:solidFill>
                  <a:schemeClr val="accent1"/>
                </a:solidFill>
              </a:rPr>
              <a:t>finansman</a:t>
            </a:r>
            <a:r>
              <a:rPr lang="en-US" sz="1200" dirty="0">
                <a:solidFill>
                  <a:schemeClr val="accent1"/>
                </a:solidFill>
              </a:rPr>
              <a:t> </a:t>
            </a:r>
            <a:r>
              <a:rPr lang="en-US" sz="1200" dirty="0" err="1">
                <a:solidFill>
                  <a:schemeClr val="accent1"/>
                </a:solidFill>
              </a:rPr>
              <a:t>için</a:t>
            </a:r>
            <a:r>
              <a:rPr lang="en-US" sz="1200" dirty="0">
                <a:solidFill>
                  <a:schemeClr val="accent1"/>
                </a:solidFill>
              </a:rPr>
              <a:t> </a:t>
            </a:r>
            <a:r>
              <a:rPr lang="en-US" sz="1200" dirty="0" err="1">
                <a:solidFill>
                  <a:schemeClr val="accent1"/>
                </a:solidFill>
              </a:rPr>
              <a:t>fırsatlar</a:t>
            </a:r>
            <a:endParaRPr lang="en-US"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Farklı</a:t>
            </a:r>
            <a:r>
              <a:rPr lang="en-US" sz="1200" dirty="0">
                <a:solidFill>
                  <a:schemeClr val="accent1"/>
                </a:solidFill>
              </a:rPr>
              <a:t> </a:t>
            </a:r>
            <a:r>
              <a:rPr lang="en-US" sz="1200" dirty="0" err="1">
                <a:solidFill>
                  <a:schemeClr val="accent1"/>
                </a:solidFill>
              </a:rPr>
              <a:t>kurucuları</a:t>
            </a:r>
            <a:r>
              <a:rPr lang="en-US" sz="1200" dirty="0">
                <a:solidFill>
                  <a:schemeClr val="accent1"/>
                </a:solidFill>
              </a:rPr>
              <a:t> </a:t>
            </a:r>
            <a:r>
              <a:rPr lang="en-US" sz="1200" dirty="0" err="1">
                <a:solidFill>
                  <a:schemeClr val="accent1"/>
                </a:solidFill>
              </a:rPr>
              <a:t>güçlendirmeyi</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homojen</a:t>
            </a:r>
            <a:r>
              <a:rPr lang="en-US" sz="1200" dirty="0">
                <a:solidFill>
                  <a:schemeClr val="accent1"/>
                </a:solidFill>
              </a:rPr>
              <a:t> </a:t>
            </a:r>
            <a:r>
              <a:rPr lang="en-US" sz="1200" dirty="0" err="1">
                <a:solidFill>
                  <a:schemeClr val="accent1"/>
                </a:solidFill>
              </a:rPr>
              <a:t>girişimciliği</a:t>
            </a:r>
            <a:r>
              <a:rPr lang="en-US" sz="1200" dirty="0">
                <a:solidFill>
                  <a:schemeClr val="accent1"/>
                </a:solidFill>
              </a:rPr>
              <a:t> </a:t>
            </a:r>
            <a:r>
              <a:rPr lang="en-US" sz="1200" dirty="0" err="1">
                <a:solidFill>
                  <a:schemeClr val="accent1"/>
                </a:solidFill>
              </a:rPr>
              <a:t>bozmayı</a:t>
            </a:r>
            <a:r>
              <a:rPr lang="en-US" sz="1200" dirty="0">
                <a:solidFill>
                  <a:schemeClr val="accent1"/>
                </a:solidFill>
              </a:rPr>
              <a:t> </a:t>
            </a:r>
            <a:r>
              <a:rPr lang="en-US" sz="1200" dirty="0" err="1">
                <a:solidFill>
                  <a:schemeClr val="accent1"/>
                </a:solidFill>
              </a:rPr>
              <a:t>amaçlıyor</a:t>
            </a:r>
            <a:endParaRPr lang="sl-SI" sz="1200" dirty="0">
              <a:solidFill>
                <a:schemeClr val="accent1"/>
              </a:solidFill>
            </a:endParaRPr>
          </a:p>
        </p:txBody>
      </p:sp>
      <p:pic>
        <p:nvPicPr>
          <p:cNvPr id="6" name="Picture 5" descr="A group of women sitting at tables with laptops and papers">
            <a:extLst>
              <a:ext uri="{FF2B5EF4-FFF2-40B4-BE49-F238E27FC236}">
                <a16:creationId xmlns:a16="http://schemas.microsoft.com/office/drawing/2014/main" id="{5A7388A3-261F-DB7C-08B8-3631EB5BA2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3369" y="1645919"/>
            <a:ext cx="3541730" cy="30828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PoljeZBesedilom 2">
            <a:extLst>
              <a:ext uri="{FF2B5EF4-FFF2-40B4-BE49-F238E27FC236}">
                <a16:creationId xmlns:a16="http://schemas.microsoft.com/office/drawing/2014/main" id="{E0E91549-C986-C994-0CCC-FCF2CFCF8380}"/>
              </a:ext>
            </a:extLst>
          </p:cNvPr>
          <p:cNvSpPr txBox="1"/>
          <p:nvPr/>
        </p:nvSpPr>
        <p:spPr>
          <a:xfrm>
            <a:off x="8312634" y="5211429"/>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sl-SI" sz="1000" dirty="0">
                <a:solidFill>
                  <a:schemeClr val="accent1"/>
                </a:solidFill>
              </a:rPr>
              <a:t> kaynağı: Yapay zeka </a:t>
            </a:r>
            <a:r>
              <a:rPr lang="tr-TR" sz="1000" dirty="0">
                <a:solidFill>
                  <a:schemeClr val="accent1"/>
                </a:solidFill>
              </a:rPr>
              <a:t>tarafından </a:t>
            </a:r>
            <a:r>
              <a:rPr lang="sl-SI" sz="1000" dirty="0">
                <a:solidFill>
                  <a:schemeClr val="accent1"/>
                </a:solidFill>
              </a:rPr>
              <a:t>oluşturuldu</a:t>
            </a:r>
          </a:p>
        </p:txBody>
      </p:sp>
      <p:pic>
        <p:nvPicPr>
          <p:cNvPr id="7" name="Resim 6">
            <a:extLst>
              <a:ext uri="{FF2B5EF4-FFF2-40B4-BE49-F238E27FC236}">
                <a16:creationId xmlns:a16="http://schemas.microsoft.com/office/drawing/2014/main" id="{98BFF24B-DC2F-72F0-5218-39E3A5795404}"/>
              </a:ext>
            </a:extLst>
          </p:cNvPr>
          <p:cNvPicPr>
            <a:picLocks noChangeAspect="1"/>
          </p:cNvPicPr>
          <p:nvPr/>
        </p:nvPicPr>
        <p:blipFill>
          <a:blip r:embed="rId6"/>
          <a:stretch>
            <a:fillRect/>
          </a:stretch>
        </p:blipFill>
        <p:spPr>
          <a:xfrm>
            <a:off x="187115" y="6088568"/>
            <a:ext cx="1267002" cy="685896"/>
          </a:xfrm>
          <a:prstGeom prst="rect">
            <a:avLst/>
          </a:prstGeom>
        </p:spPr>
      </p:pic>
    </p:spTree>
    <p:extLst>
      <p:ext uri="{BB962C8B-B14F-4D97-AF65-F5344CB8AC3E}">
        <p14:creationId xmlns:p14="http://schemas.microsoft.com/office/powerpoint/2010/main" val="174208419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88890"/>
            <a:ext cx="9323717" cy="730430"/>
          </a:xfrm>
        </p:spPr>
        <p:txBody>
          <a:bodyPr/>
          <a:lstStyle/>
          <a:p>
            <a:r>
              <a:rPr lang="sl-SI" dirty="0"/>
              <a:t>Krediler</a:t>
            </a:r>
          </a:p>
        </p:txBody>
      </p:sp>
      <p:sp>
        <p:nvSpPr>
          <p:cNvPr id="3" name="Content Placeholder 2">
            <a:extLst>
              <a:ext uri="{FF2B5EF4-FFF2-40B4-BE49-F238E27FC236}">
                <a16:creationId xmlns:a16="http://schemas.microsoft.com/office/drawing/2014/main" id="{0E11CB80-D588-ED55-A4DD-E680748B569C}"/>
              </a:ext>
            </a:extLst>
          </p:cNvPr>
          <p:cNvSpPr>
            <a:spLocks noGrp="1"/>
          </p:cNvSpPr>
          <p:nvPr>
            <p:ph idx="1"/>
          </p:nvPr>
        </p:nvSpPr>
        <p:spPr>
          <a:xfrm>
            <a:off x="748687" y="1298532"/>
            <a:ext cx="10897387" cy="4805363"/>
          </a:xfrm>
        </p:spPr>
        <p:txBody>
          <a:bodyPr vert="horz" lIns="91440" tIns="45720" rIns="91440" bIns="45720" rtlCol="0" anchor="t">
            <a:noAutofit/>
          </a:bodyPr>
          <a:lstStyle/>
          <a:p>
            <a:pPr marL="0" indent="0">
              <a:lnSpc>
                <a:spcPct val="150000"/>
              </a:lnSpc>
              <a:spcBef>
                <a:spcPct val="0"/>
              </a:spcBef>
              <a:buNone/>
            </a:pPr>
            <a:r>
              <a:rPr lang="en-US" sz="1600" b="0" dirty="0" err="1">
                <a:solidFill>
                  <a:schemeClr val="accent1"/>
                </a:solidFill>
              </a:rPr>
              <a:t>Krediler</a:t>
            </a:r>
            <a:r>
              <a:rPr lang="en-US" sz="1600" b="0" dirty="0">
                <a:solidFill>
                  <a:schemeClr val="accent1"/>
                </a:solidFill>
              </a:rPr>
              <a:t>, </a:t>
            </a:r>
            <a:r>
              <a:rPr lang="en-US" sz="1600" b="0" dirty="0" err="1">
                <a:solidFill>
                  <a:schemeClr val="accent1"/>
                </a:solidFill>
              </a:rPr>
              <a:t>bankalardan</a:t>
            </a:r>
            <a:r>
              <a:rPr lang="en-US" sz="1600" b="0" dirty="0">
                <a:solidFill>
                  <a:schemeClr val="accent1"/>
                </a:solidFill>
              </a:rPr>
              <a:t>, </a:t>
            </a:r>
            <a:r>
              <a:rPr lang="en-US" sz="1600" b="0" dirty="0" err="1">
                <a:solidFill>
                  <a:schemeClr val="accent1"/>
                </a:solidFill>
              </a:rPr>
              <a:t>kredi</a:t>
            </a:r>
            <a:r>
              <a:rPr lang="en-US" sz="1600" b="0" dirty="0">
                <a:solidFill>
                  <a:schemeClr val="accent1"/>
                </a:solidFill>
              </a:rPr>
              <a:t> </a:t>
            </a:r>
            <a:r>
              <a:rPr lang="en-US" sz="1600" b="0" dirty="0" err="1">
                <a:solidFill>
                  <a:schemeClr val="accent1"/>
                </a:solidFill>
              </a:rPr>
              <a:t>birliklerinden</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çevrimiçi</a:t>
            </a:r>
            <a:r>
              <a:rPr lang="en-US" sz="1600" b="0" dirty="0">
                <a:solidFill>
                  <a:schemeClr val="accent1"/>
                </a:solidFill>
              </a:rPr>
              <a:t> </a:t>
            </a:r>
            <a:r>
              <a:rPr lang="en-US" sz="1600" b="0" dirty="0" err="1">
                <a:solidFill>
                  <a:schemeClr val="accent1"/>
                </a:solidFill>
              </a:rPr>
              <a:t>borç</a:t>
            </a:r>
            <a:r>
              <a:rPr lang="en-US" sz="1600" b="0" dirty="0">
                <a:solidFill>
                  <a:schemeClr val="accent1"/>
                </a:solidFill>
              </a:rPr>
              <a:t> </a:t>
            </a:r>
            <a:r>
              <a:rPr lang="en-US" sz="1600" b="0" dirty="0" err="1">
                <a:solidFill>
                  <a:schemeClr val="accent1"/>
                </a:solidFill>
              </a:rPr>
              <a:t>verenlerden</a:t>
            </a:r>
            <a:r>
              <a:rPr lang="en-US" sz="1600" b="0" dirty="0">
                <a:solidFill>
                  <a:schemeClr val="accent1"/>
                </a:solidFill>
              </a:rPr>
              <a:t> </a:t>
            </a:r>
            <a:r>
              <a:rPr lang="en-US" sz="1600" b="0" dirty="0" err="1">
                <a:solidFill>
                  <a:schemeClr val="accent1"/>
                </a:solidFill>
              </a:rPr>
              <a:t>alınan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süre</a:t>
            </a:r>
            <a:r>
              <a:rPr lang="en-US" sz="1600" b="0" dirty="0">
                <a:solidFill>
                  <a:schemeClr val="accent1"/>
                </a:solidFill>
              </a:rPr>
              <a:t> </a:t>
            </a:r>
            <a:r>
              <a:rPr lang="en-US" sz="1600" b="0" dirty="0" err="1">
                <a:solidFill>
                  <a:schemeClr val="accent1"/>
                </a:solidFill>
              </a:rPr>
              <a:t>içinde</a:t>
            </a:r>
            <a:r>
              <a:rPr lang="en-US" sz="1600" b="0" dirty="0">
                <a:solidFill>
                  <a:schemeClr val="accent1"/>
                </a:solidFill>
              </a:rPr>
              <a:t> </a:t>
            </a:r>
            <a:r>
              <a:rPr lang="en-US" sz="1600" b="0" dirty="0" err="1">
                <a:solidFill>
                  <a:schemeClr val="accent1"/>
                </a:solidFill>
              </a:rPr>
              <a:t>faiziyle</a:t>
            </a:r>
            <a:r>
              <a:rPr lang="en-US" sz="1600" b="0" dirty="0">
                <a:solidFill>
                  <a:schemeClr val="accent1"/>
                </a:solidFill>
              </a:rPr>
              <a:t> </a:t>
            </a:r>
            <a:r>
              <a:rPr lang="en-US" sz="1600" b="0" dirty="0" err="1">
                <a:solidFill>
                  <a:schemeClr val="accent1"/>
                </a:solidFill>
              </a:rPr>
              <a:t>birlikte</a:t>
            </a:r>
            <a:r>
              <a:rPr lang="en-US" sz="1600" b="0" dirty="0">
                <a:solidFill>
                  <a:schemeClr val="accent1"/>
                </a:solidFill>
              </a:rPr>
              <a:t> </a:t>
            </a:r>
            <a:r>
              <a:rPr lang="en-US" sz="1600" b="0" dirty="0" err="1">
                <a:solidFill>
                  <a:schemeClr val="accent1"/>
                </a:solidFill>
              </a:rPr>
              <a:t>geri</a:t>
            </a:r>
            <a:r>
              <a:rPr lang="en-US" sz="1600" b="0" dirty="0">
                <a:solidFill>
                  <a:schemeClr val="accent1"/>
                </a:solidFill>
              </a:rPr>
              <a:t> </a:t>
            </a:r>
            <a:r>
              <a:rPr lang="en-US" sz="1600" b="0" dirty="0" err="1">
                <a:solidFill>
                  <a:schemeClr val="accent1"/>
                </a:solidFill>
              </a:rPr>
              <a:t>ödenmesi</a:t>
            </a:r>
            <a:r>
              <a:rPr lang="en-US" sz="1600" b="0" dirty="0">
                <a:solidFill>
                  <a:schemeClr val="accent1"/>
                </a:solidFill>
              </a:rPr>
              <a:t> </a:t>
            </a:r>
            <a:r>
              <a:rPr lang="en-US" sz="1600" b="0" dirty="0" err="1">
                <a:solidFill>
                  <a:schemeClr val="accent1"/>
                </a:solidFill>
              </a:rPr>
              <a:t>gereken</a:t>
            </a:r>
            <a:r>
              <a:rPr lang="en-US" sz="1600" b="0" dirty="0">
                <a:solidFill>
                  <a:schemeClr val="accent1"/>
                </a:solidFill>
              </a:rPr>
              <a:t> </a:t>
            </a:r>
            <a:r>
              <a:rPr lang="en-US" sz="1600" b="0" dirty="0" err="1">
                <a:solidFill>
                  <a:schemeClr val="accent1"/>
                </a:solidFill>
              </a:rPr>
              <a:t>fonlardır</a:t>
            </a:r>
            <a:r>
              <a:rPr lang="en-US" sz="1600" b="0" dirty="0">
                <a:solidFill>
                  <a:schemeClr val="accent1"/>
                </a:solidFill>
              </a:rPr>
              <a:t>. </a:t>
            </a:r>
            <a:r>
              <a:rPr lang="en-US" sz="1600" b="0" dirty="0" err="1">
                <a:solidFill>
                  <a:schemeClr val="accent1"/>
                </a:solidFill>
              </a:rPr>
              <a:t>İşletmelerin</a:t>
            </a:r>
            <a:r>
              <a:rPr lang="en-US" sz="1600" b="0" dirty="0">
                <a:solidFill>
                  <a:schemeClr val="accent1"/>
                </a:solidFill>
              </a:rPr>
              <a:t> </a:t>
            </a:r>
            <a:r>
              <a:rPr lang="en-US" sz="1600" b="0" dirty="0" err="1">
                <a:solidFill>
                  <a:schemeClr val="accent1"/>
                </a:solidFill>
              </a:rPr>
              <a:t>başlangıç</a:t>
            </a:r>
            <a:r>
              <a:rPr lang="en-US" sz="1600" b="0" dirty="0">
                <a:solidFill>
                  <a:schemeClr val="accent1"/>
                </a:solidFill>
              </a:rPr>
              <a:t> </a:t>
            </a:r>
            <a:r>
              <a:rPr lang="en-US" sz="1600" b="0" dirty="0" err="1">
                <a:solidFill>
                  <a:schemeClr val="accent1"/>
                </a:solidFill>
              </a:rPr>
              <a:t>maliyetlerini</a:t>
            </a:r>
            <a:r>
              <a:rPr lang="en-US" sz="1600" b="0" dirty="0">
                <a:solidFill>
                  <a:schemeClr val="accent1"/>
                </a:solidFill>
              </a:rPr>
              <a:t> </a:t>
            </a:r>
            <a:r>
              <a:rPr lang="en-US" sz="1600" b="0" dirty="0" err="1">
                <a:solidFill>
                  <a:schemeClr val="accent1"/>
                </a:solidFill>
              </a:rPr>
              <a:t>karşılamaları</a:t>
            </a:r>
            <a:r>
              <a:rPr lang="en-US" sz="1600" b="0" dirty="0">
                <a:solidFill>
                  <a:schemeClr val="accent1"/>
                </a:solidFill>
              </a:rPr>
              <a:t>, </a:t>
            </a:r>
            <a:r>
              <a:rPr lang="en-US" sz="1600" b="0" dirty="0" err="1">
                <a:solidFill>
                  <a:schemeClr val="accent1"/>
                </a:solidFill>
              </a:rPr>
              <a:t>operasyonlarını</a:t>
            </a:r>
            <a:r>
              <a:rPr lang="en-US" sz="1600" b="0" dirty="0">
                <a:solidFill>
                  <a:schemeClr val="accent1"/>
                </a:solidFill>
              </a:rPr>
              <a:t> </a:t>
            </a:r>
            <a:r>
              <a:rPr lang="en-US" sz="1600" b="0" dirty="0" err="1">
                <a:solidFill>
                  <a:schemeClr val="accent1"/>
                </a:solidFill>
              </a:rPr>
              <a:t>genişletmeleri</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nakit</a:t>
            </a:r>
            <a:r>
              <a:rPr lang="en-US" sz="1600" b="0" dirty="0">
                <a:solidFill>
                  <a:schemeClr val="accent1"/>
                </a:solidFill>
              </a:rPr>
              <a:t> </a:t>
            </a:r>
            <a:r>
              <a:rPr lang="en-US" sz="1600" b="0" dirty="0" err="1">
                <a:solidFill>
                  <a:schemeClr val="accent1"/>
                </a:solidFill>
              </a:rPr>
              <a:t>akışını</a:t>
            </a:r>
            <a:r>
              <a:rPr lang="en-US" sz="1600" b="0" dirty="0">
                <a:solidFill>
                  <a:schemeClr val="accent1"/>
                </a:solidFill>
              </a:rPr>
              <a:t> </a:t>
            </a:r>
            <a:r>
              <a:rPr lang="en-US" sz="1600" b="0" dirty="0" err="1">
                <a:solidFill>
                  <a:schemeClr val="accent1"/>
                </a:solidFill>
              </a:rPr>
              <a:t>yönetmeleri</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güvenilir</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sermaye</a:t>
            </a:r>
            <a:r>
              <a:rPr lang="en-US" sz="1600" b="0" dirty="0">
                <a:solidFill>
                  <a:schemeClr val="accent1"/>
                </a:solidFill>
              </a:rPr>
              <a:t> </a:t>
            </a:r>
            <a:r>
              <a:rPr lang="en-US" sz="1600" b="0" dirty="0" err="1">
                <a:solidFill>
                  <a:schemeClr val="accent1"/>
                </a:solidFill>
              </a:rPr>
              <a:t>kaynağı</a:t>
            </a:r>
            <a:r>
              <a:rPr lang="en-US" sz="1600" b="0" dirty="0">
                <a:solidFill>
                  <a:schemeClr val="accent1"/>
                </a:solidFill>
              </a:rPr>
              <a:t> </a:t>
            </a:r>
            <a:r>
              <a:rPr lang="en-US" sz="1600" b="0" dirty="0" err="1">
                <a:solidFill>
                  <a:schemeClr val="accent1"/>
                </a:solidFill>
              </a:rPr>
              <a:t>sağlarlar</a:t>
            </a:r>
            <a:r>
              <a:rPr lang="en-US" sz="1600" b="0" dirty="0">
                <a:solidFill>
                  <a:schemeClr val="accent1"/>
                </a:solidFill>
              </a:rPr>
              <a:t>.</a:t>
            </a:r>
            <a:endParaRPr lang="sl-SI" sz="1600" b="0" dirty="0">
              <a:solidFill>
                <a:schemeClr val="accent1"/>
              </a:solidFill>
            </a:endParaRPr>
          </a:p>
          <a:p>
            <a:pPr marL="0" indent="0">
              <a:lnSpc>
                <a:spcPct val="150000"/>
              </a:lnSpc>
              <a:spcBef>
                <a:spcPct val="0"/>
              </a:spcBef>
              <a:buNone/>
            </a:pPr>
            <a:r>
              <a:rPr lang="en-US" sz="1600" dirty="0"/>
              <a:t>Temel </a:t>
            </a:r>
            <a:r>
              <a:rPr lang="en-US" sz="1600" dirty="0" err="1"/>
              <a:t>Kredi</a:t>
            </a:r>
            <a:r>
              <a:rPr lang="en-US" sz="1600" dirty="0"/>
              <a:t> </a:t>
            </a:r>
            <a:r>
              <a:rPr lang="en-US" sz="1600" dirty="0" err="1"/>
              <a:t>Türleri</a:t>
            </a:r>
            <a:r>
              <a:rPr lang="en-US" sz="1600" dirty="0"/>
              <a:t>:</a:t>
            </a:r>
            <a:endParaRPr lang="en-US" sz="1600" dirty="0">
              <a:solidFill>
                <a:schemeClr val="accent1"/>
              </a:solidFill>
            </a:endParaRPr>
          </a:p>
          <a:p>
            <a:pPr marL="628650" indent="-285750">
              <a:lnSpc>
                <a:spcPct val="100000"/>
              </a:lnSpc>
              <a:spcBef>
                <a:spcPts val="600"/>
              </a:spcBef>
              <a:spcAft>
                <a:spcPts val="600"/>
              </a:spcAft>
              <a:buChar char="•"/>
            </a:pPr>
            <a:r>
              <a:rPr lang="en-US" sz="1400" dirty="0" err="1">
                <a:solidFill>
                  <a:schemeClr val="accent1"/>
                </a:solidFill>
              </a:rPr>
              <a:t>Küçük</a:t>
            </a:r>
            <a:r>
              <a:rPr lang="en-US" sz="1400" dirty="0">
                <a:solidFill>
                  <a:schemeClr val="accent1"/>
                </a:solidFill>
              </a:rPr>
              <a:t> </a:t>
            </a:r>
            <a:r>
              <a:rPr lang="en-US" sz="1400" dirty="0" err="1">
                <a:solidFill>
                  <a:schemeClr val="accent1"/>
                </a:solidFill>
              </a:rPr>
              <a:t>İşletme</a:t>
            </a:r>
            <a:r>
              <a:rPr lang="en-US" sz="1400" dirty="0">
                <a:solidFill>
                  <a:schemeClr val="accent1"/>
                </a:solidFill>
              </a:rPr>
              <a:t> </a:t>
            </a:r>
            <a:r>
              <a:rPr lang="en-US" sz="1400" dirty="0" err="1">
                <a:solidFill>
                  <a:schemeClr val="accent1"/>
                </a:solidFill>
              </a:rPr>
              <a:t>İdaresi</a:t>
            </a:r>
            <a:r>
              <a:rPr lang="en-US" sz="1400" dirty="0">
                <a:solidFill>
                  <a:schemeClr val="accent1"/>
                </a:solidFill>
              </a:rPr>
              <a:t> (SBA) </a:t>
            </a:r>
            <a:r>
              <a:rPr lang="en-US" sz="1400" dirty="0" err="1">
                <a:solidFill>
                  <a:schemeClr val="accent1"/>
                </a:solidFill>
              </a:rPr>
              <a:t>Kredileri</a:t>
            </a:r>
            <a:r>
              <a:rPr lang="en-US" sz="1400" dirty="0">
                <a:solidFill>
                  <a:schemeClr val="accent1"/>
                </a:solidFill>
              </a:rPr>
              <a:t>: </a:t>
            </a:r>
            <a:r>
              <a:rPr lang="en-US" sz="1400" b="0" dirty="0">
                <a:solidFill>
                  <a:schemeClr val="accent1"/>
                </a:solidFill>
              </a:rPr>
              <a:t>SBA 7(a) </a:t>
            </a:r>
            <a:r>
              <a:rPr lang="en-US" sz="1400" b="0" dirty="0" err="1">
                <a:solidFill>
                  <a:schemeClr val="accent1"/>
                </a:solidFill>
              </a:rPr>
              <a:t>kredi</a:t>
            </a:r>
            <a:r>
              <a:rPr lang="en-US" sz="1400" b="0" dirty="0">
                <a:solidFill>
                  <a:schemeClr val="accent1"/>
                </a:solidFill>
              </a:rPr>
              <a:t> </a:t>
            </a:r>
            <a:r>
              <a:rPr lang="en-US" sz="1400" b="0" dirty="0" err="1">
                <a:solidFill>
                  <a:schemeClr val="accent1"/>
                </a:solidFill>
              </a:rPr>
              <a:t>programı</a:t>
            </a:r>
            <a:r>
              <a:rPr lang="en-US" sz="1400" b="0" dirty="0">
                <a:solidFill>
                  <a:schemeClr val="accent1"/>
                </a:solidFill>
              </a:rPr>
              <a:t> </a:t>
            </a:r>
            <a:r>
              <a:rPr lang="en-US" sz="1400" b="0" dirty="0" err="1">
                <a:solidFill>
                  <a:schemeClr val="accent1"/>
                </a:solidFill>
              </a:rPr>
              <a:t>gibi</a:t>
            </a:r>
            <a:r>
              <a:rPr lang="en-US" sz="1400" b="0" dirty="0">
                <a:solidFill>
                  <a:schemeClr val="accent1"/>
                </a:solidFill>
              </a:rPr>
              <a:t> </a:t>
            </a:r>
            <a:r>
              <a:rPr lang="en-US" sz="1400" b="0" dirty="0" err="1">
                <a:solidFill>
                  <a:schemeClr val="accent1"/>
                </a:solidFill>
              </a:rPr>
              <a:t>uygun</a:t>
            </a:r>
            <a:r>
              <a:rPr lang="en-US" sz="1400" b="0" dirty="0">
                <a:solidFill>
                  <a:schemeClr val="accent1"/>
                </a:solidFill>
              </a:rPr>
              <a:t> </a:t>
            </a:r>
            <a:r>
              <a:rPr lang="en-US" sz="1400" b="0" dirty="0" err="1">
                <a:solidFill>
                  <a:schemeClr val="accent1"/>
                </a:solidFill>
              </a:rPr>
              <a:t>koşullara</a:t>
            </a:r>
            <a:r>
              <a:rPr lang="en-US" sz="1400" b="0" dirty="0">
                <a:solidFill>
                  <a:schemeClr val="accent1"/>
                </a:solidFill>
              </a:rPr>
              <a:t> </a:t>
            </a:r>
            <a:r>
              <a:rPr lang="en-US" sz="1400" b="0" dirty="0" err="1">
                <a:solidFill>
                  <a:schemeClr val="accent1"/>
                </a:solidFill>
              </a:rPr>
              <a:t>sahip</a:t>
            </a:r>
            <a:r>
              <a:rPr lang="en-US" sz="1400" b="0" dirty="0">
                <a:solidFill>
                  <a:schemeClr val="accent1"/>
                </a:solidFill>
              </a:rPr>
              <a:t> </a:t>
            </a:r>
            <a:r>
              <a:rPr lang="en-US" sz="1400" b="0" dirty="0" err="1">
                <a:solidFill>
                  <a:schemeClr val="accent1"/>
                </a:solidFill>
              </a:rPr>
              <a:t>devlet</a:t>
            </a:r>
            <a:r>
              <a:rPr lang="en-US" sz="1400" b="0" dirty="0">
                <a:solidFill>
                  <a:schemeClr val="accent1"/>
                </a:solidFill>
              </a:rPr>
              <a:t> </a:t>
            </a:r>
            <a:r>
              <a:rPr lang="en-US" sz="1400" b="0" dirty="0" err="1">
                <a:solidFill>
                  <a:schemeClr val="accent1"/>
                </a:solidFill>
              </a:rPr>
              <a:t>destekli</a:t>
            </a:r>
            <a:r>
              <a:rPr lang="en-US" sz="1400" b="0" dirty="0">
                <a:solidFill>
                  <a:schemeClr val="accent1"/>
                </a:solidFill>
              </a:rPr>
              <a:t> </a:t>
            </a:r>
            <a:r>
              <a:rPr lang="en-US" sz="1400" b="0" dirty="0" err="1">
                <a:solidFill>
                  <a:schemeClr val="accent1"/>
                </a:solidFill>
              </a:rPr>
              <a:t>krediler</a:t>
            </a:r>
            <a:r>
              <a:rPr lang="en-US" sz="1400" b="0" dirty="0">
                <a:solidFill>
                  <a:schemeClr val="accent1"/>
                </a:solidFill>
              </a:rPr>
              <a:t>.</a:t>
            </a:r>
          </a:p>
          <a:p>
            <a:pPr marL="628650" indent="-285750">
              <a:lnSpc>
                <a:spcPct val="100000"/>
              </a:lnSpc>
              <a:spcBef>
                <a:spcPts val="600"/>
              </a:spcBef>
              <a:spcAft>
                <a:spcPts val="600"/>
              </a:spcAft>
              <a:buChar char="•"/>
            </a:pPr>
            <a:r>
              <a:rPr lang="en-US" sz="1400" dirty="0" err="1">
                <a:solidFill>
                  <a:schemeClr val="accent1"/>
                </a:solidFill>
              </a:rPr>
              <a:t>Mikro</a:t>
            </a:r>
            <a:r>
              <a:rPr lang="en-US" sz="1400" dirty="0">
                <a:solidFill>
                  <a:schemeClr val="accent1"/>
                </a:solidFill>
              </a:rPr>
              <a:t> </a:t>
            </a:r>
            <a:r>
              <a:rPr lang="en-US" sz="1400" dirty="0" err="1">
                <a:solidFill>
                  <a:schemeClr val="accent1"/>
                </a:solidFill>
              </a:rPr>
              <a:t>krediler</a:t>
            </a:r>
            <a:r>
              <a:rPr lang="en-US" sz="1400" dirty="0">
                <a:solidFill>
                  <a:schemeClr val="accent1"/>
                </a:solidFill>
              </a:rPr>
              <a:t>: </a:t>
            </a:r>
            <a:r>
              <a:rPr lang="en-US" sz="1400" b="0" dirty="0" err="1">
                <a:solidFill>
                  <a:schemeClr val="accent1"/>
                </a:solidFill>
              </a:rPr>
              <a:t>Genellikle</a:t>
            </a:r>
            <a:r>
              <a:rPr lang="en-US" sz="1400" b="0" dirty="0">
                <a:solidFill>
                  <a:schemeClr val="accent1"/>
                </a:solidFill>
              </a:rPr>
              <a:t> </a:t>
            </a:r>
            <a:r>
              <a:rPr lang="en-US" sz="1400" b="0" dirty="0" err="1">
                <a:solidFill>
                  <a:schemeClr val="accent1"/>
                </a:solidFill>
              </a:rPr>
              <a:t>kar</a:t>
            </a:r>
            <a:r>
              <a:rPr lang="en-US" sz="1400" b="0" dirty="0">
                <a:solidFill>
                  <a:schemeClr val="accent1"/>
                </a:solidFill>
              </a:rPr>
              <a:t> </a:t>
            </a:r>
            <a:r>
              <a:rPr lang="en-US" sz="1400" b="0" dirty="0" err="1">
                <a:solidFill>
                  <a:schemeClr val="accent1"/>
                </a:solidFill>
              </a:rPr>
              <a:t>amacı</a:t>
            </a:r>
            <a:r>
              <a:rPr lang="en-US" sz="1400" b="0" dirty="0">
                <a:solidFill>
                  <a:schemeClr val="accent1"/>
                </a:solidFill>
              </a:rPr>
              <a:t> </a:t>
            </a:r>
            <a:r>
              <a:rPr lang="en-US" sz="1400" b="0" dirty="0" err="1">
                <a:solidFill>
                  <a:schemeClr val="accent1"/>
                </a:solidFill>
              </a:rPr>
              <a:t>gütmeyen</a:t>
            </a:r>
            <a:r>
              <a:rPr lang="en-US" sz="1400" b="0" dirty="0">
                <a:solidFill>
                  <a:schemeClr val="accent1"/>
                </a:solidFill>
              </a:rPr>
              <a:t> </a:t>
            </a:r>
            <a:r>
              <a:rPr lang="en-US" sz="1400" b="0" dirty="0" err="1">
                <a:solidFill>
                  <a:schemeClr val="accent1"/>
                </a:solidFill>
              </a:rPr>
              <a:t>kuruluşlar</a:t>
            </a:r>
            <a:r>
              <a:rPr lang="en-US" sz="1400" b="0" dirty="0">
                <a:solidFill>
                  <a:schemeClr val="accent1"/>
                </a:solidFill>
              </a:rPr>
              <a:t> </a:t>
            </a:r>
            <a:r>
              <a:rPr lang="en-US" sz="1400" b="0" dirty="0" err="1">
                <a:solidFill>
                  <a:schemeClr val="accent1"/>
                </a:solidFill>
              </a:rPr>
              <a:t>veya</a:t>
            </a:r>
            <a:r>
              <a:rPr lang="en-US" sz="1400" b="0" dirty="0">
                <a:solidFill>
                  <a:schemeClr val="accent1"/>
                </a:solidFill>
              </a:rPr>
              <a:t> </a:t>
            </a:r>
            <a:r>
              <a:rPr lang="en-US" sz="1400" b="0" dirty="0" err="1">
                <a:solidFill>
                  <a:schemeClr val="accent1"/>
                </a:solidFill>
              </a:rPr>
              <a:t>topluluk</a:t>
            </a:r>
            <a:r>
              <a:rPr lang="en-US" sz="1400" b="0" dirty="0">
                <a:solidFill>
                  <a:schemeClr val="accent1"/>
                </a:solidFill>
              </a:rPr>
              <a:t> </a:t>
            </a:r>
            <a:r>
              <a:rPr lang="en-US" sz="1400" b="0" dirty="0" err="1">
                <a:solidFill>
                  <a:schemeClr val="accent1"/>
                </a:solidFill>
              </a:rPr>
              <a:t>kreditörleri</a:t>
            </a:r>
            <a:r>
              <a:rPr lang="en-US" sz="1400" b="0" dirty="0">
                <a:solidFill>
                  <a:schemeClr val="accent1"/>
                </a:solidFill>
              </a:rPr>
              <a:t> </a:t>
            </a:r>
            <a:r>
              <a:rPr lang="en-US" sz="1400" b="0" dirty="0" err="1">
                <a:solidFill>
                  <a:schemeClr val="accent1"/>
                </a:solidFill>
              </a:rPr>
              <a:t>tarafından</a:t>
            </a:r>
            <a:r>
              <a:rPr lang="en-US" sz="1400" b="0" dirty="0">
                <a:solidFill>
                  <a:schemeClr val="accent1"/>
                </a:solidFill>
              </a:rPr>
              <a:t> </a:t>
            </a:r>
            <a:r>
              <a:rPr lang="en-US" sz="1400" b="0" dirty="0" err="1">
                <a:solidFill>
                  <a:schemeClr val="accent1"/>
                </a:solidFill>
              </a:rPr>
              <a:t>sağlanan</a:t>
            </a:r>
            <a:r>
              <a:rPr lang="en-US" sz="1400" b="0" dirty="0">
                <a:solidFill>
                  <a:schemeClr val="accent1"/>
                </a:solidFill>
              </a:rPr>
              <a:t>, </a:t>
            </a:r>
            <a:r>
              <a:rPr lang="en-US" sz="1400" b="0" dirty="0" err="1">
                <a:solidFill>
                  <a:schemeClr val="accent1"/>
                </a:solidFill>
              </a:rPr>
              <a:t>tipik</a:t>
            </a:r>
            <a:r>
              <a:rPr lang="en-US" sz="1400" b="0" dirty="0">
                <a:solidFill>
                  <a:schemeClr val="accent1"/>
                </a:solidFill>
              </a:rPr>
              <a:t> </a:t>
            </a:r>
            <a:r>
              <a:rPr lang="en-US" sz="1400" b="0" dirty="0" err="1">
                <a:solidFill>
                  <a:schemeClr val="accent1"/>
                </a:solidFill>
              </a:rPr>
              <a:t>olarak</a:t>
            </a:r>
            <a:r>
              <a:rPr lang="en-US" sz="1400" b="0" dirty="0">
                <a:solidFill>
                  <a:schemeClr val="accent1"/>
                </a:solidFill>
              </a:rPr>
              <a:t> 50.000 $'a </a:t>
            </a:r>
            <a:r>
              <a:rPr lang="en-US" sz="1400" b="0" dirty="0" err="1">
                <a:solidFill>
                  <a:schemeClr val="accent1"/>
                </a:solidFill>
              </a:rPr>
              <a:t>kadar</a:t>
            </a:r>
            <a:r>
              <a:rPr lang="en-US" sz="1400" b="0" dirty="0">
                <a:solidFill>
                  <a:schemeClr val="accent1"/>
                </a:solidFill>
              </a:rPr>
              <a:t> </a:t>
            </a:r>
            <a:r>
              <a:rPr lang="en-US" sz="1400" b="0" dirty="0" err="1">
                <a:solidFill>
                  <a:schemeClr val="accent1"/>
                </a:solidFill>
              </a:rPr>
              <a:t>olan</a:t>
            </a:r>
            <a:r>
              <a:rPr lang="en-US" sz="1400" b="0" dirty="0">
                <a:solidFill>
                  <a:schemeClr val="accent1"/>
                </a:solidFill>
              </a:rPr>
              <a:t> </a:t>
            </a:r>
            <a:r>
              <a:rPr lang="en-US" sz="1400" b="0" dirty="0" err="1">
                <a:solidFill>
                  <a:schemeClr val="accent1"/>
                </a:solidFill>
              </a:rPr>
              <a:t>miktarlar</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küçük</a:t>
            </a:r>
            <a:r>
              <a:rPr lang="en-US" sz="1400" b="0" dirty="0">
                <a:solidFill>
                  <a:schemeClr val="accent1"/>
                </a:solidFill>
              </a:rPr>
              <a:t>, </a:t>
            </a:r>
            <a:r>
              <a:rPr lang="en-US" sz="1400" b="0" dirty="0" err="1">
                <a:solidFill>
                  <a:schemeClr val="accent1"/>
                </a:solidFill>
              </a:rPr>
              <a:t>kısa</a:t>
            </a:r>
            <a:r>
              <a:rPr lang="en-US" sz="1400" b="0" dirty="0">
                <a:solidFill>
                  <a:schemeClr val="accent1"/>
                </a:solidFill>
              </a:rPr>
              <a:t> </a:t>
            </a:r>
            <a:r>
              <a:rPr lang="en-US" sz="1400" b="0" dirty="0" err="1">
                <a:solidFill>
                  <a:schemeClr val="accent1"/>
                </a:solidFill>
              </a:rPr>
              <a:t>vadeli</a:t>
            </a:r>
            <a:r>
              <a:rPr lang="en-US" sz="1400" b="0" dirty="0">
                <a:solidFill>
                  <a:schemeClr val="accent1"/>
                </a:solidFill>
              </a:rPr>
              <a:t> </a:t>
            </a:r>
            <a:r>
              <a:rPr lang="en-US" sz="1400" b="0" dirty="0" err="1">
                <a:solidFill>
                  <a:schemeClr val="accent1"/>
                </a:solidFill>
              </a:rPr>
              <a:t>krediler</a:t>
            </a:r>
            <a:r>
              <a:rPr lang="en-US" sz="1400" b="0" dirty="0">
                <a:solidFill>
                  <a:schemeClr val="accent1"/>
                </a:solidFill>
              </a:rPr>
              <a:t>.</a:t>
            </a:r>
          </a:p>
          <a:p>
            <a:pPr marL="628650" indent="-285750">
              <a:lnSpc>
                <a:spcPct val="100000"/>
              </a:lnSpc>
              <a:spcBef>
                <a:spcPts val="600"/>
              </a:spcBef>
              <a:spcAft>
                <a:spcPts val="600"/>
              </a:spcAft>
              <a:buChar char="•"/>
            </a:pPr>
            <a:r>
              <a:rPr lang="en-US" sz="1400" dirty="0" err="1">
                <a:solidFill>
                  <a:schemeClr val="accent1"/>
                </a:solidFill>
              </a:rPr>
              <a:t>Geleneksel</a:t>
            </a:r>
            <a:r>
              <a:rPr lang="en-US" sz="1400" dirty="0">
                <a:solidFill>
                  <a:schemeClr val="accent1"/>
                </a:solidFill>
              </a:rPr>
              <a:t> Banka </a:t>
            </a:r>
            <a:r>
              <a:rPr lang="en-US" sz="1400" dirty="0" err="1">
                <a:solidFill>
                  <a:schemeClr val="accent1"/>
                </a:solidFill>
              </a:rPr>
              <a:t>Kredileri</a:t>
            </a:r>
            <a:r>
              <a:rPr lang="en-US" sz="1400" dirty="0">
                <a:solidFill>
                  <a:schemeClr val="accent1"/>
                </a:solidFill>
              </a:rPr>
              <a:t>: </a:t>
            </a:r>
            <a:r>
              <a:rPr lang="en-US" sz="1400" b="0" dirty="0" err="1">
                <a:solidFill>
                  <a:schemeClr val="accent1"/>
                </a:solidFill>
              </a:rPr>
              <a:t>Bankalar</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finans</a:t>
            </a:r>
            <a:r>
              <a:rPr lang="en-US" sz="1400" b="0" dirty="0">
                <a:solidFill>
                  <a:schemeClr val="accent1"/>
                </a:solidFill>
              </a:rPr>
              <a:t> </a:t>
            </a:r>
            <a:r>
              <a:rPr lang="en-US" sz="1400" b="0" dirty="0" err="1">
                <a:solidFill>
                  <a:schemeClr val="accent1"/>
                </a:solidFill>
              </a:rPr>
              <a:t>kurumları</a:t>
            </a:r>
            <a:r>
              <a:rPr lang="en-US" sz="1400" b="0" dirty="0">
                <a:solidFill>
                  <a:schemeClr val="accent1"/>
                </a:solidFill>
              </a:rPr>
              <a:t> </a:t>
            </a:r>
            <a:r>
              <a:rPr lang="en-US" sz="1400" b="0" dirty="0" err="1">
                <a:solidFill>
                  <a:schemeClr val="accent1"/>
                </a:solidFill>
              </a:rPr>
              <a:t>tarafından</a:t>
            </a:r>
            <a:r>
              <a:rPr lang="en-US" sz="1400" b="0" dirty="0">
                <a:solidFill>
                  <a:schemeClr val="accent1"/>
                </a:solidFill>
              </a:rPr>
              <a:t> </a:t>
            </a:r>
            <a:r>
              <a:rPr lang="en-US" sz="1400" b="0" dirty="0" err="1">
                <a:solidFill>
                  <a:schemeClr val="accent1"/>
                </a:solidFill>
              </a:rPr>
              <a:t>sunulan</a:t>
            </a:r>
            <a:r>
              <a:rPr lang="en-US" sz="1400" b="0" dirty="0">
                <a:solidFill>
                  <a:schemeClr val="accent1"/>
                </a:solidFill>
              </a:rPr>
              <a:t>, </a:t>
            </a:r>
            <a:r>
              <a:rPr lang="en-US" sz="1400" b="0" dirty="0" err="1">
                <a:solidFill>
                  <a:schemeClr val="accent1"/>
                </a:solidFill>
              </a:rPr>
              <a:t>teminat</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güçlü</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kredi</a:t>
            </a:r>
            <a:r>
              <a:rPr lang="en-US" sz="1400" b="0" dirty="0">
                <a:solidFill>
                  <a:schemeClr val="accent1"/>
                </a:solidFill>
              </a:rPr>
              <a:t> </a:t>
            </a:r>
            <a:r>
              <a:rPr lang="en-US" sz="1400" b="0" dirty="0" err="1">
                <a:solidFill>
                  <a:schemeClr val="accent1"/>
                </a:solidFill>
              </a:rPr>
              <a:t>geçmişi</a:t>
            </a:r>
            <a:r>
              <a:rPr lang="en-US" sz="1400" b="0" dirty="0">
                <a:solidFill>
                  <a:schemeClr val="accent1"/>
                </a:solidFill>
              </a:rPr>
              <a:t> </a:t>
            </a:r>
            <a:r>
              <a:rPr lang="en-US" sz="1400" b="0" dirty="0" err="1">
                <a:solidFill>
                  <a:schemeClr val="accent1"/>
                </a:solidFill>
              </a:rPr>
              <a:t>gerektirebilen</a:t>
            </a:r>
            <a:r>
              <a:rPr lang="en-US" sz="1400" b="0" dirty="0">
                <a:solidFill>
                  <a:schemeClr val="accent1"/>
                </a:solidFill>
              </a:rPr>
              <a:t> </a:t>
            </a:r>
            <a:r>
              <a:rPr lang="en-US" sz="1400" b="0" dirty="0" err="1">
                <a:solidFill>
                  <a:schemeClr val="accent1"/>
                </a:solidFill>
              </a:rPr>
              <a:t>krediler</a:t>
            </a:r>
            <a:r>
              <a:rPr lang="en-US" sz="1400" b="0" dirty="0">
                <a:solidFill>
                  <a:schemeClr val="accent1"/>
                </a:solidFill>
              </a:rPr>
              <a:t>.</a:t>
            </a:r>
          </a:p>
          <a:p>
            <a:pPr marL="628650" indent="-285750">
              <a:lnSpc>
                <a:spcPct val="100000"/>
              </a:lnSpc>
              <a:spcBef>
                <a:spcPts val="600"/>
              </a:spcBef>
              <a:spcAft>
                <a:spcPts val="600"/>
              </a:spcAft>
              <a:buChar char="•"/>
            </a:pPr>
            <a:r>
              <a:rPr lang="en-US" sz="1400" dirty="0" err="1">
                <a:solidFill>
                  <a:schemeClr val="accent1"/>
                </a:solidFill>
              </a:rPr>
              <a:t>Dönüştürülebilir</a:t>
            </a:r>
            <a:r>
              <a:rPr lang="en-US" sz="1400" dirty="0">
                <a:solidFill>
                  <a:schemeClr val="accent1"/>
                </a:solidFill>
              </a:rPr>
              <a:t> </a:t>
            </a:r>
            <a:r>
              <a:rPr lang="en-US" sz="1400" dirty="0" err="1">
                <a:solidFill>
                  <a:schemeClr val="accent1"/>
                </a:solidFill>
              </a:rPr>
              <a:t>Senetler</a:t>
            </a:r>
            <a:r>
              <a:rPr lang="en-US" sz="1400" dirty="0">
                <a:solidFill>
                  <a:schemeClr val="accent1"/>
                </a:solidFill>
              </a:rPr>
              <a:t>: </a:t>
            </a:r>
            <a:r>
              <a:rPr lang="en-US" sz="1400" b="0" dirty="0">
                <a:solidFill>
                  <a:schemeClr val="accent1"/>
                </a:solidFill>
              </a:rPr>
              <a:t>Daha </a:t>
            </a:r>
            <a:r>
              <a:rPr lang="en-US" sz="1400" b="0" dirty="0" err="1">
                <a:solidFill>
                  <a:schemeClr val="accent1"/>
                </a:solidFill>
              </a:rPr>
              <a:t>sonra</a:t>
            </a:r>
            <a:r>
              <a:rPr lang="en-US" sz="1400" b="0" dirty="0">
                <a:solidFill>
                  <a:schemeClr val="accent1"/>
                </a:solidFill>
              </a:rPr>
              <a:t> </a:t>
            </a:r>
            <a:r>
              <a:rPr lang="en-US" sz="1400" b="0" dirty="0" err="1">
                <a:solidFill>
                  <a:schemeClr val="accent1"/>
                </a:solidFill>
              </a:rPr>
              <a:t>öz</a:t>
            </a:r>
            <a:r>
              <a:rPr lang="en-US" sz="1400" b="0" dirty="0">
                <a:solidFill>
                  <a:schemeClr val="accent1"/>
                </a:solidFill>
              </a:rPr>
              <a:t> </a:t>
            </a:r>
            <a:r>
              <a:rPr lang="en-US" sz="1400" b="0" dirty="0" err="1">
                <a:solidFill>
                  <a:schemeClr val="accent1"/>
                </a:solidFill>
              </a:rPr>
              <a:t>sermayeye</a:t>
            </a:r>
            <a:r>
              <a:rPr lang="en-US" sz="1400" b="0" dirty="0">
                <a:solidFill>
                  <a:schemeClr val="accent1"/>
                </a:solidFill>
              </a:rPr>
              <a:t> </a:t>
            </a:r>
            <a:r>
              <a:rPr lang="en-US" sz="1400" b="0" dirty="0" err="1">
                <a:solidFill>
                  <a:schemeClr val="accent1"/>
                </a:solidFill>
              </a:rPr>
              <a:t>dönüştürülebilen</a:t>
            </a:r>
            <a:r>
              <a:rPr lang="en-US" sz="1400" b="0" dirty="0">
                <a:solidFill>
                  <a:schemeClr val="accent1"/>
                </a:solidFill>
              </a:rPr>
              <a:t> </a:t>
            </a:r>
            <a:r>
              <a:rPr lang="en-US" sz="1400" b="0" dirty="0" err="1">
                <a:solidFill>
                  <a:schemeClr val="accent1"/>
                </a:solidFill>
              </a:rPr>
              <a:t>popüler</a:t>
            </a:r>
            <a:r>
              <a:rPr lang="en-US" sz="1400" b="0" dirty="0">
                <a:solidFill>
                  <a:schemeClr val="accent1"/>
                </a:solidFill>
              </a:rPr>
              <a:t> </a:t>
            </a:r>
            <a:r>
              <a:rPr lang="en-US" sz="1400" b="0" dirty="0" err="1">
                <a:solidFill>
                  <a:schemeClr val="accent1"/>
                </a:solidFill>
              </a:rPr>
              <a:t>borç</a:t>
            </a:r>
            <a:r>
              <a:rPr lang="en-US" sz="1400" b="0" dirty="0">
                <a:solidFill>
                  <a:schemeClr val="accent1"/>
                </a:solidFill>
              </a:rPr>
              <a:t> </a:t>
            </a:r>
            <a:r>
              <a:rPr lang="en-US" sz="1400" b="0" dirty="0" err="1">
                <a:solidFill>
                  <a:schemeClr val="accent1"/>
                </a:solidFill>
              </a:rPr>
              <a:t>finansmanı</a:t>
            </a:r>
            <a:r>
              <a:rPr lang="en-US" sz="1400" b="0" dirty="0">
                <a:solidFill>
                  <a:schemeClr val="accent1"/>
                </a:solidFill>
              </a:rPr>
              <a:t> </a:t>
            </a:r>
            <a:r>
              <a:rPr lang="en-US" sz="1400" b="0" dirty="0" err="1">
                <a:solidFill>
                  <a:schemeClr val="accent1"/>
                </a:solidFill>
              </a:rPr>
              <a:t>aracı</a:t>
            </a:r>
            <a:r>
              <a:rPr lang="en-US" sz="1400" b="0" dirty="0">
                <a:solidFill>
                  <a:schemeClr val="accent1"/>
                </a:solidFill>
              </a:rPr>
              <a:t>. </a:t>
            </a:r>
            <a:r>
              <a:rPr lang="en-US" sz="1400" b="0" dirty="0" err="1">
                <a:solidFill>
                  <a:schemeClr val="accent1"/>
                </a:solidFill>
              </a:rPr>
              <a:t>Dönüştürülebilir</a:t>
            </a:r>
            <a:r>
              <a:rPr lang="en-US" sz="1400" b="0" dirty="0">
                <a:solidFill>
                  <a:schemeClr val="accent1"/>
                </a:solidFill>
              </a:rPr>
              <a:t> </a:t>
            </a:r>
            <a:r>
              <a:rPr lang="en-US" sz="1400" b="0" dirty="0" err="1">
                <a:solidFill>
                  <a:schemeClr val="accent1"/>
                </a:solidFill>
              </a:rPr>
              <a:t>senetler</a:t>
            </a:r>
            <a:r>
              <a:rPr lang="en-US" sz="1400" b="0" dirty="0">
                <a:solidFill>
                  <a:schemeClr val="accent1"/>
                </a:solidFill>
              </a:rPr>
              <a:t> </a:t>
            </a:r>
            <a:r>
              <a:rPr lang="en-US" sz="1400" b="0" dirty="0" err="1">
                <a:solidFill>
                  <a:schemeClr val="accent1"/>
                </a:solidFill>
              </a:rPr>
              <a:t>tipik</a:t>
            </a:r>
            <a:r>
              <a:rPr lang="en-US" sz="1400" b="0" dirty="0">
                <a:solidFill>
                  <a:schemeClr val="accent1"/>
                </a:solidFill>
              </a:rPr>
              <a:t> </a:t>
            </a:r>
            <a:r>
              <a:rPr lang="en-US" sz="1400" b="0" dirty="0" err="1">
                <a:solidFill>
                  <a:schemeClr val="accent1"/>
                </a:solidFill>
              </a:rPr>
              <a:t>olarak</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faiz</a:t>
            </a:r>
            <a:r>
              <a:rPr lang="en-US" sz="1400" b="0" dirty="0">
                <a:solidFill>
                  <a:schemeClr val="accent1"/>
                </a:solidFill>
              </a:rPr>
              <a:t> </a:t>
            </a:r>
            <a:r>
              <a:rPr lang="en-US" sz="1400" b="0" dirty="0" err="1">
                <a:solidFill>
                  <a:schemeClr val="accent1"/>
                </a:solidFill>
              </a:rPr>
              <a:t>oranı</a:t>
            </a:r>
            <a:r>
              <a:rPr lang="en-US" sz="1400" b="0" dirty="0">
                <a:solidFill>
                  <a:schemeClr val="accent1"/>
                </a:solidFill>
              </a:rPr>
              <a:t>, </a:t>
            </a:r>
            <a:r>
              <a:rPr lang="en-US" sz="1400" b="0" dirty="0" err="1">
                <a:solidFill>
                  <a:schemeClr val="accent1"/>
                </a:solidFill>
              </a:rPr>
              <a:t>gelecekteki</a:t>
            </a:r>
            <a:r>
              <a:rPr lang="en-US" sz="1400" b="0" dirty="0">
                <a:solidFill>
                  <a:schemeClr val="accent1"/>
                </a:solidFill>
              </a:rPr>
              <a:t> </a:t>
            </a:r>
            <a:r>
              <a:rPr lang="en-US" sz="1400" b="0" dirty="0" err="1">
                <a:solidFill>
                  <a:schemeClr val="accent1"/>
                </a:solidFill>
              </a:rPr>
              <a:t>değerlemede</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indirim</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erken</a:t>
            </a:r>
            <a:r>
              <a:rPr lang="en-US" sz="1400" b="0" dirty="0">
                <a:solidFill>
                  <a:schemeClr val="accent1"/>
                </a:solidFill>
              </a:rPr>
              <a:t> </a:t>
            </a:r>
            <a:r>
              <a:rPr lang="en-US" sz="1400" b="0" dirty="0" err="1">
                <a:solidFill>
                  <a:schemeClr val="accent1"/>
                </a:solidFill>
              </a:rPr>
              <a:t>yatırımcıları</a:t>
            </a:r>
            <a:r>
              <a:rPr lang="en-US" sz="1400" b="0" dirty="0">
                <a:solidFill>
                  <a:schemeClr val="accent1"/>
                </a:solidFill>
              </a:rPr>
              <a:t> </a:t>
            </a:r>
            <a:r>
              <a:rPr lang="en-US" sz="1400" b="0" dirty="0" err="1">
                <a:solidFill>
                  <a:schemeClr val="accent1"/>
                </a:solidFill>
              </a:rPr>
              <a:t>korumak</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değerleme</a:t>
            </a:r>
            <a:r>
              <a:rPr lang="en-US" sz="1400" b="0" dirty="0">
                <a:solidFill>
                  <a:schemeClr val="accent1"/>
                </a:solidFill>
              </a:rPr>
              <a:t> </a:t>
            </a:r>
            <a:r>
              <a:rPr lang="en-US" sz="1400" b="0" dirty="0" err="1">
                <a:solidFill>
                  <a:schemeClr val="accent1"/>
                </a:solidFill>
              </a:rPr>
              <a:t>üst</a:t>
            </a:r>
            <a:r>
              <a:rPr lang="en-US" sz="1400" b="0" dirty="0">
                <a:solidFill>
                  <a:schemeClr val="accent1"/>
                </a:solidFill>
              </a:rPr>
              <a:t> </a:t>
            </a:r>
            <a:r>
              <a:rPr lang="en-US" sz="1400" b="0" dirty="0" err="1">
                <a:solidFill>
                  <a:schemeClr val="accent1"/>
                </a:solidFill>
              </a:rPr>
              <a:t>sınırı</a:t>
            </a:r>
            <a:r>
              <a:rPr lang="en-US" sz="1400" b="0" dirty="0">
                <a:solidFill>
                  <a:schemeClr val="accent1"/>
                </a:solidFill>
              </a:rPr>
              <a:t> </a:t>
            </a:r>
            <a:r>
              <a:rPr lang="en-US" sz="1400" b="0" dirty="0" err="1">
                <a:solidFill>
                  <a:schemeClr val="accent1"/>
                </a:solidFill>
              </a:rPr>
              <a:t>içerir</a:t>
            </a:r>
            <a:endParaRPr lang="en-US" sz="1400" b="0" dirty="0">
              <a:solidFill>
                <a:schemeClr val="accent1"/>
              </a:solidFill>
            </a:endParaRPr>
          </a:p>
          <a:p>
            <a:pPr marL="628650" indent="-285750">
              <a:lnSpc>
                <a:spcPct val="100000"/>
              </a:lnSpc>
              <a:spcBef>
                <a:spcPts val="600"/>
              </a:spcBef>
              <a:spcAft>
                <a:spcPts val="600"/>
              </a:spcAft>
              <a:buChar char="•"/>
            </a:pPr>
            <a:r>
              <a:rPr lang="en-US" sz="1400" dirty="0" err="1">
                <a:solidFill>
                  <a:schemeClr val="accent1"/>
                </a:solidFill>
              </a:rPr>
              <a:t>Girişim</a:t>
            </a:r>
            <a:r>
              <a:rPr lang="en-US" sz="1400" dirty="0">
                <a:solidFill>
                  <a:schemeClr val="accent1"/>
                </a:solidFill>
              </a:rPr>
              <a:t> </a:t>
            </a:r>
            <a:r>
              <a:rPr lang="en-US" sz="1400" dirty="0" err="1">
                <a:solidFill>
                  <a:schemeClr val="accent1"/>
                </a:solidFill>
              </a:rPr>
              <a:t>Borcu</a:t>
            </a:r>
            <a:r>
              <a:rPr lang="en-US" sz="1400" dirty="0">
                <a:solidFill>
                  <a:schemeClr val="accent1"/>
                </a:solidFill>
              </a:rPr>
              <a:t>: </a:t>
            </a:r>
            <a:r>
              <a:rPr lang="en-US" sz="1400" b="0" dirty="0" err="1">
                <a:solidFill>
                  <a:schemeClr val="accent1"/>
                </a:solidFill>
              </a:rPr>
              <a:t>Girişim</a:t>
            </a:r>
            <a:r>
              <a:rPr lang="en-US" sz="1400" b="0" dirty="0">
                <a:solidFill>
                  <a:schemeClr val="accent1"/>
                </a:solidFill>
              </a:rPr>
              <a:t> </a:t>
            </a:r>
            <a:r>
              <a:rPr lang="en-US" sz="1400" b="0" dirty="0" err="1">
                <a:solidFill>
                  <a:schemeClr val="accent1"/>
                </a:solidFill>
              </a:rPr>
              <a:t>borcu</a:t>
            </a:r>
            <a:r>
              <a:rPr lang="en-US" sz="1400" b="0" dirty="0">
                <a:solidFill>
                  <a:schemeClr val="accent1"/>
                </a:solidFill>
              </a:rPr>
              <a:t> </a:t>
            </a:r>
            <a:r>
              <a:rPr lang="en-US" sz="1400" b="0" dirty="0" err="1">
                <a:solidFill>
                  <a:schemeClr val="accent1"/>
                </a:solidFill>
              </a:rPr>
              <a:t>alacak</a:t>
            </a:r>
            <a:r>
              <a:rPr lang="en-US" sz="1400" b="0" dirty="0">
                <a:solidFill>
                  <a:schemeClr val="accent1"/>
                </a:solidFill>
              </a:rPr>
              <a:t> </a:t>
            </a:r>
            <a:r>
              <a:rPr lang="en-US" sz="1400" b="0" dirty="0" err="1">
                <a:solidFill>
                  <a:schemeClr val="accent1"/>
                </a:solidFill>
              </a:rPr>
              <a:t>hesaplarına</a:t>
            </a:r>
            <a:r>
              <a:rPr lang="en-US" sz="1400" b="0" dirty="0">
                <a:solidFill>
                  <a:schemeClr val="accent1"/>
                </a:solidFill>
              </a:rPr>
              <a:t>, </a:t>
            </a:r>
            <a:r>
              <a:rPr lang="en-US" sz="1400" b="0" dirty="0" err="1">
                <a:solidFill>
                  <a:schemeClr val="accent1"/>
                </a:solidFill>
              </a:rPr>
              <a:t>ekipmana</a:t>
            </a:r>
            <a:r>
              <a:rPr lang="en-US" sz="1400" b="0" dirty="0">
                <a:solidFill>
                  <a:schemeClr val="accent1"/>
                </a:solidFill>
              </a:rPr>
              <a:t> </a:t>
            </a:r>
            <a:r>
              <a:rPr lang="en-US" sz="1400" b="0" dirty="0" err="1">
                <a:solidFill>
                  <a:schemeClr val="accent1"/>
                </a:solidFill>
              </a:rPr>
              <a:t>veya</a:t>
            </a:r>
            <a:r>
              <a:rPr lang="en-US" sz="1400" b="0" dirty="0">
                <a:solidFill>
                  <a:schemeClr val="accent1"/>
                </a:solidFill>
              </a:rPr>
              <a:t> </a:t>
            </a:r>
            <a:r>
              <a:rPr lang="en-US" sz="1400" b="0" dirty="0" err="1">
                <a:solidFill>
                  <a:schemeClr val="accent1"/>
                </a:solidFill>
              </a:rPr>
              <a:t>temerrüt</a:t>
            </a:r>
            <a:r>
              <a:rPr lang="en-US" sz="1400" b="0" dirty="0">
                <a:solidFill>
                  <a:schemeClr val="accent1"/>
                </a:solidFill>
              </a:rPr>
              <a:t> </a:t>
            </a:r>
            <a:r>
              <a:rPr lang="en-US" sz="1400" b="0" dirty="0" err="1">
                <a:solidFill>
                  <a:schemeClr val="accent1"/>
                </a:solidFill>
              </a:rPr>
              <a:t>halinde</a:t>
            </a:r>
            <a:r>
              <a:rPr lang="en-US" sz="1400" b="0" dirty="0">
                <a:solidFill>
                  <a:schemeClr val="accent1"/>
                </a:solidFill>
              </a:rPr>
              <a:t> </a:t>
            </a:r>
            <a:r>
              <a:rPr lang="en-US" sz="1400" b="0" dirty="0" err="1">
                <a:solidFill>
                  <a:schemeClr val="accent1"/>
                </a:solidFill>
              </a:rPr>
              <a:t>öz</a:t>
            </a:r>
            <a:r>
              <a:rPr lang="en-US" sz="1400" b="0" dirty="0">
                <a:solidFill>
                  <a:schemeClr val="accent1"/>
                </a:solidFill>
              </a:rPr>
              <a:t> </a:t>
            </a:r>
            <a:r>
              <a:rPr lang="en-US" sz="1400" b="0" dirty="0" err="1">
                <a:solidFill>
                  <a:schemeClr val="accent1"/>
                </a:solidFill>
              </a:rPr>
              <a:t>sermaye</a:t>
            </a:r>
            <a:r>
              <a:rPr lang="en-US" sz="1400" b="0" dirty="0">
                <a:solidFill>
                  <a:schemeClr val="accent1"/>
                </a:solidFill>
              </a:rPr>
              <a:t> </a:t>
            </a:r>
            <a:r>
              <a:rPr lang="en-US" sz="1400" b="0" dirty="0" err="1">
                <a:solidFill>
                  <a:schemeClr val="accent1"/>
                </a:solidFill>
              </a:rPr>
              <a:t>satın</a:t>
            </a:r>
            <a:r>
              <a:rPr lang="en-US" sz="1400" b="0" dirty="0">
                <a:solidFill>
                  <a:schemeClr val="accent1"/>
                </a:solidFill>
              </a:rPr>
              <a:t> alma </a:t>
            </a:r>
            <a:r>
              <a:rPr lang="en-US" sz="1400" b="0" dirty="0" err="1">
                <a:solidFill>
                  <a:schemeClr val="accent1"/>
                </a:solidFill>
              </a:rPr>
              <a:t>haklarına</a:t>
            </a:r>
            <a:r>
              <a:rPr lang="en-US" sz="1400" b="0" dirty="0">
                <a:solidFill>
                  <a:schemeClr val="accent1"/>
                </a:solidFill>
              </a:rPr>
              <a:t> </a:t>
            </a:r>
            <a:r>
              <a:rPr lang="en-US" sz="1400" b="0" dirty="0" err="1">
                <a:solidFill>
                  <a:schemeClr val="accent1"/>
                </a:solidFill>
              </a:rPr>
              <a:t>bağlanabilir</a:t>
            </a:r>
            <a:r>
              <a:rPr lang="en-US" sz="1400" b="0" dirty="0">
                <a:solidFill>
                  <a:schemeClr val="accent1"/>
                </a:solidFill>
              </a:rPr>
              <a:t>, </a:t>
            </a:r>
            <a:r>
              <a:rPr lang="en-US" sz="1400" b="0" dirty="0" err="1">
                <a:solidFill>
                  <a:schemeClr val="accent1"/>
                </a:solidFill>
              </a:rPr>
              <a:t>bu</a:t>
            </a:r>
            <a:r>
              <a:rPr lang="en-US" sz="1400" b="0" dirty="0">
                <a:solidFill>
                  <a:schemeClr val="accent1"/>
                </a:solidFill>
              </a:rPr>
              <a:t> da </a:t>
            </a:r>
            <a:r>
              <a:rPr lang="en-US" sz="1400" b="0" dirty="0" err="1">
                <a:solidFill>
                  <a:schemeClr val="accent1"/>
                </a:solidFill>
              </a:rPr>
              <a:t>onu</a:t>
            </a:r>
            <a:r>
              <a:rPr lang="en-US" sz="1400" b="0" dirty="0">
                <a:solidFill>
                  <a:schemeClr val="accent1"/>
                </a:solidFill>
              </a:rPr>
              <a:t> </a:t>
            </a:r>
            <a:r>
              <a:rPr lang="en-US" sz="1400" b="0" dirty="0" err="1">
                <a:solidFill>
                  <a:schemeClr val="accent1"/>
                </a:solidFill>
              </a:rPr>
              <a:t>öz</a:t>
            </a:r>
            <a:r>
              <a:rPr lang="en-US" sz="1400" b="0" dirty="0">
                <a:solidFill>
                  <a:schemeClr val="accent1"/>
                </a:solidFill>
              </a:rPr>
              <a:t> </a:t>
            </a:r>
            <a:r>
              <a:rPr lang="en-US" sz="1400" b="0" dirty="0" err="1">
                <a:solidFill>
                  <a:schemeClr val="accent1"/>
                </a:solidFill>
              </a:rPr>
              <a:t>sermaye</a:t>
            </a:r>
            <a:r>
              <a:rPr lang="en-US" sz="1400" b="0" dirty="0">
                <a:solidFill>
                  <a:schemeClr val="accent1"/>
                </a:solidFill>
              </a:rPr>
              <a:t> </a:t>
            </a:r>
            <a:r>
              <a:rPr lang="en-US" sz="1400" b="0" dirty="0" err="1">
                <a:solidFill>
                  <a:schemeClr val="accent1"/>
                </a:solidFill>
              </a:rPr>
              <a:t>finansman</a:t>
            </a:r>
            <a:r>
              <a:rPr lang="en-US" sz="1400" b="0" dirty="0">
                <a:solidFill>
                  <a:schemeClr val="accent1"/>
                </a:solidFill>
              </a:rPr>
              <a:t> </a:t>
            </a:r>
            <a:r>
              <a:rPr lang="en-US" sz="1400" b="0" dirty="0" err="1">
                <a:solidFill>
                  <a:schemeClr val="accent1"/>
                </a:solidFill>
              </a:rPr>
              <a:t>turları</a:t>
            </a:r>
            <a:r>
              <a:rPr lang="en-US" sz="1400" b="0" dirty="0">
                <a:solidFill>
                  <a:schemeClr val="accent1"/>
                </a:solidFill>
              </a:rPr>
              <a:t> </a:t>
            </a:r>
            <a:r>
              <a:rPr lang="en-US" sz="1400" b="0" dirty="0" err="1">
                <a:solidFill>
                  <a:schemeClr val="accent1"/>
                </a:solidFill>
              </a:rPr>
              <a:t>arasındaki</a:t>
            </a:r>
            <a:r>
              <a:rPr lang="en-US" sz="1400" b="0" dirty="0">
                <a:solidFill>
                  <a:schemeClr val="accent1"/>
                </a:solidFill>
              </a:rPr>
              <a:t> </a:t>
            </a:r>
            <a:r>
              <a:rPr lang="en-US" sz="1400" b="0" dirty="0" err="1">
                <a:solidFill>
                  <a:schemeClr val="accent1"/>
                </a:solidFill>
              </a:rPr>
              <a:t>süreyi</a:t>
            </a:r>
            <a:r>
              <a:rPr lang="en-US" sz="1400" b="0" dirty="0">
                <a:solidFill>
                  <a:schemeClr val="accent1"/>
                </a:solidFill>
              </a:rPr>
              <a:t> </a:t>
            </a:r>
            <a:r>
              <a:rPr lang="en-US" sz="1400" b="0" dirty="0" err="1">
                <a:solidFill>
                  <a:schemeClr val="accent1"/>
                </a:solidFill>
              </a:rPr>
              <a:t>uzatmak</a:t>
            </a:r>
            <a:r>
              <a:rPr lang="en-US" sz="1400" b="0" dirty="0">
                <a:solidFill>
                  <a:schemeClr val="accent1"/>
                </a:solidFill>
              </a:rPr>
              <a:t> </a:t>
            </a:r>
            <a:r>
              <a:rPr lang="en-US" sz="1400" b="0" dirty="0" err="1">
                <a:solidFill>
                  <a:schemeClr val="accent1"/>
                </a:solidFill>
              </a:rPr>
              <a:t>isteyen</a:t>
            </a:r>
            <a:r>
              <a:rPr lang="en-US" sz="1400" b="0" dirty="0">
                <a:solidFill>
                  <a:schemeClr val="accent1"/>
                </a:solidFill>
              </a:rPr>
              <a:t> </a:t>
            </a:r>
            <a:r>
              <a:rPr lang="en-US" sz="1400" b="0" dirty="0" err="1">
                <a:solidFill>
                  <a:schemeClr val="accent1"/>
                </a:solidFill>
              </a:rPr>
              <a:t>sağlıklı</a:t>
            </a:r>
            <a:r>
              <a:rPr lang="en-US" sz="1400" b="0" dirty="0">
                <a:solidFill>
                  <a:schemeClr val="accent1"/>
                </a:solidFill>
              </a:rPr>
              <a:t> </a:t>
            </a:r>
            <a:r>
              <a:rPr lang="en-US" sz="1400" b="0" dirty="0" err="1">
                <a:solidFill>
                  <a:schemeClr val="accent1"/>
                </a:solidFill>
              </a:rPr>
              <a:t>girişimler</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esnek</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seçenek</a:t>
            </a:r>
            <a:r>
              <a:rPr lang="en-US" sz="1400" b="0" dirty="0">
                <a:solidFill>
                  <a:schemeClr val="accent1"/>
                </a:solidFill>
              </a:rPr>
              <a:t> </a:t>
            </a:r>
            <a:r>
              <a:rPr lang="en-US" sz="1400" b="0" dirty="0" err="1">
                <a:solidFill>
                  <a:schemeClr val="accent1"/>
                </a:solidFill>
              </a:rPr>
              <a:t>haline</a:t>
            </a:r>
            <a:r>
              <a:rPr lang="en-US" sz="1400" b="0" dirty="0">
                <a:solidFill>
                  <a:schemeClr val="accent1"/>
                </a:solidFill>
              </a:rPr>
              <a:t> </a:t>
            </a:r>
            <a:r>
              <a:rPr lang="en-US" sz="1400" b="0" dirty="0" err="1">
                <a:solidFill>
                  <a:schemeClr val="accent1"/>
                </a:solidFill>
              </a:rPr>
              <a:t>getirir</a:t>
            </a:r>
            <a:r>
              <a:rPr lang="en-US" sz="1400" b="0" dirty="0">
                <a:solidFill>
                  <a:schemeClr val="accent1"/>
                </a:solidFill>
              </a:rPr>
              <a:t>. </a:t>
            </a:r>
            <a:r>
              <a:rPr lang="en-US" sz="1400" b="0" dirty="0" err="1">
                <a:solidFill>
                  <a:schemeClr val="accent1"/>
                </a:solidFill>
              </a:rPr>
              <a:t>Mülkiyeti</a:t>
            </a:r>
            <a:r>
              <a:rPr lang="en-US" sz="1400" b="0" dirty="0">
                <a:solidFill>
                  <a:schemeClr val="accent1"/>
                </a:solidFill>
              </a:rPr>
              <a:t> </a:t>
            </a:r>
            <a:r>
              <a:rPr lang="en-US" sz="1400" b="0" dirty="0" err="1">
                <a:solidFill>
                  <a:schemeClr val="accent1"/>
                </a:solidFill>
              </a:rPr>
              <a:t>sulandırmadan</a:t>
            </a:r>
            <a:r>
              <a:rPr lang="en-US" sz="1400" b="0" dirty="0">
                <a:solidFill>
                  <a:schemeClr val="accent1"/>
                </a:solidFill>
              </a:rPr>
              <a:t> </a:t>
            </a:r>
            <a:r>
              <a:rPr lang="en-US" sz="1400" b="0" dirty="0" err="1">
                <a:solidFill>
                  <a:schemeClr val="accent1"/>
                </a:solidFill>
              </a:rPr>
              <a:t>işletme</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büyüme</a:t>
            </a:r>
            <a:r>
              <a:rPr lang="en-US" sz="1400" b="0" dirty="0">
                <a:solidFill>
                  <a:schemeClr val="accent1"/>
                </a:solidFill>
              </a:rPr>
              <a:t> </a:t>
            </a:r>
            <a:r>
              <a:rPr lang="en-US" sz="1400" b="0" dirty="0" err="1">
                <a:solidFill>
                  <a:schemeClr val="accent1"/>
                </a:solidFill>
              </a:rPr>
              <a:t>sermayesi</a:t>
            </a:r>
            <a:r>
              <a:rPr lang="en-US" sz="1400" b="0" dirty="0">
                <a:solidFill>
                  <a:schemeClr val="accent1"/>
                </a:solidFill>
              </a:rPr>
              <a:t> </a:t>
            </a:r>
            <a:r>
              <a:rPr lang="en-US" sz="1400" b="0" dirty="0" err="1">
                <a:solidFill>
                  <a:schemeClr val="accent1"/>
                </a:solidFill>
              </a:rPr>
              <a:t>sağlamanın</a:t>
            </a:r>
            <a:r>
              <a:rPr lang="en-US" sz="1400" b="0" dirty="0">
                <a:solidFill>
                  <a:schemeClr val="accent1"/>
                </a:solidFill>
              </a:rPr>
              <a:t> </a:t>
            </a:r>
            <a:r>
              <a:rPr lang="en-US" sz="1400" b="0" dirty="0" err="1">
                <a:solidFill>
                  <a:schemeClr val="accent1"/>
                </a:solidFill>
              </a:rPr>
              <a:t>etkili</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yoludur</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genellikle</a:t>
            </a:r>
            <a:r>
              <a:rPr lang="en-US" sz="1400" b="0" dirty="0">
                <a:solidFill>
                  <a:schemeClr val="accent1"/>
                </a:solidFill>
              </a:rPr>
              <a:t> yeni </a:t>
            </a:r>
            <a:r>
              <a:rPr lang="en-US" sz="1400" b="0" dirty="0" err="1">
                <a:solidFill>
                  <a:schemeClr val="accent1"/>
                </a:solidFill>
              </a:rPr>
              <a:t>kurulan</a:t>
            </a:r>
            <a:r>
              <a:rPr lang="en-US" sz="1400" b="0" dirty="0">
                <a:solidFill>
                  <a:schemeClr val="accent1"/>
                </a:solidFill>
              </a:rPr>
              <a:t> </a:t>
            </a:r>
            <a:r>
              <a:rPr lang="en-US" sz="1400" b="0" dirty="0" err="1">
                <a:solidFill>
                  <a:schemeClr val="accent1"/>
                </a:solidFill>
              </a:rPr>
              <a:t>şirketlerin</a:t>
            </a:r>
            <a:r>
              <a:rPr lang="en-US" sz="1400" b="0" dirty="0">
                <a:solidFill>
                  <a:schemeClr val="accent1"/>
                </a:solidFill>
              </a:rPr>
              <a:t> </a:t>
            </a:r>
            <a:r>
              <a:rPr lang="en-US" sz="1400" b="0" dirty="0" err="1">
                <a:solidFill>
                  <a:schemeClr val="accent1"/>
                </a:solidFill>
              </a:rPr>
              <a:t>dinamiklerini</a:t>
            </a:r>
            <a:r>
              <a:rPr lang="en-US" sz="1400" b="0" dirty="0">
                <a:solidFill>
                  <a:schemeClr val="accent1"/>
                </a:solidFill>
              </a:rPr>
              <a:t> </a:t>
            </a:r>
            <a:r>
              <a:rPr lang="en-US" sz="1400" b="0" dirty="0" err="1">
                <a:solidFill>
                  <a:schemeClr val="accent1"/>
                </a:solidFill>
              </a:rPr>
              <a:t>anlayan</a:t>
            </a:r>
            <a:r>
              <a:rPr lang="en-US" sz="1400" b="0" dirty="0">
                <a:solidFill>
                  <a:schemeClr val="accent1"/>
                </a:solidFill>
              </a:rPr>
              <a:t> </a:t>
            </a:r>
            <a:r>
              <a:rPr lang="en-US" sz="1400" b="0" dirty="0" err="1">
                <a:solidFill>
                  <a:schemeClr val="accent1"/>
                </a:solidFill>
              </a:rPr>
              <a:t>uzman</a:t>
            </a:r>
            <a:r>
              <a:rPr lang="en-US" sz="1400" b="0" dirty="0">
                <a:solidFill>
                  <a:schemeClr val="accent1"/>
                </a:solidFill>
              </a:rPr>
              <a:t> </a:t>
            </a:r>
            <a:r>
              <a:rPr lang="en-US" sz="1400" b="0" dirty="0" err="1">
                <a:solidFill>
                  <a:schemeClr val="accent1"/>
                </a:solidFill>
              </a:rPr>
              <a:t>kuruluşlar</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bankalar</a:t>
            </a:r>
            <a:r>
              <a:rPr lang="en-US" sz="1400" b="0" dirty="0">
                <a:solidFill>
                  <a:schemeClr val="accent1"/>
                </a:solidFill>
              </a:rPr>
              <a:t> </a:t>
            </a:r>
            <a:r>
              <a:rPr lang="en-US" sz="1400" b="0" dirty="0" err="1">
                <a:solidFill>
                  <a:schemeClr val="accent1"/>
                </a:solidFill>
              </a:rPr>
              <a:t>tarafından</a:t>
            </a:r>
            <a:r>
              <a:rPr lang="en-US" sz="1400" b="0" dirty="0">
                <a:solidFill>
                  <a:schemeClr val="accent1"/>
                </a:solidFill>
              </a:rPr>
              <a:t> </a:t>
            </a:r>
            <a:r>
              <a:rPr lang="en-US" sz="1400" b="0" dirty="0" err="1">
                <a:solidFill>
                  <a:schemeClr val="accent1"/>
                </a:solidFill>
              </a:rPr>
              <a:t>sağlanır</a:t>
            </a:r>
            <a:r>
              <a:rPr lang="en-US" sz="1400" b="0" dirty="0">
                <a:solidFill>
                  <a:schemeClr val="accent1"/>
                </a:solidFill>
              </a:rPr>
              <a:t>.</a:t>
            </a:r>
          </a:p>
          <a:p>
            <a:pPr marL="0" indent="0">
              <a:lnSpc>
                <a:spcPct val="140000"/>
              </a:lnSpc>
              <a:buNone/>
            </a:pPr>
            <a:endParaRPr lang="en-US" sz="1400" b="0" dirty="0">
              <a:solidFill>
                <a:schemeClr val="accent1"/>
              </a:solidFill>
            </a:endParaRPr>
          </a:p>
          <a:p>
            <a:endParaRPr lang="sl-SI" dirty="0"/>
          </a:p>
        </p:txBody>
      </p:sp>
      <p:pic>
        <p:nvPicPr>
          <p:cNvPr id="5" name="Resim 4">
            <a:extLst>
              <a:ext uri="{FF2B5EF4-FFF2-40B4-BE49-F238E27FC236}">
                <a16:creationId xmlns:a16="http://schemas.microsoft.com/office/drawing/2014/main" id="{9066E071-97C9-79A2-32C9-55EE9E0F8410}"/>
              </a:ext>
            </a:extLst>
          </p:cNvPr>
          <p:cNvPicPr>
            <a:picLocks noChangeAspect="1"/>
          </p:cNvPicPr>
          <p:nvPr/>
        </p:nvPicPr>
        <p:blipFill>
          <a:blip r:embed="rId2"/>
          <a:stretch>
            <a:fillRect/>
          </a:stretch>
        </p:blipFill>
        <p:spPr>
          <a:xfrm>
            <a:off x="204699" y="6086310"/>
            <a:ext cx="1267002" cy="685896"/>
          </a:xfrm>
          <a:prstGeom prst="rect">
            <a:avLst/>
          </a:prstGeom>
        </p:spPr>
      </p:pic>
      <p:pic>
        <p:nvPicPr>
          <p:cNvPr id="7" name="Resim 6">
            <a:extLst>
              <a:ext uri="{FF2B5EF4-FFF2-40B4-BE49-F238E27FC236}">
                <a16:creationId xmlns:a16="http://schemas.microsoft.com/office/drawing/2014/main" id="{9B91CC1D-3C08-0DF1-94D7-E9F9E1054C31}"/>
              </a:ext>
            </a:extLst>
          </p:cNvPr>
          <p:cNvPicPr>
            <a:picLocks noChangeAspect="1"/>
          </p:cNvPicPr>
          <p:nvPr/>
        </p:nvPicPr>
        <p:blipFill>
          <a:blip r:embed="rId2"/>
          <a:stretch>
            <a:fillRect/>
          </a:stretch>
        </p:blipFill>
        <p:spPr>
          <a:xfrm>
            <a:off x="204699" y="6059933"/>
            <a:ext cx="1267002" cy="685896"/>
          </a:xfrm>
          <a:prstGeom prst="rect">
            <a:avLst/>
          </a:prstGeom>
        </p:spPr>
      </p:pic>
    </p:spTree>
    <p:extLst>
      <p:ext uri="{BB962C8B-B14F-4D97-AF65-F5344CB8AC3E}">
        <p14:creationId xmlns:p14="http://schemas.microsoft.com/office/powerpoint/2010/main" val="15614309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875929" y="377631"/>
            <a:ext cx="9196250" cy="574765"/>
          </a:xfrm>
        </p:spPr>
        <p:txBody>
          <a:bodyPr>
            <a:normAutofit/>
          </a:bodyPr>
          <a:lstStyle/>
          <a:p>
            <a:r>
              <a:rPr lang="en-US" sz="3400"/>
              <a:t>AB'de kadın girişimcilere yönelik krediler</a:t>
            </a:r>
            <a:endParaRPr lang="sl-SI" sz="3400"/>
          </a:p>
        </p:txBody>
      </p:sp>
      <p:sp>
        <p:nvSpPr>
          <p:cNvPr id="6" name="TextBox 5">
            <a:extLst>
              <a:ext uri="{FF2B5EF4-FFF2-40B4-BE49-F238E27FC236}">
                <a16:creationId xmlns:a16="http://schemas.microsoft.com/office/drawing/2014/main" id="{3FCFD30C-4DA4-351D-4F96-A60F41DB7782}"/>
              </a:ext>
            </a:extLst>
          </p:cNvPr>
          <p:cNvSpPr txBox="1"/>
          <p:nvPr/>
        </p:nvSpPr>
        <p:spPr>
          <a:xfrm>
            <a:off x="875929" y="1119410"/>
            <a:ext cx="6949439" cy="4985980"/>
          </a:xfrm>
          <a:prstGeom prst="rect">
            <a:avLst/>
          </a:prstGeom>
          <a:solidFill>
            <a:schemeClr val="bg1"/>
          </a:solidFill>
        </p:spPr>
        <p:txBody>
          <a:bodyPr wrap="square" lIns="91440" tIns="45720" rIns="91440" bIns="45720" rtlCol="0" anchor="t">
            <a:spAutoFit/>
          </a:bodyPr>
          <a:lstStyle/>
          <a:p>
            <a:r>
              <a:rPr lang="en-US" sz="1200" b="1">
                <a:solidFill>
                  <a:schemeClr val="accent1"/>
                </a:solidFill>
                <a:hlinkClick r:id="rId2">
                  <a:extLst>
                    <a:ext uri="{A12FA001-AC4F-418D-AE19-62706E023703}">
                      <ahyp:hlinkClr xmlns:ahyp="http://schemas.microsoft.com/office/drawing/2018/hyperlinkcolor" val="tx"/>
                    </a:ext>
                  </a:extLst>
                </a:hlinkClick>
              </a:rPr>
              <a:t>Avrupa Yatırım Bankası (EIB)</a:t>
            </a:r>
            <a:r>
              <a:rPr lang="sl-SI" sz="1200" b="1">
                <a:solidFill>
                  <a:schemeClr val="accent1"/>
                </a:solidFill>
                <a:hlinkClick r:id="rId2">
                  <a:extLst>
                    <a:ext uri="{A12FA001-AC4F-418D-AE19-62706E023703}">
                      <ahyp:hlinkClr xmlns:ahyp="http://schemas.microsoft.com/office/drawing/2018/hyperlinkcolor" val="tx"/>
                    </a:ext>
                  </a:extLst>
                </a:hlinkClick>
              </a:rPr>
              <a:t>:</a:t>
            </a:r>
            <a:endParaRPr lang="en-US" sz="1200" b="1">
              <a:solidFill>
                <a:schemeClr val="accent1"/>
              </a:solidFill>
            </a:endParaRPr>
          </a:p>
          <a:p>
            <a:pPr marL="285750" indent="-285750">
              <a:buFont typeface="Arial" panose="020B0604020202020204" pitchFamily="34" charset="0"/>
              <a:buChar char="•"/>
            </a:pPr>
            <a:r>
              <a:rPr lang="en-US" sz="1200">
                <a:solidFill>
                  <a:schemeClr val="accent1"/>
                </a:solidFill>
              </a:rPr>
              <a:t>AYB, daha sonra kadın liderliğindeki KOBİ'lere ve orta ölçekli şirketlere kredi veren finansal aracılara finansman sağlamaktadır.</a:t>
            </a:r>
          </a:p>
          <a:p>
            <a:pPr marL="285750" indent="-285750">
              <a:buFont typeface="Arial" panose="020B0604020202020204" pitchFamily="34" charset="0"/>
              <a:buChar char="•"/>
            </a:pPr>
            <a:r>
              <a:rPr lang="en-US" sz="1200">
                <a:solidFill>
                  <a:schemeClr val="accent1"/>
                </a:solidFill>
              </a:rPr>
              <a:t>Krediler, işletme sermayesi, yatırım ve inovasyon dahil olmak üzere çok çeşitli amaçlar için kullanılabilir.</a:t>
            </a:r>
            <a:endParaRPr lang="sl-SI" sz="1200">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en-US" sz="1200" b="1">
                <a:solidFill>
                  <a:schemeClr val="accent1"/>
                </a:solidFill>
                <a:hlinkClick r:id="rId3">
                  <a:extLst>
                    <a:ext uri="{A12FA001-AC4F-418D-AE19-62706E023703}">
                      <ahyp:hlinkClr xmlns:ahyp="http://schemas.microsoft.com/office/drawing/2018/hyperlinkcolor" val="tx"/>
                    </a:ext>
                  </a:extLst>
                </a:hlinkClick>
              </a:rPr>
              <a:t>Avrupa Yatırım Fonu (EIF)</a:t>
            </a:r>
            <a:endParaRPr lang="en-US" sz="1200" b="1">
              <a:solidFill>
                <a:schemeClr val="accent1"/>
              </a:solidFill>
            </a:endParaRPr>
          </a:p>
          <a:p>
            <a:pPr marL="285750" indent="-285750">
              <a:buFont typeface="Arial" panose="020B0604020202020204" pitchFamily="34" charset="0"/>
              <a:buChar char="•"/>
            </a:pPr>
            <a:r>
              <a:rPr lang="en-US" sz="1200">
                <a:solidFill>
                  <a:schemeClr val="accent1"/>
                </a:solidFill>
              </a:rPr>
              <a:t>EIF, finansal aracıların kadın girişimcilere daha fazla borç finansmanı sağlamasına olanak tanıyan garanti ve öz sermaye araçlarını yönetmektedir.</a:t>
            </a:r>
          </a:p>
          <a:p>
            <a:pPr marL="285750" indent="-285750">
              <a:buFont typeface="Arial" panose="020B0604020202020204" pitchFamily="34" charset="0"/>
              <a:buChar char="•"/>
            </a:pPr>
            <a:r>
              <a:rPr lang="en-US" sz="1200">
                <a:solidFill>
                  <a:schemeClr val="accent1"/>
                </a:solidFill>
              </a:rPr>
              <a:t>Programlar arasında COSME Kredi Garanti Kolaylığı ve InnovFin KOBİ Garantisi bulunmaktadır.</a:t>
            </a:r>
            <a:endParaRPr lang="sl-SI" sz="1200">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en-US" sz="1200" b="1">
                <a:solidFill>
                  <a:schemeClr val="accent1"/>
                </a:solidFill>
                <a:hlinkClick r:id="rId4">
                  <a:extLst>
                    <a:ext uri="{A12FA001-AC4F-418D-AE19-62706E023703}">
                      <ahyp:hlinkClr xmlns:ahyp="http://schemas.microsoft.com/office/drawing/2018/hyperlinkcolor" val="tx"/>
                    </a:ext>
                  </a:extLst>
                </a:hlinkClick>
              </a:rPr>
              <a:t>İş Dünyasında Kadın Programı (EBRD)</a:t>
            </a:r>
            <a:endParaRPr lang="sl-SI" sz="1200" b="1">
              <a:solidFill>
                <a:schemeClr val="accent1"/>
              </a:solidFill>
            </a:endParaRPr>
          </a:p>
          <a:p>
            <a:pPr marL="171450" indent="-171450">
              <a:buFont typeface="Arial" panose="020B0604020202020204" pitchFamily="34" charset="0"/>
              <a:buChar char="•"/>
            </a:pPr>
            <a:r>
              <a:rPr lang="en-US" sz="1200">
                <a:solidFill>
                  <a:schemeClr val="accent1"/>
                </a:solidFill>
              </a:rPr>
              <a:t>Avrupa İmar ve Kalkınma Bankası tarafından başlatılan bu program, Doğu Avrupa ve Orta Asya'daki kadın liderliğindeki KOBİ'lere finansman ve danışmanlık sağlamaktadır.</a:t>
            </a:r>
          </a:p>
          <a:p>
            <a:pPr marL="171450" indent="-171450">
              <a:buFont typeface="Arial" panose="020B0604020202020204" pitchFamily="34" charset="0"/>
              <a:buChar char="•"/>
            </a:pPr>
            <a:r>
              <a:rPr lang="en-US" sz="1200">
                <a:solidFill>
                  <a:schemeClr val="accent1"/>
                </a:solidFill>
              </a:rPr>
              <a:t>Krediler, yerel ortak bankalar ve mikrofinans kurumları aracılığıyla sağlanmaktadır.</a:t>
            </a:r>
            <a:endParaRPr lang="sl-SI" sz="1200">
              <a:solidFill>
                <a:schemeClr val="accent1"/>
              </a:solidFill>
            </a:endParaRPr>
          </a:p>
          <a:p>
            <a:endParaRPr lang="sl-SI">
              <a:solidFill>
                <a:schemeClr val="accent1"/>
              </a:solidFill>
            </a:endParaRPr>
          </a:p>
          <a:p>
            <a:r>
              <a:rPr lang="sl-SI" sz="1200" b="1" err="1">
                <a:solidFill>
                  <a:schemeClr val="accent1"/>
                </a:solidFill>
              </a:rPr>
              <a:t>Mikrofinans Kurumları</a:t>
            </a:r>
            <a:endParaRPr lang="sl-SI" sz="1200" b="1">
              <a:solidFill>
                <a:schemeClr val="accent1"/>
              </a:solidFill>
            </a:endParaRPr>
          </a:p>
          <a:p>
            <a:pPr marL="171450" indent="-171450">
              <a:buFont typeface="Arial" panose="020B0604020202020204" pitchFamily="34" charset="0"/>
              <a:buChar char="•"/>
            </a:pPr>
            <a:r>
              <a:rPr lang="en-US" sz="1200">
                <a:solidFill>
                  <a:schemeClr val="accent1"/>
                </a:solidFill>
              </a:rPr>
              <a:t>Microfinance Ireland, Hollanda'daki Qredits ve Fransa'daki Adie gibi kuruluşlar kadın girişimcilere genellikle esnek teminat koşullarıyla küçük krediler sunmaktadır.</a:t>
            </a:r>
          </a:p>
          <a:p>
            <a:pPr marL="171450" indent="-171450">
              <a:buFont typeface="Arial" panose="020B0604020202020204" pitchFamily="34" charset="0"/>
              <a:buChar char="•"/>
            </a:pPr>
            <a:r>
              <a:rPr lang="en-US" sz="1200">
                <a:solidFill>
                  <a:schemeClr val="accent1"/>
                </a:solidFill>
              </a:rPr>
              <a:t>Kredi tutarları genellikle 2.500 ila 25.000 Avro arasında değişmektedir.</a:t>
            </a:r>
            <a:endParaRPr lang="sl-SI" sz="1200">
              <a:solidFill>
                <a:schemeClr val="accent1"/>
              </a:solidFill>
            </a:endParaRPr>
          </a:p>
          <a:p>
            <a:endParaRPr lang="sl-SI" sz="1200" b="1">
              <a:solidFill>
                <a:schemeClr val="accent1"/>
              </a:solidFill>
            </a:endParaRPr>
          </a:p>
          <a:p>
            <a:r>
              <a:rPr lang="sl-SI" sz="1200" b="1" err="1">
                <a:solidFill>
                  <a:schemeClr val="accent1"/>
                </a:solidFill>
              </a:rPr>
              <a:t>Ulusal Promosyon Bankaları</a:t>
            </a: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Birçok AB üyesi ülkede, kadınların liderliğindeki işletmelere finansman ve destek sağlayan ulusal kalkınma bankaları bulunmaktadır.</a:t>
            </a:r>
          </a:p>
          <a:p>
            <a:pPr marL="171450" indent="-171450">
              <a:buFont typeface="Arial" panose="020B0604020202020204" pitchFamily="34" charset="0"/>
              <a:buChar char="•"/>
            </a:pPr>
            <a:r>
              <a:rPr lang="en-US" sz="1200">
                <a:solidFill>
                  <a:schemeClr val="accent1"/>
                </a:solidFill>
              </a:rPr>
              <a:t>Örnekler arasında Almanya'da KfW, İspanya'da ICO ve Fransa'da Bpifrance sayılabilir.</a:t>
            </a:r>
          </a:p>
          <a:p>
            <a:endParaRPr lang="en-US" sz="1200">
              <a:solidFill>
                <a:schemeClr val="accent1"/>
              </a:solidFill>
            </a:endParaRPr>
          </a:p>
        </p:txBody>
      </p:sp>
      <p:pic>
        <p:nvPicPr>
          <p:cNvPr id="8" name="Picture 7" descr="A group of people sitting at tables with laptops&#10;&#10;Description automatically generated">
            <a:extLst>
              <a:ext uri="{FF2B5EF4-FFF2-40B4-BE49-F238E27FC236}">
                <a16:creationId xmlns:a16="http://schemas.microsoft.com/office/drawing/2014/main" id="{93604F68-0D12-E90C-A6D4-8F7B7A5A21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2398" y="2716179"/>
            <a:ext cx="3703320" cy="2116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PoljeZBesedilom 2">
            <a:extLst>
              <a:ext uri="{FF2B5EF4-FFF2-40B4-BE49-F238E27FC236}">
                <a16:creationId xmlns:a16="http://schemas.microsoft.com/office/drawing/2014/main" id="{2141166E-B03D-608F-A321-7D5233091A18}"/>
              </a:ext>
            </a:extLst>
          </p:cNvPr>
          <p:cNvSpPr txBox="1"/>
          <p:nvPr/>
        </p:nvSpPr>
        <p:spPr>
          <a:xfrm>
            <a:off x="8072398" y="5705280"/>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sl-SI" sz="1000" dirty="0">
                <a:solidFill>
                  <a:schemeClr val="accent1"/>
                </a:solidFill>
              </a:rPr>
              <a:t> kaynağı: Yapay zeka </a:t>
            </a:r>
            <a:r>
              <a:rPr lang="tr-TR" sz="1000" dirty="0">
                <a:solidFill>
                  <a:schemeClr val="accent1"/>
                </a:solidFill>
              </a:rPr>
              <a:t>tarafından </a:t>
            </a:r>
            <a:r>
              <a:rPr lang="sl-SI" sz="1000" dirty="0">
                <a:solidFill>
                  <a:schemeClr val="accent1"/>
                </a:solidFill>
              </a:rPr>
              <a:t>oluşturuldu</a:t>
            </a:r>
          </a:p>
        </p:txBody>
      </p:sp>
      <p:pic>
        <p:nvPicPr>
          <p:cNvPr id="5" name="Resim 4">
            <a:extLst>
              <a:ext uri="{FF2B5EF4-FFF2-40B4-BE49-F238E27FC236}">
                <a16:creationId xmlns:a16="http://schemas.microsoft.com/office/drawing/2014/main" id="{89432AF6-9401-B3DA-B8EE-647C8EFB777A}"/>
              </a:ext>
            </a:extLst>
          </p:cNvPr>
          <p:cNvPicPr>
            <a:picLocks noChangeAspect="1"/>
          </p:cNvPicPr>
          <p:nvPr/>
        </p:nvPicPr>
        <p:blipFill>
          <a:blip r:embed="rId6"/>
          <a:stretch>
            <a:fillRect/>
          </a:stretch>
        </p:blipFill>
        <p:spPr>
          <a:xfrm>
            <a:off x="125568" y="6137421"/>
            <a:ext cx="1267002" cy="685896"/>
          </a:xfrm>
          <a:prstGeom prst="rect">
            <a:avLst/>
          </a:prstGeom>
        </p:spPr>
      </p:pic>
    </p:spTree>
    <p:extLst>
      <p:ext uri="{BB962C8B-B14F-4D97-AF65-F5344CB8AC3E}">
        <p14:creationId xmlns:p14="http://schemas.microsoft.com/office/powerpoint/2010/main" val="108683741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625997" y="75758"/>
            <a:ext cx="10515600" cy="1325563"/>
          </a:xfrm>
        </p:spPr>
        <p:txBody>
          <a:bodyPr>
            <a:normAutofit/>
          </a:bodyPr>
          <a:lstStyle/>
          <a:p>
            <a:r>
              <a:rPr lang="en-US" sz="3400"/>
              <a:t>Kitlesel fonlama: Hayalleri gerçeğe dönüştürmek</a:t>
            </a:r>
            <a:endParaRPr lang="sl-SI" sz="3400"/>
          </a:p>
        </p:txBody>
      </p:sp>
      <p:sp>
        <p:nvSpPr>
          <p:cNvPr id="3" name="Content Placeholder 2">
            <a:extLst>
              <a:ext uri="{FF2B5EF4-FFF2-40B4-BE49-F238E27FC236}">
                <a16:creationId xmlns:a16="http://schemas.microsoft.com/office/drawing/2014/main" id="{B6149B67-32C3-9E6E-FD97-C49BFB14A439}"/>
              </a:ext>
            </a:extLst>
          </p:cNvPr>
          <p:cNvSpPr>
            <a:spLocks noGrp="1"/>
          </p:cNvSpPr>
          <p:nvPr>
            <p:ph idx="1"/>
          </p:nvPr>
        </p:nvSpPr>
        <p:spPr>
          <a:xfrm>
            <a:off x="838200" y="1481159"/>
            <a:ext cx="10515600" cy="4351338"/>
          </a:xfrm>
        </p:spPr>
        <p:txBody>
          <a:bodyPr vert="horz" lIns="91440" tIns="45720" rIns="91440" bIns="45720" rtlCol="0" anchor="t">
            <a:normAutofit/>
          </a:bodyPr>
          <a:lstStyle/>
          <a:p>
            <a:pPr marL="0" indent="0">
              <a:lnSpc>
                <a:spcPct val="150000"/>
              </a:lnSpc>
              <a:buNone/>
            </a:pPr>
            <a:r>
              <a:rPr lang="sl-SI" sz="1600" dirty="0"/>
              <a:t>Tanım ve Amaç: </a:t>
            </a:r>
            <a:r>
              <a:rPr lang="en-US" sz="1600" b="0" dirty="0" err="1">
                <a:solidFill>
                  <a:schemeClr val="accent1"/>
                </a:solidFill>
              </a:rPr>
              <a:t>Kitlesel</a:t>
            </a:r>
            <a:r>
              <a:rPr lang="en-US" sz="1600" b="0" dirty="0">
                <a:solidFill>
                  <a:schemeClr val="accent1"/>
                </a:solidFill>
              </a:rPr>
              <a:t> </a:t>
            </a:r>
            <a:r>
              <a:rPr lang="en-US" sz="1600" b="0" dirty="0" err="1">
                <a:solidFill>
                  <a:schemeClr val="accent1"/>
                </a:solidFill>
              </a:rPr>
              <a:t>fonlama</a:t>
            </a:r>
            <a:r>
              <a:rPr lang="en-US" sz="1600" b="0" dirty="0">
                <a:solidFill>
                  <a:schemeClr val="accent1"/>
                </a:solidFill>
              </a:rPr>
              <a:t>, </a:t>
            </a:r>
            <a:r>
              <a:rPr lang="en-US" sz="1600" b="0" dirty="0" err="1">
                <a:solidFill>
                  <a:schemeClr val="accent1"/>
                </a:solidFill>
              </a:rPr>
              <a:t>genellikle</a:t>
            </a:r>
            <a:r>
              <a:rPr lang="en-US" sz="1600" b="0" dirty="0">
                <a:solidFill>
                  <a:schemeClr val="accent1"/>
                </a:solidFill>
              </a:rPr>
              <a:t> internet </a:t>
            </a:r>
            <a:r>
              <a:rPr lang="en-US" sz="1600" b="0" dirty="0" err="1">
                <a:solidFill>
                  <a:schemeClr val="accent1"/>
                </a:solidFill>
              </a:rPr>
              <a:t>aracılığıyla</a:t>
            </a:r>
            <a:r>
              <a:rPr lang="en-US" sz="1600" b="0" dirty="0">
                <a:solidFill>
                  <a:schemeClr val="accent1"/>
                </a:solidFill>
              </a:rPr>
              <a:t> </a:t>
            </a:r>
            <a:r>
              <a:rPr lang="en-US" sz="1600" b="0" dirty="0" err="1">
                <a:solidFill>
                  <a:schemeClr val="accent1"/>
                </a:solidFill>
              </a:rPr>
              <a:t>çok</a:t>
            </a:r>
            <a:r>
              <a:rPr lang="en-US" sz="1600" b="0" dirty="0">
                <a:solidFill>
                  <a:schemeClr val="accent1"/>
                </a:solidFill>
              </a:rPr>
              <a:t> </a:t>
            </a:r>
            <a:r>
              <a:rPr lang="en-US" sz="1600" b="0" dirty="0" err="1">
                <a:solidFill>
                  <a:schemeClr val="accent1"/>
                </a:solidFill>
              </a:rPr>
              <a:t>sayıda</a:t>
            </a:r>
            <a:r>
              <a:rPr lang="en-US" sz="1600" b="0" dirty="0">
                <a:solidFill>
                  <a:schemeClr val="accent1"/>
                </a:solidFill>
              </a:rPr>
              <a:t> </a:t>
            </a:r>
            <a:r>
              <a:rPr lang="en-US" sz="1600" b="0" dirty="0" err="1">
                <a:solidFill>
                  <a:schemeClr val="accent1"/>
                </a:solidFill>
              </a:rPr>
              <a:t>insandan</a:t>
            </a:r>
            <a:r>
              <a:rPr lang="en-US" sz="1600" b="0" dirty="0">
                <a:solidFill>
                  <a:schemeClr val="accent1"/>
                </a:solidFill>
              </a:rPr>
              <a:t> </a:t>
            </a:r>
            <a:r>
              <a:rPr lang="en-US" sz="1600" b="0" dirty="0" err="1">
                <a:solidFill>
                  <a:schemeClr val="accent1"/>
                </a:solidFill>
              </a:rPr>
              <a:t>küçük</a:t>
            </a:r>
            <a:r>
              <a:rPr lang="en-US" sz="1600" b="0" dirty="0">
                <a:solidFill>
                  <a:schemeClr val="accent1"/>
                </a:solidFill>
              </a:rPr>
              <a:t> </a:t>
            </a:r>
            <a:r>
              <a:rPr lang="en-US" sz="1600" b="0" dirty="0" err="1">
                <a:solidFill>
                  <a:schemeClr val="accent1"/>
                </a:solidFill>
              </a:rPr>
              <a:t>miktarlarda</a:t>
            </a:r>
            <a:r>
              <a:rPr lang="en-US" sz="1600" b="0" dirty="0">
                <a:solidFill>
                  <a:schemeClr val="accent1"/>
                </a:solidFill>
              </a:rPr>
              <a:t> para </a:t>
            </a:r>
            <a:r>
              <a:rPr lang="en-US" sz="1600" b="0" dirty="0" err="1">
                <a:solidFill>
                  <a:schemeClr val="accent1"/>
                </a:solidFill>
              </a:rPr>
              <a:t>toplayarak</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projeye</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girişime</a:t>
            </a:r>
            <a:r>
              <a:rPr lang="en-US" sz="1600" b="0" dirty="0">
                <a:solidFill>
                  <a:schemeClr val="accent1"/>
                </a:solidFill>
              </a:rPr>
              <a:t> </a:t>
            </a:r>
            <a:r>
              <a:rPr lang="en-US" sz="1600" b="0" dirty="0" err="1">
                <a:solidFill>
                  <a:schemeClr val="accent1"/>
                </a:solidFill>
              </a:rPr>
              <a:t>fon</a:t>
            </a:r>
            <a:r>
              <a:rPr lang="en-US" sz="1600" b="0" dirty="0">
                <a:solidFill>
                  <a:schemeClr val="accent1"/>
                </a:solidFill>
              </a:rPr>
              <a:t> </a:t>
            </a:r>
            <a:r>
              <a:rPr lang="en-US" sz="1600" b="0" dirty="0" err="1">
                <a:solidFill>
                  <a:schemeClr val="accent1"/>
                </a:solidFill>
              </a:rPr>
              <a:t>sağlama</a:t>
            </a:r>
            <a:r>
              <a:rPr lang="en-US" sz="1600" b="0" dirty="0">
                <a:solidFill>
                  <a:schemeClr val="accent1"/>
                </a:solidFill>
              </a:rPr>
              <a:t> </a:t>
            </a:r>
            <a:r>
              <a:rPr lang="en-US" sz="1600" b="0" dirty="0" err="1">
                <a:solidFill>
                  <a:schemeClr val="accent1"/>
                </a:solidFill>
              </a:rPr>
              <a:t>uygulamasıdır</a:t>
            </a:r>
            <a:r>
              <a:rPr lang="en-US" sz="1600" b="0" dirty="0">
                <a:solidFill>
                  <a:schemeClr val="accent1"/>
                </a:solidFill>
              </a:rPr>
              <a:t>. Harika </a:t>
            </a:r>
            <a:r>
              <a:rPr lang="en-US" sz="1600" b="0" dirty="0" err="1">
                <a:solidFill>
                  <a:schemeClr val="accent1"/>
                </a:solidFill>
              </a:rPr>
              <a:t>fikirleri</a:t>
            </a:r>
            <a:r>
              <a:rPr lang="en-US" sz="1600" b="0" dirty="0">
                <a:solidFill>
                  <a:schemeClr val="accent1"/>
                </a:solidFill>
              </a:rPr>
              <a:t> </a:t>
            </a:r>
            <a:r>
              <a:rPr lang="en-US" sz="1600" b="0" dirty="0" err="1">
                <a:solidFill>
                  <a:schemeClr val="accent1"/>
                </a:solidFill>
              </a:rPr>
              <a:t>olan</a:t>
            </a:r>
            <a:r>
              <a:rPr lang="en-US" sz="1600" b="0" dirty="0">
                <a:solidFill>
                  <a:schemeClr val="accent1"/>
                </a:solidFill>
              </a:rPr>
              <a:t> </a:t>
            </a:r>
            <a:r>
              <a:rPr lang="en-US" sz="1600" b="0" dirty="0" err="1">
                <a:solidFill>
                  <a:schemeClr val="accent1"/>
                </a:solidFill>
              </a:rPr>
              <a:t>bireylerin</a:t>
            </a:r>
            <a:r>
              <a:rPr lang="en-US" sz="1600" b="0" dirty="0">
                <a:solidFill>
                  <a:schemeClr val="accent1"/>
                </a:solidFill>
              </a:rPr>
              <a:t> </a:t>
            </a:r>
            <a:r>
              <a:rPr lang="en-US" sz="1600" b="0" dirty="0" err="1">
                <a:solidFill>
                  <a:schemeClr val="accent1"/>
                </a:solidFill>
              </a:rPr>
              <a:t>küresel</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kitleyle</a:t>
            </a:r>
            <a:r>
              <a:rPr lang="en-US" sz="1600" b="0" dirty="0">
                <a:solidFill>
                  <a:schemeClr val="accent1"/>
                </a:solidFill>
              </a:rPr>
              <a:t> </a:t>
            </a:r>
            <a:r>
              <a:rPr lang="en-US" sz="1600" b="0" dirty="0" err="1">
                <a:solidFill>
                  <a:schemeClr val="accent1"/>
                </a:solidFill>
              </a:rPr>
              <a:t>bağlantı</a:t>
            </a:r>
            <a:r>
              <a:rPr lang="en-US" sz="1600" b="0" dirty="0">
                <a:solidFill>
                  <a:schemeClr val="accent1"/>
                </a:solidFill>
              </a:rPr>
              <a:t> </a:t>
            </a:r>
            <a:r>
              <a:rPr lang="en-US" sz="1600" b="0" dirty="0" err="1">
                <a:solidFill>
                  <a:schemeClr val="accent1"/>
                </a:solidFill>
              </a:rPr>
              <a:t>kurmasına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projelerini</a:t>
            </a:r>
            <a:r>
              <a:rPr lang="en-US" sz="1600" b="0" dirty="0">
                <a:solidFill>
                  <a:schemeClr val="accent1"/>
                </a:solidFill>
              </a:rPr>
              <a:t> </a:t>
            </a:r>
            <a:r>
              <a:rPr lang="en-US" sz="1600" b="0" dirty="0" err="1">
                <a:solidFill>
                  <a:schemeClr val="accent1"/>
                </a:solidFill>
              </a:rPr>
              <a:t>hayata</a:t>
            </a:r>
            <a:r>
              <a:rPr lang="en-US" sz="1600" b="0" dirty="0">
                <a:solidFill>
                  <a:schemeClr val="accent1"/>
                </a:solidFill>
              </a:rPr>
              <a:t> </a:t>
            </a:r>
            <a:r>
              <a:rPr lang="en-US" sz="1600" b="0" dirty="0" err="1">
                <a:solidFill>
                  <a:schemeClr val="accent1"/>
                </a:solidFill>
              </a:rPr>
              <a:t>geçirmek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gereken</a:t>
            </a:r>
            <a:r>
              <a:rPr lang="en-US" sz="1600" b="0" dirty="0">
                <a:solidFill>
                  <a:schemeClr val="accent1"/>
                </a:solidFill>
              </a:rPr>
              <a:t> </a:t>
            </a:r>
            <a:r>
              <a:rPr lang="en-US" sz="1600" b="0" dirty="0" err="1">
                <a:solidFill>
                  <a:schemeClr val="accent1"/>
                </a:solidFill>
              </a:rPr>
              <a:t>fonları</a:t>
            </a:r>
            <a:r>
              <a:rPr lang="en-US" sz="1600" b="0" dirty="0">
                <a:solidFill>
                  <a:schemeClr val="accent1"/>
                </a:solidFill>
              </a:rPr>
              <a:t> </a:t>
            </a:r>
            <a:r>
              <a:rPr lang="en-US" sz="1600" b="0" dirty="0" err="1">
                <a:solidFill>
                  <a:schemeClr val="accent1"/>
                </a:solidFill>
              </a:rPr>
              <a:t>toplamasına</a:t>
            </a:r>
            <a:r>
              <a:rPr lang="en-US" sz="1600" b="0" dirty="0">
                <a:solidFill>
                  <a:schemeClr val="accent1"/>
                </a:solidFill>
              </a:rPr>
              <a:t> </a:t>
            </a:r>
            <a:r>
              <a:rPr lang="en-US" sz="1600" b="0" dirty="0" err="1">
                <a:solidFill>
                  <a:schemeClr val="accent1"/>
                </a:solidFill>
              </a:rPr>
              <a:t>olanak</a:t>
            </a:r>
            <a:r>
              <a:rPr lang="en-US" sz="1600" b="0" dirty="0">
                <a:solidFill>
                  <a:schemeClr val="accent1"/>
                </a:solidFill>
              </a:rPr>
              <a:t> </a:t>
            </a:r>
            <a:r>
              <a:rPr lang="en-US" sz="1600" b="0" dirty="0" err="1">
                <a:solidFill>
                  <a:schemeClr val="accent1"/>
                </a:solidFill>
              </a:rPr>
              <a:t>tanır</a:t>
            </a:r>
            <a:r>
              <a:rPr lang="en-US" sz="1600" b="0" dirty="0">
                <a:solidFill>
                  <a:schemeClr val="accent1"/>
                </a:solidFill>
              </a:rPr>
              <a:t>.</a:t>
            </a:r>
            <a:endParaRPr lang="sl-SI" sz="1600" b="0" dirty="0">
              <a:solidFill>
                <a:schemeClr val="accent1"/>
              </a:solidFill>
            </a:endParaRPr>
          </a:p>
          <a:p>
            <a:pPr>
              <a:lnSpc>
                <a:spcPct val="150000"/>
              </a:lnSpc>
            </a:pPr>
            <a:endParaRPr lang="en-US" sz="1600" dirty="0"/>
          </a:p>
          <a:p>
            <a:pPr marL="0" indent="0">
              <a:lnSpc>
                <a:spcPct val="150000"/>
              </a:lnSpc>
              <a:buNone/>
            </a:pPr>
            <a:r>
              <a:rPr lang="en-US" sz="1600" dirty="0" err="1"/>
              <a:t>Kitlesel</a:t>
            </a:r>
            <a:r>
              <a:rPr lang="en-US" sz="1600" dirty="0"/>
              <a:t> </a:t>
            </a:r>
            <a:r>
              <a:rPr lang="en-US" sz="1600" dirty="0" err="1"/>
              <a:t>Fonlamanın</a:t>
            </a:r>
            <a:r>
              <a:rPr lang="en-US" sz="1600" dirty="0"/>
              <a:t> </a:t>
            </a:r>
            <a:r>
              <a:rPr lang="en-US" sz="1600" dirty="0" err="1"/>
              <a:t>Faydaları</a:t>
            </a:r>
            <a:r>
              <a:rPr lang="sl-SI" sz="1600" dirty="0"/>
              <a:t>:</a:t>
            </a:r>
            <a:endParaRPr lang="en-US" sz="1600" dirty="0"/>
          </a:p>
          <a:p>
            <a:pPr marL="285750" indent="-285750">
              <a:lnSpc>
                <a:spcPct val="150000"/>
              </a:lnSpc>
              <a:buFont typeface="Arial" panose="020B0604020202020204" pitchFamily="34" charset="0"/>
              <a:buChar char="•"/>
            </a:pP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destekçilerden</a:t>
            </a:r>
            <a:r>
              <a:rPr lang="en-US" sz="1600" b="0" dirty="0">
                <a:solidFill>
                  <a:schemeClr val="accent1"/>
                </a:solidFill>
              </a:rPr>
              <a:t> </a:t>
            </a:r>
            <a:r>
              <a:rPr lang="en-US" sz="1600" b="0" dirty="0" err="1">
                <a:solidFill>
                  <a:schemeClr val="accent1"/>
                </a:solidFill>
              </a:rPr>
              <a:t>oluşan</a:t>
            </a:r>
            <a:r>
              <a:rPr lang="en-US" sz="1600" b="0" dirty="0">
                <a:solidFill>
                  <a:schemeClr val="accent1"/>
                </a:solidFill>
              </a:rPr>
              <a:t> </a:t>
            </a:r>
            <a:r>
              <a:rPr lang="en-US" sz="1600" b="0" dirty="0" err="1">
                <a:solidFill>
                  <a:schemeClr val="accent1"/>
                </a:solidFill>
              </a:rPr>
              <a:t>geniş</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havuza</a:t>
            </a:r>
            <a:r>
              <a:rPr lang="en-US" sz="1600" b="0" dirty="0">
                <a:solidFill>
                  <a:schemeClr val="accent1"/>
                </a:solidFill>
              </a:rPr>
              <a:t> </a:t>
            </a:r>
            <a:r>
              <a:rPr lang="en-US" sz="1600" b="0" dirty="0" err="1">
                <a:solidFill>
                  <a:schemeClr val="accent1"/>
                </a:solidFill>
              </a:rPr>
              <a:t>erişim</a:t>
            </a:r>
            <a:endParaRPr lang="en-US" sz="1600" b="0" dirty="0">
              <a:solidFill>
                <a:schemeClr val="accent1"/>
              </a:solidFill>
            </a:endParaRPr>
          </a:p>
          <a:p>
            <a:pPr marL="285750" indent="-285750">
              <a:lnSpc>
                <a:spcPct val="150000"/>
              </a:lnSpc>
              <a:buFont typeface="Arial" panose="020B0604020202020204" pitchFamily="34" charset="0"/>
              <a:buChar char="•"/>
            </a:pPr>
            <a:r>
              <a:rPr lang="en-US" sz="1600" b="0" dirty="0" err="1">
                <a:solidFill>
                  <a:schemeClr val="accent1"/>
                </a:solidFill>
              </a:rPr>
              <a:t>Fikrinize</a:t>
            </a:r>
            <a:r>
              <a:rPr lang="en-US" sz="1600" b="0" dirty="0">
                <a:solidFill>
                  <a:schemeClr val="accent1"/>
                </a:solidFill>
              </a:rPr>
              <a:t> </a:t>
            </a:r>
            <a:r>
              <a:rPr lang="en-US" sz="1600" b="0" dirty="0" err="1">
                <a:solidFill>
                  <a:schemeClr val="accent1"/>
                </a:solidFill>
              </a:rPr>
              <a:t>yönelik</a:t>
            </a:r>
            <a:r>
              <a:rPr lang="en-US" sz="1600" b="0" dirty="0">
                <a:solidFill>
                  <a:schemeClr val="accent1"/>
                </a:solidFill>
              </a:rPr>
              <a:t> </a:t>
            </a:r>
            <a:r>
              <a:rPr lang="en-US" sz="1600" b="0" dirty="0" err="1">
                <a:solidFill>
                  <a:schemeClr val="accent1"/>
                </a:solidFill>
              </a:rPr>
              <a:t>ilgiyi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pazar</a:t>
            </a:r>
            <a:r>
              <a:rPr lang="en-US" sz="1600" b="0" dirty="0">
                <a:solidFill>
                  <a:schemeClr val="accent1"/>
                </a:solidFill>
              </a:rPr>
              <a:t> </a:t>
            </a:r>
            <a:r>
              <a:rPr lang="en-US" sz="1600" b="0" dirty="0" err="1">
                <a:solidFill>
                  <a:schemeClr val="accent1"/>
                </a:solidFill>
              </a:rPr>
              <a:t>talebini</a:t>
            </a:r>
            <a:r>
              <a:rPr lang="en-US" sz="1600" b="0" dirty="0">
                <a:solidFill>
                  <a:schemeClr val="accent1"/>
                </a:solidFill>
              </a:rPr>
              <a:t> </a:t>
            </a:r>
            <a:r>
              <a:rPr lang="en-US" sz="1600" b="0" dirty="0" err="1">
                <a:solidFill>
                  <a:schemeClr val="accent1"/>
                </a:solidFill>
              </a:rPr>
              <a:t>ölçme</a:t>
            </a:r>
            <a:r>
              <a:rPr lang="en-US" sz="1600" b="0" dirty="0">
                <a:solidFill>
                  <a:schemeClr val="accent1"/>
                </a:solidFill>
              </a:rPr>
              <a:t> </a:t>
            </a:r>
            <a:r>
              <a:rPr lang="en-US" sz="1600" b="0" dirty="0" err="1">
                <a:solidFill>
                  <a:schemeClr val="accent1"/>
                </a:solidFill>
              </a:rPr>
              <a:t>becerisi</a:t>
            </a:r>
            <a:endParaRPr lang="en-US" sz="1600" b="0" dirty="0">
              <a:solidFill>
                <a:schemeClr val="accent1"/>
              </a:solidFill>
            </a:endParaRPr>
          </a:p>
          <a:p>
            <a:pPr marL="285750" indent="-285750">
              <a:lnSpc>
                <a:spcPct val="150000"/>
              </a:lnSpc>
              <a:buFont typeface="Arial" panose="020B0604020202020204" pitchFamily="34" charset="0"/>
              <a:buChar char="•"/>
            </a:pPr>
            <a:r>
              <a:rPr lang="en-US" sz="1600" b="0" dirty="0" err="1">
                <a:solidFill>
                  <a:schemeClr val="accent1"/>
                </a:solidFill>
              </a:rPr>
              <a:t>Projeniz</a:t>
            </a:r>
            <a:r>
              <a:rPr lang="en-US" sz="1600" b="0" dirty="0">
                <a:solidFill>
                  <a:schemeClr val="accent1"/>
                </a:solidFill>
              </a:rPr>
              <a:t> </a:t>
            </a:r>
            <a:r>
              <a:rPr lang="en-US" sz="1600" b="0" dirty="0" err="1">
                <a:solidFill>
                  <a:schemeClr val="accent1"/>
                </a:solidFill>
              </a:rPr>
              <a:t>etrafında</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topluluk</a:t>
            </a:r>
            <a:r>
              <a:rPr lang="en-US" sz="1600" b="0" dirty="0">
                <a:solidFill>
                  <a:schemeClr val="accent1"/>
                </a:solidFill>
              </a:rPr>
              <a:t> </a:t>
            </a:r>
            <a:r>
              <a:rPr lang="en-US" sz="1600" b="0" dirty="0" err="1">
                <a:solidFill>
                  <a:schemeClr val="accent1"/>
                </a:solidFill>
              </a:rPr>
              <a:t>oluşturma</a:t>
            </a:r>
            <a:r>
              <a:rPr lang="en-US" sz="1600" b="0" dirty="0">
                <a:solidFill>
                  <a:schemeClr val="accent1"/>
                </a:solidFill>
              </a:rPr>
              <a:t> </a:t>
            </a:r>
            <a:r>
              <a:rPr lang="en-US" sz="1600" b="0" dirty="0" err="1">
                <a:solidFill>
                  <a:schemeClr val="accent1"/>
                </a:solidFill>
              </a:rPr>
              <a:t>fırsatı</a:t>
            </a:r>
            <a:endParaRPr lang="en-US" sz="1600" b="0" dirty="0">
              <a:solidFill>
                <a:schemeClr val="accent1"/>
              </a:solidFill>
            </a:endParaRPr>
          </a:p>
          <a:p>
            <a:pPr marL="285750" indent="-285750">
              <a:lnSpc>
                <a:spcPct val="150000"/>
              </a:lnSpc>
              <a:buFont typeface="Arial" panose="020B0604020202020204" pitchFamily="34" charset="0"/>
              <a:buChar char="•"/>
            </a:pPr>
            <a:r>
              <a:rPr lang="en-US" sz="1600" b="0" dirty="0" err="1">
                <a:solidFill>
                  <a:schemeClr val="accent1"/>
                </a:solidFill>
              </a:rPr>
              <a:t>Medyaya</a:t>
            </a:r>
            <a:r>
              <a:rPr lang="en-US" sz="1600" b="0" dirty="0">
                <a:solidFill>
                  <a:schemeClr val="accent1"/>
                </a:solidFill>
              </a:rPr>
              <a:t> </a:t>
            </a:r>
            <a:r>
              <a:rPr lang="en-US" sz="1600" b="0" dirty="0" err="1">
                <a:solidFill>
                  <a:schemeClr val="accent1"/>
                </a:solidFill>
              </a:rPr>
              <a:t>maruz</a:t>
            </a:r>
            <a:r>
              <a:rPr lang="en-US" sz="1600" b="0" dirty="0">
                <a:solidFill>
                  <a:schemeClr val="accent1"/>
                </a:solidFill>
              </a:rPr>
              <a:t> </a:t>
            </a:r>
            <a:r>
              <a:rPr lang="en-US" sz="1600" b="0" dirty="0" err="1">
                <a:solidFill>
                  <a:schemeClr val="accent1"/>
                </a:solidFill>
              </a:rPr>
              <a:t>kalma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tanıtım</a:t>
            </a:r>
            <a:r>
              <a:rPr lang="en-US" sz="1600" b="0" dirty="0">
                <a:solidFill>
                  <a:schemeClr val="accent1"/>
                </a:solidFill>
              </a:rPr>
              <a:t> </a:t>
            </a:r>
            <a:r>
              <a:rPr lang="en-US" sz="1600" b="0" dirty="0" err="1">
                <a:solidFill>
                  <a:schemeClr val="accent1"/>
                </a:solidFill>
              </a:rPr>
              <a:t>potansiyeli</a:t>
            </a:r>
            <a:endParaRPr lang="sl-SI" sz="1600" b="0" dirty="0">
              <a:solidFill>
                <a:schemeClr val="accent1"/>
              </a:solidFill>
            </a:endParaRPr>
          </a:p>
        </p:txBody>
      </p:sp>
      <p:sp>
        <p:nvSpPr>
          <p:cNvPr id="5" name="TextBox 4">
            <a:extLst>
              <a:ext uri="{FF2B5EF4-FFF2-40B4-BE49-F238E27FC236}">
                <a16:creationId xmlns:a16="http://schemas.microsoft.com/office/drawing/2014/main" id="{499684BE-7FA4-25B9-A92A-5DA0AAF3F733}"/>
              </a:ext>
            </a:extLst>
          </p:cNvPr>
          <p:cNvSpPr txBox="1"/>
          <p:nvPr/>
        </p:nvSpPr>
        <p:spPr>
          <a:xfrm>
            <a:off x="7206463" y="2977998"/>
            <a:ext cx="4151600" cy="2855269"/>
          </a:xfrm>
          <a:prstGeom prst="rect">
            <a:avLst/>
          </a:prstGeom>
          <a:solidFill>
            <a:schemeClr val="bg1"/>
          </a:solidFill>
        </p:spPr>
        <p:txBody>
          <a:bodyPr wrap="square" rtlCol="0">
            <a:spAutoFit/>
          </a:bodyPr>
          <a:lstStyle/>
          <a:p>
            <a:r>
              <a:rPr lang="en-US" sz="1400" b="1" dirty="0" err="1">
                <a:solidFill>
                  <a:schemeClr val="accent1"/>
                </a:solidFill>
              </a:rPr>
              <a:t>Kitlesel</a:t>
            </a:r>
            <a:r>
              <a:rPr lang="en-US" sz="1400" b="1" dirty="0">
                <a:solidFill>
                  <a:schemeClr val="accent1"/>
                </a:solidFill>
              </a:rPr>
              <a:t> </a:t>
            </a:r>
            <a:r>
              <a:rPr lang="en-US" sz="1400" b="1" dirty="0" err="1">
                <a:solidFill>
                  <a:schemeClr val="accent1"/>
                </a:solidFill>
              </a:rPr>
              <a:t>Fonlama</a:t>
            </a:r>
            <a:r>
              <a:rPr lang="en-US" sz="1400" b="1" dirty="0">
                <a:solidFill>
                  <a:schemeClr val="accent1"/>
                </a:solidFill>
              </a:rPr>
              <a:t> </a:t>
            </a:r>
            <a:r>
              <a:rPr lang="en-US" sz="1400" b="1" dirty="0" err="1">
                <a:solidFill>
                  <a:schemeClr val="accent1"/>
                </a:solidFill>
              </a:rPr>
              <a:t>Türleri</a:t>
            </a:r>
            <a:r>
              <a:rPr lang="sl-SI" sz="1400" b="1" dirty="0">
                <a:solidFill>
                  <a:schemeClr val="accent1"/>
                </a:solidFill>
              </a:rPr>
              <a:t>:</a:t>
            </a:r>
            <a:endParaRPr lang="en-US" sz="1400" b="1" dirty="0">
              <a:solidFill>
                <a:schemeClr val="accent1"/>
              </a:solidFill>
            </a:endParaRPr>
          </a:p>
          <a:p>
            <a:pPr marL="285750" indent="-285750">
              <a:lnSpc>
                <a:spcPct val="150000"/>
              </a:lnSpc>
              <a:buFont typeface="Arial" panose="020B0604020202020204" pitchFamily="34" charset="0"/>
              <a:buChar char="•"/>
            </a:pPr>
            <a:r>
              <a:rPr lang="en-US" sz="1400" b="1" dirty="0" err="1">
                <a:solidFill>
                  <a:schemeClr val="accent1"/>
                </a:solidFill>
              </a:rPr>
              <a:t>Ödül</a:t>
            </a:r>
            <a:r>
              <a:rPr lang="en-US" sz="1400" b="1" dirty="0">
                <a:solidFill>
                  <a:schemeClr val="accent1"/>
                </a:solidFill>
              </a:rPr>
              <a:t> </a:t>
            </a:r>
            <a:r>
              <a:rPr lang="en-US" sz="1400" b="1" dirty="0" err="1">
                <a:solidFill>
                  <a:schemeClr val="accent1"/>
                </a:solidFill>
              </a:rPr>
              <a:t>tabanlı</a:t>
            </a:r>
            <a:r>
              <a:rPr lang="en-US" sz="1400" b="1" dirty="0">
                <a:solidFill>
                  <a:schemeClr val="accent1"/>
                </a:solidFill>
              </a:rPr>
              <a:t>: </a:t>
            </a:r>
            <a:r>
              <a:rPr lang="en-US" sz="1400" dirty="0" err="1">
                <a:solidFill>
                  <a:schemeClr val="accent1"/>
                </a:solidFill>
              </a:rPr>
              <a:t>Destekçiler</a:t>
            </a:r>
            <a:r>
              <a:rPr lang="en-US" sz="1400" dirty="0">
                <a:solidFill>
                  <a:schemeClr val="accent1"/>
                </a:solidFill>
              </a:rPr>
              <a:t>, </a:t>
            </a:r>
            <a:r>
              <a:rPr lang="en-US" sz="1400" dirty="0" err="1">
                <a:solidFill>
                  <a:schemeClr val="accent1"/>
                </a:solidFill>
              </a:rPr>
              <a:t>katkıları</a:t>
            </a:r>
            <a:r>
              <a:rPr lang="en-US" sz="1400" dirty="0">
                <a:solidFill>
                  <a:schemeClr val="accent1"/>
                </a:solidFill>
              </a:rPr>
              <a:t> </a:t>
            </a:r>
            <a:r>
              <a:rPr lang="en-US" sz="1400" dirty="0" err="1">
                <a:solidFill>
                  <a:schemeClr val="accent1"/>
                </a:solidFill>
              </a:rPr>
              <a:t>karşılığında</a:t>
            </a:r>
            <a:r>
              <a:rPr lang="en-US" sz="1400" dirty="0">
                <a:solidFill>
                  <a:schemeClr val="accent1"/>
                </a:solidFill>
              </a:rPr>
              <a:t> </a:t>
            </a:r>
            <a:r>
              <a:rPr lang="en-US" sz="1400" dirty="0" err="1">
                <a:solidFill>
                  <a:schemeClr val="accent1"/>
                </a:solidFill>
              </a:rPr>
              <a:t>bir</a:t>
            </a:r>
            <a:r>
              <a:rPr lang="en-US" sz="1400" dirty="0">
                <a:solidFill>
                  <a:schemeClr val="accent1"/>
                </a:solidFill>
              </a:rPr>
              <a:t> </a:t>
            </a:r>
            <a:r>
              <a:rPr lang="en-US" sz="1400" dirty="0" err="1">
                <a:solidFill>
                  <a:schemeClr val="accent1"/>
                </a:solidFill>
              </a:rPr>
              <a:t>ödül</a:t>
            </a:r>
            <a:r>
              <a:rPr lang="en-US" sz="1400" dirty="0">
                <a:solidFill>
                  <a:schemeClr val="accent1"/>
                </a:solidFill>
              </a:rPr>
              <a:t> </a:t>
            </a:r>
            <a:r>
              <a:rPr lang="en-US" sz="1400" dirty="0" err="1">
                <a:solidFill>
                  <a:schemeClr val="accent1"/>
                </a:solidFill>
              </a:rPr>
              <a:t>veya</a:t>
            </a:r>
            <a:r>
              <a:rPr lang="en-US" sz="1400" dirty="0">
                <a:solidFill>
                  <a:schemeClr val="accent1"/>
                </a:solidFill>
              </a:rPr>
              <a:t> </a:t>
            </a:r>
            <a:r>
              <a:rPr lang="en-US" sz="1400" dirty="0" err="1">
                <a:solidFill>
                  <a:schemeClr val="accent1"/>
                </a:solidFill>
              </a:rPr>
              <a:t>avantaj</a:t>
            </a:r>
            <a:r>
              <a:rPr lang="en-US" sz="1400" dirty="0">
                <a:solidFill>
                  <a:schemeClr val="accent1"/>
                </a:solidFill>
              </a:rPr>
              <a:t> </a:t>
            </a:r>
            <a:r>
              <a:rPr lang="en-US" sz="1400" dirty="0" err="1">
                <a:solidFill>
                  <a:schemeClr val="accent1"/>
                </a:solidFill>
              </a:rPr>
              <a:t>alırlar</a:t>
            </a:r>
            <a:r>
              <a:rPr lang="en-US" sz="1400" dirty="0">
                <a:solidFill>
                  <a:schemeClr val="accent1"/>
                </a:solidFill>
              </a:rPr>
              <a:t>.</a:t>
            </a:r>
          </a:p>
          <a:p>
            <a:pPr marL="285750" indent="-285750">
              <a:lnSpc>
                <a:spcPct val="150000"/>
              </a:lnSpc>
              <a:buFont typeface="Arial" panose="020B0604020202020204" pitchFamily="34" charset="0"/>
              <a:buChar char="•"/>
            </a:pPr>
            <a:r>
              <a:rPr lang="en-US" sz="1400" b="1" dirty="0" err="1">
                <a:solidFill>
                  <a:schemeClr val="accent1"/>
                </a:solidFill>
              </a:rPr>
              <a:t>Özkaynak</a:t>
            </a:r>
            <a:r>
              <a:rPr lang="en-US" sz="1400" b="1" dirty="0">
                <a:solidFill>
                  <a:schemeClr val="accent1"/>
                </a:solidFill>
              </a:rPr>
              <a:t> </a:t>
            </a:r>
            <a:r>
              <a:rPr lang="en-US" sz="1400" b="1" dirty="0" err="1">
                <a:solidFill>
                  <a:schemeClr val="accent1"/>
                </a:solidFill>
              </a:rPr>
              <a:t>tabanlı</a:t>
            </a:r>
            <a:r>
              <a:rPr lang="en-US" sz="1400" dirty="0">
                <a:solidFill>
                  <a:schemeClr val="accent1"/>
                </a:solidFill>
              </a:rPr>
              <a:t>: </a:t>
            </a:r>
            <a:r>
              <a:rPr lang="en-US" sz="1400" dirty="0" err="1">
                <a:solidFill>
                  <a:schemeClr val="accent1"/>
                </a:solidFill>
              </a:rPr>
              <a:t>Destekçiler</a:t>
            </a:r>
            <a:r>
              <a:rPr lang="en-US" sz="1400" dirty="0">
                <a:solidFill>
                  <a:schemeClr val="accent1"/>
                </a:solidFill>
              </a:rPr>
              <a:t> </a:t>
            </a:r>
            <a:r>
              <a:rPr lang="en-US" sz="1400" dirty="0" err="1">
                <a:solidFill>
                  <a:schemeClr val="accent1"/>
                </a:solidFill>
              </a:rPr>
              <a:t>şirket</a:t>
            </a:r>
            <a:r>
              <a:rPr lang="en-US" sz="1400" dirty="0">
                <a:solidFill>
                  <a:schemeClr val="accent1"/>
                </a:solidFill>
              </a:rPr>
              <a:t> </a:t>
            </a:r>
            <a:r>
              <a:rPr lang="en-US" sz="1400" dirty="0" err="1">
                <a:solidFill>
                  <a:schemeClr val="accent1"/>
                </a:solidFill>
              </a:rPr>
              <a:t>veya</a:t>
            </a:r>
            <a:r>
              <a:rPr lang="en-US" sz="1400" dirty="0">
                <a:solidFill>
                  <a:schemeClr val="accent1"/>
                </a:solidFill>
              </a:rPr>
              <a:t> </a:t>
            </a:r>
            <a:r>
              <a:rPr lang="en-US" sz="1400" dirty="0" err="1">
                <a:solidFill>
                  <a:schemeClr val="accent1"/>
                </a:solidFill>
              </a:rPr>
              <a:t>projeden</a:t>
            </a:r>
            <a:r>
              <a:rPr lang="en-US" sz="1400" dirty="0">
                <a:solidFill>
                  <a:schemeClr val="accent1"/>
                </a:solidFill>
              </a:rPr>
              <a:t> </a:t>
            </a:r>
            <a:r>
              <a:rPr lang="en-US" sz="1400" dirty="0" err="1">
                <a:solidFill>
                  <a:schemeClr val="accent1"/>
                </a:solidFill>
              </a:rPr>
              <a:t>hisse</a:t>
            </a:r>
            <a:r>
              <a:rPr lang="en-US" sz="1400" dirty="0">
                <a:solidFill>
                  <a:schemeClr val="accent1"/>
                </a:solidFill>
              </a:rPr>
              <a:t> </a:t>
            </a:r>
            <a:r>
              <a:rPr lang="en-US" sz="1400" dirty="0" err="1">
                <a:solidFill>
                  <a:schemeClr val="accent1"/>
                </a:solidFill>
              </a:rPr>
              <a:t>veya</a:t>
            </a:r>
            <a:r>
              <a:rPr lang="en-US" sz="1400" dirty="0">
                <a:solidFill>
                  <a:schemeClr val="accent1"/>
                </a:solidFill>
              </a:rPr>
              <a:t> </a:t>
            </a:r>
            <a:r>
              <a:rPr lang="en-US" sz="1400" dirty="0" err="1">
                <a:solidFill>
                  <a:schemeClr val="accent1"/>
                </a:solidFill>
              </a:rPr>
              <a:t>öz</a:t>
            </a:r>
            <a:r>
              <a:rPr lang="en-US" sz="1400" dirty="0">
                <a:solidFill>
                  <a:schemeClr val="accent1"/>
                </a:solidFill>
              </a:rPr>
              <a:t> </a:t>
            </a:r>
            <a:r>
              <a:rPr lang="en-US" sz="1400" dirty="0" err="1">
                <a:solidFill>
                  <a:schemeClr val="accent1"/>
                </a:solidFill>
              </a:rPr>
              <a:t>sermaye</a:t>
            </a:r>
            <a:r>
              <a:rPr lang="en-US" sz="1400" dirty="0">
                <a:solidFill>
                  <a:schemeClr val="accent1"/>
                </a:solidFill>
              </a:rPr>
              <a:t> </a:t>
            </a:r>
            <a:r>
              <a:rPr lang="en-US" sz="1400" dirty="0" err="1">
                <a:solidFill>
                  <a:schemeClr val="accent1"/>
                </a:solidFill>
              </a:rPr>
              <a:t>alırlar</a:t>
            </a:r>
            <a:r>
              <a:rPr lang="en-US" sz="1400" dirty="0">
                <a:solidFill>
                  <a:schemeClr val="accent1"/>
                </a:solidFill>
              </a:rPr>
              <a:t>.</a:t>
            </a:r>
          </a:p>
          <a:p>
            <a:pPr marL="285750" indent="-285750">
              <a:lnSpc>
                <a:spcPct val="150000"/>
              </a:lnSpc>
              <a:buFont typeface="Arial" panose="020B0604020202020204" pitchFamily="34" charset="0"/>
              <a:buChar char="•"/>
            </a:pPr>
            <a:r>
              <a:rPr lang="en-US" sz="1400" b="1" dirty="0" err="1">
                <a:solidFill>
                  <a:schemeClr val="accent1"/>
                </a:solidFill>
              </a:rPr>
              <a:t>Bağış</a:t>
            </a:r>
            <a:r>
              <a:rPr lang="en-US" sz="1400" b="1" dirty="0">
                <a:solidFill>
                  <a:schemeClr val="accent1"/>
                </a:solidFill>
              </a:rPr>
              <a:t> </a:t>
            </a:r>
            <a:r>
              <a:rPr lang="en-US" sz="1400" b="1" dirty="0" err="1">
                <a:solidFill>
                  <a:schemeClr val="accent1"/>
                </a:solidFill>
              </a:rPr>
              <a:t>temelli</a:t>
            </a:r>
            <a:r>
              <a:rPr lang="en-US" sz="1400" b="1" dirty="0">
                <a:solidFill>
                  <a:schemeClr val="accent1"/>
                </a:solidFill>
              </a:rPr>
              <a:t>: </a:t>
            </a:r>
            <a:r>
              <a:rPr lang="en-US" sz="1400" dirty="0" err="1">
                <a:solidFill>
                  <a:schemeClr val="accent1"/>
                </a:solidFill>
              </a:rPr>
              <a:t>Destekçiler</a:t>
            </a:r>
            <a:r>
              <a:rPr lang="en-US" sz="1400" dirty="0">
                <a:solidFill>
                  <a:schemeClr val="accent1"/>
                </a:solidFill>
              </a:rPr>
              <a:t> </a:t>
            </a:r>
            <a:r>
              <a:rPr lang="en-US" sz="1400" dirty="0" err="1">
                <a:solidFill>
                  <a:schemeClr val="accent1"/>
                </a:solidFill>
              </a:rPr>
              <a:t>karşılığında</a:t>
            </a:r>
            <a:r>
              <a:rPr lang="en-US" sz="1400" dirty="0">
                <a:solidFill>
                  <a:schemeClr val="accent1"/>
                </a:solidFill>
              </a:rPr>
              <a:t> </a:t>
            </a:r>
            <a:r>
              <a:rPr lang="en-US" sz="1400" dirty="0" err="1">
                <a:solidFill>
                  <a:schemeClr val="accent1"/>
                </a:solidFill>
              </a:rPr>
              <a:t>hiçbir</a:t>
            </a:r>
            <a:r>
              <a:rPr lang="en-US" sz="1400" dirty="0">
                <a:solidFill>
                  <a:schemeClr val="accent1"/>
                </a:solidFill>
              </a:rPr>
              <a:t> </a:t>
            </a:r>
            <a:r>
              <a:rPr lang="en-US" sz="1400" dirty="0" err="1">
                <a:solidFill>
                  <a:schemeClr val="accent1"/>
                </a:solidFill>
              </a:rPr>
              <a:t>şey</a:t>
            </a:r>
            <a:r>
              <a:rPr lang="en-US" sz="1400" dirty="0">
                <a:solidFill>
                  <a:schemeClr val="accent1"/>
                </a:solidFill>
              </a:rPr>
              <a:t> </a:t>
            </a:r>
            <a:r>
              <a:rPr lang="en-US" sz="1400" dirty="0" err="1">
                <a:solidFill>
                  <a:schemeClr val="accent1"/>
                </a:solidFill>
              </a:rPr>
              <a:t>beklemeden</a:t>
            </a:r>
            <a:r>
              <a:rPr lang="en-US" sz="1400" dirty="0">
                <a:solidFill>
                  <a:schemeClr val="accent1"/>
                </a:solidFill>
              </a:rPr>
              <a:t> </a:t>
            </a:r>
            <a:r>
              <a:rPr lang="en-US" sz="1400" dirty="0" err="1">
                <a:solidFill>
                  <a:schemeClr val="accent1"/>
                </a:solidFill>
              </a:rPr>
              <a:t>bir</a:t>
            </a:r>
            <a:r>
              <a:rPr lang="en-US" sz="1400" dirty="0">
                <a:solidFill>
                  <a:schemeClr val="accent1"/>
                </a:solidFill>
              </a:rPr>
              <a:t> </a:t>
            </a:r>
            <a:r>
              <a:rPr lang="en-US" sz="1400" dirty="0" err="1">
                <a:solidFill>
                  <a:schemeClr val="accent1"/>
                </a:solidFill>
              </a:rPr>
              <a:t>amaca</a:t>
            </a:r>
            <a:r>
              <a:rPr lang="en-US" sz="1400" dirty="0">
                <a:solidFill>
                  <a:schemeClr val="accent1"/>
                </a:solidFill>
              </a:rPr>
              <a:t> </a:t>
            </a:r>
            <a:r>
              <a:rPr lang="en-US" sz="1400" dirty="0" err="1">
                <a:solidFill>
                  <a:schemeClr val="accent1"/>
                </a:solidFill>
              </a:rPr>
              <a:t>katkıda</a:t>
            </a:r>
            <a:r>
              <a:rPr lang="en-US" sz="1400" dirty="0">
                <a:solidFill>
                  <a:schemeClr val="accent1"/>
                </a:solidFill>
              </a:rPr>
              <a:t> </a:t>
            </a:r>
            <a:r>
              <a:rPr lang="en-US" sz="1400" dirty="0" err="1">
                <a:solidFill>
                  <a:schemeClr val="accent1"/>
                </a:solidFill>
              </a:rPr>
              <a:t>bulunur</a:t>
            </a:r>
            <a:r>
              <a:rPr lang="en-US" sz="1400" dirty="0">
                <a:solidFill>
                  <a:schemeClr val="accent1"/>
                </a:solidFill>
              </a:rPr>
              <a:t>.</a:t>
            </a:r>
          </a:p>
          <a:p>
            <a:pPr marL="285750" indent="-285750">
              <a:lnSpc>
                <a:spcPct val="150000"/>
              </a:lnSpc>
              <a:buFont typeface="Arial" panose="020B0604020202020204" pitchFamily="34" charset="0"/>
              <a:buChar char="•"/>
            </a:pPr>
            <a:r>
              <a:rPr lang="en-US" sz="1400" b="1" dirty="0" err="1">
                <a:solidFill>
                  <a:schemeClr val="accent1"/>
                </a:solidFill>
              </a:rPr>
              <a:t>Borç</a:t>
            </a:r>
            <a:r>
              <a:rPr lang="en-US" sz="1400" b="1" dirty="0">
                <a:solidFill>
                  <a:schemeClr val="accent1"/>
                </a:solidFill>
              </a:rPr>
              <a:t> </a:t>
            </a:r>
            <a:r>
              <a:rPr lang="en-US" sz="1400" b="1" dirty="0" err="1">
                <a:solidFill>
                  <a:schemeClr val="accent1"/>
                </a:solidFill>
              </a:rPr>
              <a:t>verme</a:t>
            </a:r>
            <a:r>
              <a:rPr lang="en-US" sz="1400" b="1" dirty="0">
                <a:solidFill>
                  <a:schemeClr val="accent1"/>
                </a:solidFill>
              </a:rPr>
              <a:t> </a:t>
            </a:r>
            <a:r>
              <a:rPr lang="en-US" sz="1400" b="1" dirty="0" err="1">
                <a:solidFill>
                  <a:schemeClr val="accent1"/>
                </a:solidFill>
              </a:rPr>
              <a:t>temelli</a:t>
            </a:r>
            <a:r>
              <a:rPr lang="en-US" sz="1400" b="1" dirty="0">
                <a:solidFill>
                  <a:schemeClr val="accent1"/>
                </a:solidFill>
              </a:rPr>
              <a:t>: </a:t>
            </a:r>
            <a:r>
              <a:rPr lang="en-US" sz="1400" dirty="0" err="1">
                <a:solidFill>
                  <a:schemeClr val="accent1"/>
                </a:solidFill>
              </a:rPr>
              <a:t>Destekçiler</a:t>
            </a:r>
            <a:r>
              <a:rPr lang="en-US" sz="1400" dirty="0">
                <a:solidFill>
                  <a:schemeClr val="accent1"/>
                </a:solidFill>
              </a:rPr>
              <a:t> </a:t>
            </a:r>
            <a:r>
              <a:rPr lang="en-US" sz="1400" dirty="0" err="1">
                <a:solidFill>
                  <a:schemeClr val="accent1"/>
                </a:solidFill>
              </a:rPr>
              <a:t>faizle</a:t>
            </a:r>
            <a:r>
              <a:rPr lang="en-US" sz="1400" dirty="0">
                <a:solidFill>
                  <a:schemeClr val="accent1"/>
                </a:solidFill>
              </a:rPr>
              <a:t> </a:t>
            </a:r>
            <a:r>
              <a:rPr lang="en-US" sz="1400" dirty="0" err="1">
                <a:solidFill>
                  <a:schemeClr val="accent1"/>
                </a:solidFill>
              </a:rPr>
              <a:t>geri</a:t>
            </a:r>
            <a:r>
              <a:rPr lang="en-US" sz="1400" dirty="0">
                <a:solidFill>
                  <a:schemeClr val="accent1"/>
                </a:solidFill>
              </a:rPr>
              <a:t> </a:t>
            </a:r>
            <a:r>
              <a:rPr lang="en-US" sz="1400" dirty="0" err="1">
                <a:solidFill>
                  <a:schemeClr val="accent1"/>
                </a:solidFill>
              </a:rPr>
              <a:t>ödenen</a:t>
            </a:r>
            <a:r>
              <a:rPr lang="en-US" sz="1400" dirty="0">
                <a:solidFill>
                  <a:schemeClr val="accent1"/>
                </a:solidFill>
              </a:rPr>
              <a:t> </a:t>
            </a:r>
            <a:r>
              <a:rPr lang="en-US" sz="1400" dirty="0" err="1">
                <a:solidFill>
                  <a:schemeClr val="accent1"/>
                </a:solidFill>
              </a:rPr>
              <a:t>krediler</a:t>
            </a:r>
            <a:r>
              <a:rPr lang="en-US" sz="1400" dirty="0">
                <a:solidFill>
                  <a:schemeClr val="accent1"/>
                </a:solidFill>
              </a:rPr>
              <a:t> </a:t>
            </a:r>
            <a:r>
              <a:rPr lang="en-US" sz="1400" dirty="0" err="1">
                <a:solidFill>
                  <a:schemeClr val="accent1"/>
                </a:solidFill>
              </a:rPr>
              <a:t>sağlar</a:t>
            </a:r>
            <a:r>
              <a:rPr lang="en-US" sz="1400" dirty="0">
                <a:solidFill>
                  <a:schemeClr val="accent1"/>
                </a:solidFill>
              </a:rPr>
              <a:t>.</a:t>
            </a:r>
            <a:endParaRPr lang="sl-SI" sz="1400" dirty="0">
              <a:solidFill>
                <a:schemeClr val="accent1"/>
              </a:solidFill>
            </a:endParaRPr>
          </a:p>
        </p:txBody>
      </p:sp>
      <p:pic>
        <p:nvPicPr>
          <p:cNvPr id="6" name="Resim 5">
            <a:extLst>
              <a:ext uri="{FF2B5EF4-FFF2-40B4-BE49-F238E27FC236}">
                <a16:creationId xmlns:a16="http://schemas.microsoft.com/office/drawing/2014/main" id="{C9A2F78F-F234-58E6-1006-CAB039F1814D}"/>
              </a:ext>
            </a:extLst>
          </p:cNvPr>
          <p:cNvPicPr>
            <a:picLocks noChangeAspect="1"/>
          </p:cNvPicPr>
          <p:nvPr/>
        </p:nvPicPr>
        <p:blipFill>
          <a:blip r:embed="rId2"/>
          <a:stretch>
            <a:fillRect/>
          </a:stretch>
        </p:blipFill>
        <p:spPr>
          <a:xfrm>
            <a:off x="125568" y="6096346"/>
            <a:ext cx="1267002" cy="685896"/>
          </a:xfrm>
          <a:prstGeom prst="rect">
            <a:avLst/>
          </a:prstGeom>
        </p:spPr>
      </p:pic>
    </p:spTree>
    <p:extLst>
      <p:ext uri="{BB962C8B-B14F-4D97-AF65-F5344CB8AC3E}">
        <p14:creationId xmlns:p14="http://schemas.microsoft.com/office/powerpoint/2010/main" val="41612562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744255" y="-217"/>
            <a:ext cx="10515600" cy="1325563"/>
          </a:xfrm>
        </p:spPr>
        <p:txBody>
          <a:bodyPr/>
          <a:lstStyle/>
          <a:p>
            <a:r>
              <a:rPr lang="en-US" sz="3400"/>
              <a:t>Başarılı bir </a:t>
            </a:r>
            <a:r>
              <a:rPr lang="sl-SI" sz="3400"/>
              <a:t>kampanya</a:t>
            </a:r>
            <a:r>
              <a:rPr lang="en-US" sz="3400"/>
              <a:t> için ipuçları </a:t>
            </a:r>
          </a:p>
        </p:txBody>
      </p:sp>
      <p:sp>
        <p:nvSpPr>
          <p:cNvPr id="3" name="Content Placeholder 2">
            <a:extLst>
              <a:ext uri="{FF2B5EF4-FFF2-40B4-BE49-F238E27FC236}">
                <a16:creationId xmlns:a16="http://schemas.microsoft.com/office/drawing/2014/main" id="{5A1FC7DE-0825-412E-8D32-E9594149B661}"/>
              </a:ext>
            </a:extLst>
          </p:cNvPr>
          <p:cNvSpPr>
            <a:spLocks noGrp="1"/>
          </p:cNvSpPr>
          <p:nvPr>
            <p:ph idx="1"/>
          </p:nvPr>
        </p:nvSpPr>
        <p:spPr>
          <a:xfrm>
            <a:off x="792421" y="1136111"/>
            <a:ext cx="10613571" cy="4592003"/>
          </a:xfrm>
        </p:spPr>
        <p:txBody>
          <a:bodyPr vert="horz" lIns="91440" tIns="45720" rIns="91440" bIns="45720" rtlCol="0" anchor="t">
            <a:normAutofit/>
          </a:bodyPr>
          <a:lstStyle/>
          <a:p>
            <a:r>
              <a:rPr lang="en-US" sz="1400">
                <a:solidFill>
                  <a:schemeClr val="accent1"/>
                </a:solidFill>
              </a:rPr>
              <a:t>Etkileyici bir video oluşturun: </a:t>
            </a:r>
            <a:r>
              <a:rPr lang="en-US" sz="1400" b="0">
                <a:solidFill>
                  <a:schemeClr val="accent1"/>
                </a:solidFill>
              </a:rPr>
              <a:t>Fikrinizi ve tutkunuzu sergileyin.</a:t>
            </a:r>
          </a:p>
          <a:p>
            <a:r>
              <a:rPr lang="en-US" sz="1400">
                <a:solidFill>
                  <a:schemeClr val="accent1"/>
                </a:solidFill>
              </a:rPr>
              <a:t>Cazip ödüller sunun: </a:t>
            </a:r>
            <a:r>
              <a:rPr lang="en-US" sz="1400" b="0">
                <a:solidFill>
                  <a:schemeClr val="accent1"/>
                </a:solidFill>
              </a:rPr>
              <a:t>Ödülleri farklı destekçi seviyelerine göre uyarlayın.</a:t>
            </a:r>
          </a:p>
          <a:p>
            <a:r>
              <a:rPr lang="en-US" sz="1400">
                <a:solidFill>
                  <a:schemeClr val="accent1"/>
                </a:solidFill>
              </a:rPr>
              <a:t>Destekçilerinizle etkileşim kurun: </a:t>
            </a:r>
            <a:r>
              <a:rPr lang="en-US" sz="1400" b="0">
                <a:solidFill>
                  <a:schemeClr val="accent1"/>
                </a:solidFill>
              </a:rPr>
              <a:t>Onları güncel tutun ve katılımlarını sağlayın.</a:t>
            </a:r>
          </a:p>
          <a:p>
            <a:r>
              <a:rPr lang="en-US" sz="1400">
                <a:solidFill>
                  <a:schemeClr val="accent1"/>
                </a:solidFill>
              </a:rPr>
              <a:t>Kampanyanızı tanıtın: </a:t>
            </a:r>
            <a:r>
              <a:rPr lang="en-US" sz="1400" b="0">
                <a:solidFill>
                  <a:schemeClr val="accent1"/>
                </a:solidFill>
              </a:rPr>
              <a:t>Sosyal medyayı ve influencer'ları kullanın.</a:t>
            </a:r>
          </a:p>
          <a:p>
            <a:r>
              <a:rPr lang="en-US" sz="1400">
                <a:solidFill>
                  <a:schemeClr val="accent1"/>
                </a:solidFill>
              </a:rPr>
              <a:t>Sağlam bir planınız olsun: </a:t>
            </a:r>
            <a:r>
              <a:rPr lang="en-US" sz="1400" b="0">
                <a:solidFill>
                  <a:schemeClr val="accent1"/>
                </a:solidFill>
              </a:rPr>
              <a:t>Verdiğiniz sözleri yerine getirebileceğinizden emin olun.</a:t>
            </a:r>
            <a:endParaRPr lang="sl-SI" sz="1400" b="0">
              <a:solidFill>
                <a:schemeClr val="accent1"/>
              </a:solidFill>
            </a:endParaRPr>
          </a:p>
          <a:p>
            <a:endParaRPr lang="sl-SI" sz="1200" b="0">
              <a:solidFill>
                <a:schemeClr val="accent1"/>
              </a:solidFill>
            </a:endParaRPr>
          </a:p>
          <a:p>
            <a:endParaRPr lang="sl-SI" sz="1200" b="0">
              <a:solidFill>
                <a:schemeClr val="accent1"/>
              </a:solidFill>
            </a:endParaRPr>
          </a:p>
          <a:p>
            <a:endParaRPr lang="sl-SI" sz="1200" b="0">
              <a:solidFill>
                <a:schemeClr val="accent1"/>
              </a:solidFill>
            </a:endParaRPr>
          </a:p>
        </p:txBody>
      </p:sp>
      <p:sp>
        <p:nvSpPr>
          <p:cNvPr id="5" name="TextBox 4">
            <a:extLst>
              <a:ext uri="{FF2B5EF4-FFF2-40B4-BE49-F238E27FC236}">
                <a16:creationId xmlns:a16="http://schemas.microsoft.com/office/drawing/2014/main" id="{136965A9-2F09-7EA7-9B46-B0275FE3C821}"/>
              </a:ext>
            </a:extLst>
          </p:cNvPr>
          <p:cNvSpPr txBox="1"/>
          <p:nvPr/>
        </p:nvSpPr>
        <p:spPr>
          <a:xfrm>
            <a:off x="792421" y="2865597"/>
            <a:ext cx="10944763" cy="315471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r>
              <a:rPr lang="en-US" sz="1400" b="1">
                <a:solidFill>
                  <a:schemeClr val="accent1"/>
                </a:solidFill>
              </a:rPr>
              <a:t>En İyi Kitlesel Fonlama Siteleri:</a:t>
            </a:r>
          </a:p>
          <a:p>
            <a:pPr>
              <a:spcBef>
                <a:spcPts val="600"/>
              </a:spcBef>
              <a:spcAft>
                <a:spcPts val="600"/>
              </a:spcAft>
            </a:pPr>
            <a:r>
              <a:rPr lang="en-US" sz="1400" b="1">
                <a:solidFill>
                  <a:schemeClr val="accent1"/>
                </a:solidFill>
                <a:hlinkClick r:id="rId2">
                  <a:extLst>
                    <a:ext uri="{A12FA001-AC4F-418D-AE19-62706E023703}">
                      <ahyp:hlinkClr xmlns:ahyp="http://schemas.microsoft.com/office/drawing/2018/hyperlinkcolor" val="tx"/>
                    </a:ext>
                  </a:extLst>
                </a:hlinkClick>
              </a:rPr>
              <a:t>Kickstarter</a:t>
            </a:r>
            <a:r>
              <a:rPr lang="en-US" sz="1400" b="1">
                <a:solidFill>
                  <a:schemeClr val="accent1"/>
                </a:solidFill>
              </a:rPr>
              <a:t>: </a:t>
            </a:r>
            <a:r>
              <a:rPr lang="en-US" sz="1400">
                <a:solidFill>
                  <a:schemeClr val="accent1"/>
                </a:solidFill>
              </a:rPr>
              <a:t>2009 yılında kurulan Kickstarter, en tanınmış kitlesel fonlama platformlarından biridir. Yaratıcı projeler için 6 milyar doların üzerinde fon toplanmasına yardımcı olmuştur ve %36'lık bir başarı oranına sahiptir.</a:t>
            </a:r>
          </a:p>
          <a:p>
            <a:pPr>
              <a:spcBef>
                <a:spcPts val="600"/>
              </a:spcBef>
              <a:spcAft>
                <a:spcPts val="600"/>
              </a:spcAft>
            </a:pPr>
            <a:r>
              <a:rPr lang="en-US" sz="1400" b="1">
                <a:solidFill>
                  <a:schemeClr val="accent1"/>
                </a:solidFill>
                <a:hlinkClick r:id="rId3">
                  <a:extLst>
                    <a:ext uri="{A12FA001-AC4F-418D-AE19-62706E023703}">
                      <ahyp:hlinkClr xmlns:ahyp="http://schemas.microsoft.com/office/drawing/2018/hyperlinkcolor" val="tx"/>
                    </a:ext>
                  </a:extLst>
                </a:hlinkClick>
              </a:rPr>
              <a:t>Indiegogo</a:t>
            </a:r>
            <a:r>
              <a:rPr lang="en-US" sz="1400" b="1">
                <a:solidFill>
                  <a:schemeClr val="accent1"/>
                </a:solidFill>
              </a:rPr>
              <a:t>: </a:t>
            </a:r>
            <a:r>
              <a:rPr lang="en-US" sz="1400">
                <a:solidFill>
                  <a:schemeClr val="accent1"/>
                </a:solidFill>
              </a:rPr>
              <a:t>2008 yılında başlatılan Indiegogo, ilk kitlesel fonlama platformlarından biridir. Hem özkaynak hem de ödül tabanlı kampanyalar için finansman sağlar.</a:t>
            </a:r>
          </a:p>
          <a:p>
            <a:pPr>
              <a:spcBef>
                <a:spcPts val="600"/>
              </a:spcBef>
              <a:spcAft>
                <a:spcPts val="600"/>
              </a:spcAft>
            </a:pPr>
            <a:r>
              <a:rPr lang="en-US" sz="1400">
                <a:solidFill>
                  <a:schemeClr val="accent1"/>
                </a:solidFill>
              </a:rPr>
              <a:t>GoFundMe</a:t>
            </a:r>
            <a:r>
              <a:rPr lang="en-US" sz="1400" b="1">
                <a:solidFill>
                  <a:schemeClr val="accent1"/>
                </a:solidFill>
              </a:rPr>
              <a:t>:</a:t>
            </a:r>
            <a:r>
              <a:rPr lang="en-US" sz="1400">
                <a:solidFill>
                  <a:schemeClr val="accent1"/>
                </a:solidFill>
              </a:rPr>
              <a:t> GoFundMe kişisel bağış toplama için popüler bir sitedir. Platformda dünya çapında 100 milyondan fazla bağışçı tarafından 15 milyar doların üzerinde bağış toplanmıştır.</a:t>
            </a:r>
          </a:p>
          <a:p>
            <a:pPr>
              <a:spcBef>
                <a:spcPts val="600"/>
              </a:spcBef>
              <a:spcAft>
                <a:spcPts val="600"/>
              </a:spcAft>
            </a:pPr>
            <a:r>
              <a:rPr lang="en-US" sz="1400" b="1">
                <a:solidFill>
                  <a:schemeClr val="accent1"/>
                </a:solidFill>
                <a:hlinkClick r:id="rId4">
                  <a:extLst>
                    <a:ext uri="{A12FA001-AC4F-418D-AE19-62706E023703}">
                      <ahyp:hlinkClr xmlns:ahyp="http://schemas.microsoft.com/office/drawing/2018/hyperlinkcolor" val="tx"/>
                    </a:ext>
                  </a:extLst>
                </a:hlinkClick>
              </a:rPr>
              <a:t>Patreon</a:t>
            </a:r>
            <a:r>
              <a:rPr lang="en-US" sz="1400" b="1">
                <a:solidFill>
                  <a:schemeClr val="accent1"/>
                </a:solidFill>
              </a:rPr>
              <a:t>: </a:t>
            </a:r>
            <a:r>
              <a:rPr lang="en-US" sz="1400">
                <a:solidFill>
                  <a:schemeClr val="accent1"/>
                </a:solidFill>
              </a:rPr>
              <a:t>Patreon, içerik oluşturucuların abonelik içerik hizmeti yürütmeleri için araçlar sağlayan bir üyelik platformudur. İçerik oluşturucular ayda ortalama 15.000 dolar kazanıyor.</a:t>
            </a:r>
          </a:p>
          <a:p>
            <a:pPr>
              <a:spcBef>
                <a:spcPts val="600"/>
              </a:spcBef>
              <a:spcAft>
                <a:spcPts val="600"/>
              </a:spcAft>
            </a:pPr>
            <a:r>
              <a:rPr lang="en-US" sz="1400" b="1">
                <a:solidFill>
                  <a:schemeClr val="accent1"/>
                </a:solidFill>
                <a:hlinkClick r:id="rId5">
                  <a:extLst>
                    <a:ext uri="{A12FA001-AC4F-418D-AE19-62706E023703}">
                      <ahyp:hlinkClr xmlns:ahyp="http://schemas.microsoft.com/office/drawing/2018/hyperlinkcolor" val="tx"/>
                    </a:ext>
                  </a:extLst>
                </a:hlinkClick>
              </a:rPr>
              <a:t>Fundly</a:t>
            </a:r>
            <a:r>
              <a:rPr lang="en-US" sz="1400" b="1">
                <a:solidFill>
                  <a:schemeClr val="accent1"/>
                </a:solidFill>
              </a:rPr>
              <a:t>: </a:t>
            </a:r>
            <a:r>
              <a:rPr lang="en-US" sz="1400" err="1">
                <a:solidFill>
                  <a:schemeClr val="accent1"/>
                </a:solidFill>
              </a:rPr>
              <a:t>Fundly'nin platform ücreti yoktur, yalnızca %2,9 + 0,30 $ ödeme işlem ücreti vardır. Kâr amacı gütmeyen kuruluşlar, bireyler ve siyasi kampanyalar dahil olmak üzere çok çeşitli amaçlar için bağış toplamaya izin verir</a:t>
            </a:r>
            <a:r>
              <a:rPr lang="sl-SI" sz="1400">
                <a:solidFill>
                  <a:schemeClr val="accent1"/>
                </a:solidFill>
              </a:rPr>
              <a:t>.</a:t>
            </a:r>
          </a:p>
        </p:txBody>
      </p:sp>
      <p:pic>
        <p:nvPicPr>
          <p:cNvPr id="6" name="Resim 5">
            <a:extLst>
              <a:ext uri="{FF2B5EF4-FFF2-40B4-BE49-F238E27FC236}">
                <a16:creationId xmlns:a16="http://schemas.microsoft.com/office/drawing/2014/main" id="{0883A9DF-DDF2-1144-9FCD-7D7DDD223079}"/>
              </a:ext>
            </a:extLst>
          </p:cNvPr>
          <p:cNvPicPr>
            <a:picLocks noChangeAspect="1"/>
          </p:cNvPicPr>
          <p:nvPr/>
        </p:nvPicPr>
        <p:blipFill>
          <a:blip r:embed="rId6"/>
          <a:stretch>
            <a:fillRect/>
          </a:stretch>
        </p:blipFill>
        <p:spPr>
          <a:xfrm>
            <a:off x="158920" y="6145727"/>
            <a:ext cx="1267002" cy="685896"/>
          </a:xfrm>
          <a:prstGeom prst="rect">
            <a:avLst/>
          </a:prstGeom>
        </p:spPr>
      </p:pic>
    </p:spTree>
    <p:extLst>
      <p:ext uri="{BB962C8B-B14F-4D97-AF65-F5344CB8AC3E}">
        <p14:creationId xmlns:p14="http://schemas.microsoft.com/office/powerpoint/2010/main" val="19166350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838200" y="365125"/>
            <a:ext cx="9837107" cy="636632"/>
          </a:xfrm>
        </p:spPr>
        <p:txBody>
          <a:bodyPr/>
          <a:lstStyle/>
          <a:p>
            <a:r>
              <a:rPr lang="sl-SI" sz="3400"/>
              <a:t>Melek Yatırımcılar </a:t>
            </a:r>
          </a:p>
        </p:txBody>
      </p:sp>
      <p:sp>
        <p:nvSpPr>
          <p:cNvPr id="4" name="Content Placeholder 3">
            <a:extLst>
              <a:ext uri="{FF2B5EF4-FFF2-40B4-BE49-F238E27FC236}">
                <a16:creationId xmlns:a16="http://schemas.microsoft.com/office/drawing/2014/main" id="{E78CEAE0-2FAF-160A-EFF1-916D41241DBA}"/>
              </a:ext>
            </a:extLst>
          </p:cNvPr>
          <p:cNvSpPr>
            <a:spLocks noGrp="1"/>
          </p:cNvSpPr>
          <p:nvPr>
            <p:ph sz="half" idx="2"/>
          </p:nvPr>
        </p:nvSpPr>
        <p:spPr>
          <a:xfrm>
            <a:off x="6289361" y="263489"/>
            <a:ext cx="5234585" cy="4543721"/>
          </a:xfrm>
        </p:spPr>
        <p:txBody>
          <a:bodyPr vert="horz" lIns="91440" tIns="45720" rIns="91440" bIns="45720" rtlCol="0" anchor="t">
            <a:noAutofit/>
          </a:bodyPr>
          <a:lstStyle/>
          <a:p>
            <a:pPr>
              <a:lnSpc>
                <a:spcPct val="100000"/>
              </a:lnSpc>
              <a:spcBef>
                <a:spcPts val="600"/>
              </a:spcBef>
              <a:spcAft>
                <a:spcPts val="600"/>
              </a:spcAft>
            </a:pPr>
            <a:r>
              <a:rPr lang="en-US" sz="1600" dirty="0">
                <a:solidFill>
                  <a:schemeClr val="accent1"/>
                </a:solidFill>
              </a:rPr>
              <a:t>Melek </a:t>
            </a:r>
            <a:r>
              <a:rPr lang="en-US" sz="1600" dirty="0" err="1">
                <a:solidFill>
                  <a:schemeClr val="accent1"/>
                </a:solidFill>
              </a:rPr>
              <a:t>Yatırımcıların</a:t>
            </a:r>
            <a:r>
              <a:rPr lang="en-US" sz="1600" dirty="0">
                <a:solidFill>
                  <a:schemeClr val="accent1"/>
                </a:solidFill>
              </a:rPr>
              <a:t> Temel </a:t>
            </a:r>
            <a:r>
              <a:rPr lang="en-US" sz="1600" dirty="0" err="1">
                <a:solidFill>
                  <a:schemeClr val="accent1"/>
                </a:solidFill>
              </a:rPr>
              <a:t>Özellikleri</a:t>
            </a:r>
            <a:r>
              <a:rPr lang="en-US" sz="1600" dirty="0">
                <a:solidFill>
                  <a:schemeClr val="accent1"/>
                </a:solidFill>
              </a:rPr>
              <a:t>:</a:t>
            </a:r>
            <a:endParaRPr lang="sl-SI"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dirty="0" err="1">
                <a:solidFill>
                  <a:schemeClr val="accent1"/>
                </a:solidFill>
              </a:rPr>
              <a:t>Yatırım</a:t>
            </a:r>
            <a:r>
              <a:rPr lang="en-US" sz="1600" dirty="0">
                <a:solidFill>
                  <a:schemeClr val="accent1"/>
                </a:solidFill>
              </a:rPr>
              <a:t> </a:t>
            </a:r>
            <a:r>
              <a:rPr lang="en-US" sz="1600" dirty="0" err="1">
                <a:solidFill>
                  <a:schemeClr val="accent1"/>
                </a:solidFill>
              </a:rPr>
              <a:t>Tutarları</a:t>
            </a:r>
            <a:r>
              <a:rPr lang="en-US" sz="1600" dirty="0">
                <a:solidFill>
                  <a:schemeClr val="accent1"/>
                </a:solidFill>
              </a:rPr>
              <a:t>: </a:t>
            </a:r>
            <a:r>
              <a:rPr lang="en-US" sz="1600" b="0" dirty="0" err="1">
                <a:solidFill>
                  <a:schemeClr val="accent1"/>
                </a:solidFill>
              </a:rPr>
              <a:t>Tipik</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25.000 </a:t>
            </a:r>
            <a:r>
              <a:rPr lang="en-US" sz="1600" b="0" dirty="0" err="1">
                <a:solidFill>
                  <a:schemeClr val="accent1"/>
                </a:solidFill>
              </a:rPr>
              <a:t>ila</a:t>
            </a:r>
            <a:r>
              <a:rPr lang="en-US" sz="1600" b="0" dirty="0">
                <a:solidFill>
                  <a:schemeClr val="accent1"/>
                </a:solidFill>
              </a:rPr>
              <a:t> 500.000 $ </a:t>
            </a:r>
            <a:r>
              <a:rPr lang="en-US" sz="1600" b="0" dirty="0" err="1">
                <a:solidFill>
                  <a:schemeClr val="accent1"/>
                </a:solidFill>
              </a:rPr>
              <a:t>arasında</a:t>
            </a:r>
            <a:r>
              <a:rPr lang="en-US" sz="1600" b="0" dirty="0">
                <a:solidFill>
                  <a:schemeClr val="accent1"/>
                </a:solidFill>
              </a:rPr>
              <a:t> </a:t>
            </a:r>
            <a:r>
              <a:rPr lang="en-US" sz="1600" b="0" dirty="0" err="1">
                <a:solidFill>
                  <a:schemeClr val="accent1"/>
                </a:solidFill>
              </a:rPr>
              <a:t>değişir</a:t>
            </a:r>
            <a:r>
              <a:rPr lang="en-US" sz="1600" b="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n-US" sz="1600" dirty="0" err="1">
                <a:solidFill>
                  <a:schemeClr val="accent1"/>
                </a:solidFill>
              </a:rPr>
              <a:t>Katılım</a:t>
            </a:r>
            <a:r>
              <a:rPr lang="en-US" sz="1600" dirty="0">
                <a:solidFill>
                  <a:schemeClr val="accent1"/>
                </a:solidFill>
              </a:rPr>
              <a:t>: </a:t>
            </a:r>
            <a:r>
              <a:rPr lang="en-US" sz="1600" b="0" dirty="0" err="1">
                <a:solidFill>
                  <a:schemeClr val="accent1"/>
                </a:solidFill>
              </a:rPr>
              <a:t>Genellikle</a:t>
            </a:r>
            <a:r>
              <a:rPr lang="en-US" sz="1600" b="0" dirty="0">
                <a:solidFill>
                  <a:schemeClr val="accent1"/>
                </a:solidFill>
              </a:rPr>
              <a:t> </a:t>
            </a:r>
            <a:r>
              <a:rPr lang="en-US" sz="1600" b="0" dirty="0" err="1">
                <a:solidFill>
                  <a:schemeClr val="accent1"/>
                </a:solidFill>
              </a:rPr>
              <a:t>aktif</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işin</a:t>
            </a:r>
            <a:r>
              <a:rPr lang="en-US" sz="1600" b="0" dirty="0">
                <a:solidFill>
                  <a:schemeClr val="accent1"/>
                </a:solidFill>
              </a:rPr>
              <a:t> </a:t>
            </a:r>
            <a:r>
              <a:rPr lang="en-US" sz="1600" b="0" dirty="0" err="1">
                <a:solidFill>
                  <a:schemeClr val="accent1"/>
                </a:solidFill>
              </a:rPr>
              <a:t>içinde</a:t>
            </a:r>
            <a:r>
              <a:rPr lang="en-US" sz="1600" b="0" dirty="0">
                <a:solidFill>
                  <a:schemeClr val="accent1"/>
                </a:solidFill>
              </a:rPr>
              <a:t> </a:t>
            </a:r>
            <a:r>
              <a:rPr lang="en-US" sz="1600" b="0" dirty="0" err="1">
                <a:solidFill>
                  <a:schemeClr val="accent1"/>
                </a:solidFill>
              </a:rPr>
              <a:t>yer</a:t>
            </a:r>
            <a:r>
              <a:rPr lang="en-US" sz="1600" b="0" dirty="0">
                <a:solidFill>
                  <a:schemeClr val="accent1"/>
                </a:solidFill>
              </a:rPr>
              <a:t> </a:t>
            </a:r>
            <a:r>
              <a:rPr lang="en-US" sz="1600" b="0" dirty="0" err="1">
                <a:solidFill>
                  <a:schemeClr val="accent1"/>
                </a:solidFill>
              </a:rPr>
              <a:t>alır</a:t>
            </a:r>
            <a:r>
              <a:rPr lang="en-US" sz="1600" b="0" dirty="0">
                <a:solidFill>
                  <a:schemeClr val="accent1"/>
                </a:solidFill>
              </a:rPr>
              <a:t>, </a:t>
            </a:r>
            <a:r>
              <a:rPr lang="en-US" sz="1600" b="0" dirty="0" err="1">
                <a:solidFill>
                  <a:schemeClr val="accent1"/>
                </a:solidFill>
              </a:rPr>
              <a:t>tavsiye</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rehberlik</a:t>
            </a:r>
            <a:r>
              <a:rPr lang="en-US" sz="1600" b="0" dirty="0">
                <a:solidFill>
                  <a:schemeClr val="accent1"/>
                </a:solidFill>
              </a:rPr>
              <a:t> </a:t>
            </a:r>
            <a:r>
              <a:rPr lang="en-US" sz="1600" b="0" dirty="0" err="1">
                <a:solidFill>
                  <a:schemeClr val="accent1"/>
                </a:solidFill>
              </a:rPr>
              <a:t>sağlar</a:t>
            </a:r>
            <a:r>
              <a:rPr lang="en-US" sz="1600" b="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Risk </a:t>
            </a:r>
            <a:r>
              <a:rPr lang="en-US" sz="1600" dirty="0" err="1">
                <a:solidFill>
                  <a:schemeClr val="accent1"/>
                </a:solidFill>
              </a:rPr>
              <a:t>Toleransı</a:t>
            </a:r>
            <a:r>
              <a:rPr lang="en-US" sz="160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yüksek</a:t>
            </a:r>
            <a:r>
              <a:rPr lang="en-US" sz="1600" b="0" dirty="0">
                <a:solidFill>
                  <a:schemeClr val="accent1"/>
                </a:solidFill>
              </a:rPr>
              <a:t> </a:t>
            </a:r>
            <a:r>
              <a:rPr lang="en-US" sz="1600" b="0" dirty="0" err="1">
                <a:solidFill>
                  <a:schemeClr val="accent1"/>
                </a:solidFill>
              </a:rPr>
              <a:t>getiri</a:t>
            </a:r>
            <a:r>
              <a:rPr lang="en-US" sz="1600" b="0" dirty="0">
                <a:solidFill>
                  <a:schemeClr val="accent1"/>
                </a:solidFill>
              </a:rPr>
              <a:t> </a:t>
            </a:r>
            <a:r>
              <a:rPr lang="en-US" sz="1600" b="0" dirty="0" err="1">
                <a:solidFill>
                  <a:schemeClr val="accent1"/>
                </a:solidFill>
              </a:rPr>
              <a:t>karşılığında</a:t>
            </a:r>
            <a:r>
              <a:rPr lang="en-US" sz="1600" b="0" dirty="0">
                <a:solidFill>
                  <a:schemeClr val="accent1"/>
                </a:solidFill>
              </a:rPr>
              <a:t> </a:t>
            </a:r>
            <a:r>
              <a:rPr lang="en-US" sz="1600" b="0" dirty="0" err="1">
                <a:solidFill>
                  <a:schemeClr val="accent1"/>
                </a:solidFill>
              </a:rPr>
              <a:t>geleneksel</a:t>
            </a:r>
            <a:r>
              <a:rPr lang="en-US" sz="1600" b="0" dirty="0">
                <a:solidFill>
                  <a:schemeClr val="accent1"/>
                </a:solidFill>
              </a:rPr>
              <a:t> </a:t>
            </a:r>
            <a:r>
              <a:rPr lang="en-US" sz="1600" b="0" dirty="0" err="1">
                <a:solidFill>
                  <a:schemeClr val="accent1"/>
                </a:solidFill>
              </a:rPr>
              <a:t>kredi</a:t>
            </a:r>
            <a:r>
              <a:rPr lang="en-US" sz="1600" b="0" dirty="0">
                <a:solidFill>
                  <a:schemeClr val="accent1"/>
                </a:solidFill>
              </a:rPr>
              <a:t> </a:t>
            </a:r>
            <a:r>
              <a:rPr lang="en-US" sz="1600" b="0" dirty="0" err="1">
                <a:solidFill>
                  <a:schemeClr val="accent1"/>
                </a:solidFill>
              </a:rPr>
              <a:t>verenlere</a:t>
            </a:r>
            <a:r>
              <a:rPr lang="en-US" sz="1600" b="0" dirty="0">
                <a:solidFill>
                  <a:schemeClr val="accent1"/>
                </a:solidFill>
              </a:rPr>
              <a:t> </a:t>
            </a:r>
            <a:r>
              <a:rPr lang="en-US" sz="1600" b="0" dirty="0" err="1">
                <a:solidFill>
                  <a:schemeClr val="accent1"/>
                </a:solidFill>
              </a:rPr>
              <a:t>kıyasla</a:t>
            </a:r>
            <a:r>
              <a:rPr lang="en-US" sz="1600" b="0" dirty="0">
                <a:solidFill>
                  <a:schemeClr val="accent1"/>
                </a:solidFill>
              </a:rPr>
              <a:t> </a:t>
            </a:r>
            <a:r>
              <a:rPr lang="en-US" sz="1600" b="0" dirty="0" err="1">
                <a:solidFill>
                  <a:schemeClr val="accent1"/>
                </a:solidFill>
              </a:rPr>
              <a:t>daha</a:t>
            </a:r>
            <a:r>
              <a:rPr lang="en-US" sz="1600" b="0" dirty="0">
                <a:solidFill>
                  <a:schemeClr val="accent1"/>
                </a:solidFill>
              </a:rPr>
              <a:t> </a:t>
            </a:r>
            <a:r>
              <a:rPr lang="en-US" sz="1600" b="0" dirty="0" err="1">
                <a:solidFill>
                  <a:schemeClr val="accent1"/>
                </a:solidFill>
              </a:rPr>
              <a:t>yüksek</a:t>
            </a:r>
            <a:r>
              <a:rPr lang="en-US" sz="1600" b="0" dirty="0">
                <a:solidFill>
                  <a:schemeClr val="accent1"/>
                </a:solidFill>
              </a:rPr>
              <a:t> risk </a:t>
            </a:r>
            <a:r>
              <a:rPr lang="en-US" sz="1600" b="0" dirty="0" err="1">
                <a:solidFill>
                  <a:schemeClr val="accent1"/>
                </a:solidFill>
              </a:rPr>
              <a:t>almaya</a:t>
            </a:r>
            <a:r>
              <a:rPr lang="en-US" sz="1600" b="0" dirty="0">
                <a:solidFill>
                  <a:schemeClr val="accent1"/>
                </a:solidFill>
              </a:rPr>
              <a:t> </a:t>
            </a:r>
            <a:r>
              <a:rPr lang="en-US" sz="1600" b="0" dirty="0" err="1">
                <a:solidFill>
                  <a:schemeClr val="accent1"/>
                </a:solidFill>
              </a:rPr>
              <a:t>istekli</a:t>
            </a:r>
            <a:r>
              <a:rPr lang="en-US" sz="1600" b="0" dirty="0">
                <a:solidFill>
                  <a:schemeClr val="accent1"/>
                </a:solidFill>
              </a:rPr>
              <a:t> </a:t>
            </a:r>
            <a:r>
              <a:rPr lang="en-US" sz="1600" b="0" dirty="0" err="1">
                <a:solidFill>
                  <a:schemeClr val="accent1"/>
                </a:solidFill>
              </a:rPr>
              <a:t>olma</a:t>
            </a:r>
            <a:r>
              <a:rPr lang="en-US" sz="1600" b="0" dirty="0">
                <a:solidFill>
                  <a:schemeClr val="accent1"/>
                </a:solidFill>
              </a:rPr>
              <a:t>.</a:t>
            </a:r>
          </a:p>
          <a:p>
            <a:pPr marL="457200">
              <a:lnSpc>
                <a:spcPct val="100000"/>
              </a:lnSpc>
              <a:spcBef>
                <a:spcPts val="600"/>
              </a:spcBef>
              <a:spcAft>
                <a:spcPts val="600"/>
              </a:spcAft>
            </a:pPr>
            <a:endParaRPr lang="en-US" sz="1600" b="0" dirty="0">
              <a:solidFill>
                <a:schemeClr val="accent1"/>
              </a:solidFill>
            </a:endParaRPr>
          </a:p>
          <a:p>
            <a:pPr>
              <a:lnSpc>
                <a:spcPct val="100000"/>
              </a:lnSpc>
              <a:spcBef>
                <a:spcPts val="600"/>
              </a:spcBef>
              <a:spcAft>
                <a:spcPts val="600"/>
              </a:spcAft>
            </a:pPr>
            <a:r>
              <a:rPr lang="en-US" sz="1600" dirty="0">
                <a:solidFill>
                  <a:schemeClr val="accent1"/>
                </a:solidFill>
              </a:rPr>
              <a:t>Melek </a:t>
            </a:r>
            <a:r>
              <a:rPr lang="en-US" sz="1600" dirty="0" err="1">
                <a:solidFill>
                  <a:schemeClr val="accent1"/>
                </a:solidFill>
              </a:rPr>
              <a:t>Yatırımcı</a:t>
            </a:r>
            <a:r>
              <a:rPr lang="en-US" sz="1600" dirty="0">
                <a:solidFill>
                  <a:schemeClr val="accent1"/>
                </a:solidFill>
              </a:rPr>
              <a:t> </a:t>
            </a:r>
            <a:r>
              <a:rPr lang="en-US" sz="1600" dirty="0" err="1">
                <a:solidFill>
                  <a:schemeClr val="accent1"/>
                </a:solidFill>
              </a:rPr>
              <a:t>Bulma</a:t>
            </a:r>
            <a:r>
              <a:rPr lang="en-US" sz="160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n-US" sz="1600" dirty="0" err="1">
                <a:solidFill>
                  <a:schemeClr val="accent1"/>
                </a:solidFill>
              </a:rPr>
              <a:t>Ağ</a:t>
            </a:r>
            <a:r>
              <a:rPr lang="en-US" sz="1600" dirty="0">
                <a:solidFill>
                  <a:schemeClr val="accent1"/>
                </a:solidFill>
              </a:rPr>
              <a:t> </a:t>
            </a:r>
            <a:r>
              <a:rPr lang="en-US" sz="1600" dirty="0" err="1">
                <a:solidFill>
                  <a:schemeClr val="accent1"/>
                </a:solidFill>
              </a:rPr>
              <a:t>oluşturma</a:t>
            </a:r>
            <a:r>
              <a:rPr lang="en-US" sz="160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yatırımcılarla</a:t>
            </a:r>
            <a:r>
              <a:rPr lang="en-US" sz="1600" b="0" dirty="0">
                <a:solidFill>
                  <a:schemeClr val="accent1"/>
                </a:solidFill>
              </a:rPr>
              <a:t> </a:t>
            </a:r>
            <a:r>
              <a:rPr lang="en-US" sz="1600" b="0" dirty="0" err="1">
                <a:solidFill>
                  <a:schemeClr val="accent1"/>
                </a:solidFill>
              </a:rPr>
              <a:t>tanışmak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sektörel</a:t>
            </a:r>
            <a:r>
              <a:rPr lang="en-US" sz="1600" b="0" dirty="0">
                <a:solidFill>
                  <a:schemeClr val="accent1"/>
                </a:solidFill>
              </a:rPr>
              <a:t> </a:t>
            </a:r>
            <a:r>
              <a:rPr lang="en-US" sz="1600" b="0" dirty="0" err="1">
                <a:solidFill>
                  <a:schemeClr val="accent1"/>
                </a:solidFill>
              </a:rPr>
              <a:t>etkinliklere</a:t>
            </a:r>
            <a:r>
              <a:rPr lang="en-US" sz="1600" b="0" dirty="0">
                <a:solidFill>
                  <a:schemeClr val="accent1"/>
                </a:solidFill>
              </a:rPr>
              <a:t>, </a:t>
            </a:r>
            <a:r>
              <a:rPr lang="en-US" sz="1600" b="0" dirty="0" err="1">
                <a:solidFill>
                  <a:schemeClr val="accent1"/>
                </a:solidFill>
              </a:rPr>
              <a:t>sunum</a:t>
            </a:r>
            <a:r>
              <a:rPr lang="en-US" sz="1600" b="0" dirty="0">
                <a:solidFill>
                  <a:schemeClr val="accent1"/>
                </a:solidFill>
              </a:rPr>
              <a:t> </a:t>
            </a:r>
            <a:r>
              <a:rPr lang="en-US" sz="1600" b="0" dirty="0" err="1">
                <a:solidFill>
                  <a:schemeClr val="accent1"/>
                </a:solidFill>
              </a:rPr>
              <a:t>yarışmalarına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startup </a:t>
            </a:r>
            <a:r>
              <a:rPr lang="en-US" sz="1600" b="0" dirty="0" err="1">
                <a:solidFill>
                  <a:schemeClr val="accent1"/>
                </a:solidFill>
              </a:rPr>
              <a:t>inkübatörlerine</a:t>
            </a:r>
            <a:r>
              <a:rPr lang="en-US" sz="1600" b="0" dirty="0">
                <a:solidFill>
                  <a:schemeClr val="accent1"/>
                </a:solidFill>
              </a:rPr>
              <a:t> </a:t>
            </a:r>
            <a:r>
              <a:rPr lang="en-US" sz="1600" b="0" dirty="0" err="1">
                <a:solidFill>
                  <a:schemeClr val="accent1"/>
                </a:solidFill>
              </a:rPr>
              <a:t>katılın</a:t>
            </a:r>
            <a:r>
              <a:rPr lang="en-US" sz="1600" b="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Melek </a:t>
            </a:r>
            <a:r>
              <a:rPr lang="en-US" sz="1600" dirty="0" err="1">
                <a:solidFill>
                  <a:schemeClr val="accent1"/>
                </a:solidFill>
              </a:rPr>
              <a:t>Grupları</a:t>
            </a:r>
            <a:r>
              <a:rPr lang="en-US" sz="1600" dirty="0">
                <a:solidFill>
                  <a:schemeClr val="accent1"/>
                </a:solidFill>
              </a:rPr>
              <a:t>: </a:t>
            </a:r>
            <a:r>
              <a:rPr lang="en-US" sz="1600" b="0" dirty="0">
                <a:solidFill>
                  <a:schemeClr val="accent1"/>
                </a:solidFill>
                <a:hlinkClick r:id="rId3">
                  <a:extLst>
                    <a:ext uri="{A12FA001-AC4F-418D-AE19-62706E023703}">
                      <ahyp:hlinkClr xmlns:ahyp="http://schemas.microsoft.com/office/drawing/2018/hyperlinkcolor" val="tx"/>
                    </a:ext>
                  </a:extLst>
                </a:hlinkClick>
              </a:rPr>
              <a:t>Angel Capital Association </a:t>
            </a:r>
            <a:r>
              <a:rPr lang="en-US" sz="1600" b="0" dirty="0" err="1">
                <a:solidFill>
                  <a:schemeClr val="accent1"/>
                </a:solidFill>
              </a:rPr>
              <a:t>veya</a:t>
            </a:r>
            <a:r>
              <a:rPr lang="en-US" sz="1600" b="0" dirty="0">
                <a:solidFill>
                  <a:schemeClr val="accent1"/>
                </a:solidFill>
              </a:rPr>
              <a:t> </a:t>
            </a:r>
            <a:r>
              <a:rPr lang="en-US" sz="1600" b="0" dirty="0">
                <a:solidFill>
                  <a:schemeClr val="accent1"/>
                </a:solidFill>
                <a:hlinkClick r:id="rId4">
                  <a:extLst>
                    <a:ext uri="{A12FA001-AC4F-418D-AE19-62706E023703}">
                      <ahyp:hlinkClr xmlns:ahyp="http://schemas.microsoft.com/office/drawing/2018/hyperlinkcolor" val="tx"/>
                    </a:ext>
                  </a:extLst>
                </a:hlinkClick>
              </a:rPr>
              <a:t>Golden Seeds </a:t>
            </a:r>
            <a:r>
              <a:rPr lang="en-US" sz="1600" b="0" dirty="0" err="1">
                <a:solidFill>
                  <a:schemeClr val="accent1"/>
                </a:solidFill>
              </a:rPr>
              <a:t>gibi</a:t>
            </a:r>
            <a:r>
              <a:rPr lang="en-US" sz="1600" b="0" dirty="0">
                <a:solidFill>
                  <a:schemeClr val="accent1"/>
                </a:solidFill>
              </a:rPr>
              <a:t> </a:t>
            </a:r>
            <a:r>
              <a:rPr lang="en-US" sz="1600" b="0" dirty="0" err="1">
                <a:solidFill>
                  <a:schemeClr val="accent1"/>
                </a:solidFill>
              </a:rPr>
              <a:t>kadınların</a:t>
            </a:r>
            <a:r>
              <a:rPr lang="en-US" sz="1600" b="0" dirty="0">
                <a:solidFill>
                  <a:schemeClr val="accent1"/>
                </a:solidFill>
              </a:rPr>
              <a:t> </a:t>
            </a:r>
            <a:r>
              <a:rPr lang="en-US" sz="1600" b="0" dirty="0" err="1">
                <a:solidFill>
                  <a:schemeClr val="accent1"/>
                </a:solidFill>
              </a:rPr>
              <a:t>liderliğindeki</a:t>
            </a:r>
            <a:r>
              <a:rPr lang="en-US" sz="1600" b="0" dirty="0">
                <a:solidFill>
                  <a:schemeClr val="accent1"/>
                </a:solidFill>
              </a:rPr>
              <a:t> </a:t>
            </a:r>
            <a:r>
              <a:rPr lang="en-US" sz="1600" b="0" dirty="0" err="1">
                <a:solidFill>
                  <a:schemeClr val="accent1"/>
                </a:solidFill>
              </a:rPr>
              <a:t>işletmelere</a:t>
            </a:r>
            <a:r>
              <a:rPr lang="en-US" sz="1600" b="0" dirty="0">
                <a:solidFill>
                  <a:schemeClr val="accent1"/>
                </a:solidFill>
              </a:rPr>
              <a:t> </a:t>
            </a:r>
            <a:r>
              <a:rPr lang="en-US" sz="1600" b="0" dirty="0" err="1">
                <a:solidFill>
                  <a:schemeClr val="accent1"/>
                </a:solidFill>
              </a:rPr>
              <a:t>fon</a:t>
            </a:r>
            <a:r>
              <a:rPr lang="en-US" sz="1600" b="0" dirty="0">
                <a:solidFill>
                  <a:schemeClr val="accent1"/>
                </a:solidFill>
              </a:rPr>
              <a:t> </a:t>
            </a:r>
            <a:r>
              <a:rPr lang="en-US" sz="1600" b="0" dirty="0" err="1">
                <a:solidFill>
                  <a:schemeClr val="accent1"/>
                </a:solidFill>
              </a:rPr>
              <a:t>sağlamaya</a:t>
            </a:r>
            <a:r>
              <a:rPr lang="en-US" sz="1600" b="0" dirty="0">
                <a:solidFill>
                  <a:schemeClr val="accent1"/>
                </a:solidFill>
              </a:rPr>
              <a:t> </a:t>
            </a:r>
            <a:r>
              <a:rPr lang="en-US" sz="1600" b="0" dirty="0" err="1">
                <a:solidFill>
                  <a:schemeClr val="accent1"/>
                </a:solidFill>
              </a:rPr>
              <a:t>odaklanan</a:t>
            </a:r>
            <a:r>
              <a:rPr lang="en-US" sz="1600" b="0" dirty="0">
                <a:solidFill>
                  <a:schemeClr val="accent1"/>
                </a:solidFill>
              </a:rPr>
              <a:t> </a:t>
            </a:r>
            <a:r>
              <a:rPr lang="en-US" sz="1600" b="0" dirty="0" err="1">
                <a:solidFill>
                  <a:schemeClr val="accent1"/>
                </a:solidFill>
              </a:rPr>
              <a:t>yerel</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ulusal</a:t>
            </a:r>
            <a:r>
              <a:rPr lang="en-US" sz="1600" b="0" dirty="0">
                <a:solidFill>
                  <a:schemeClr val="accent1"/>
                </a:solidFill>
              </a:rPr>
              <a:t> </a:t>
            </a:r>
            <a:r>
              <a:rPr lang="en-US" sz="1600" b="0" dirty="0" err="1">
                <a:solidFill>
                  <a:schemeClr val="accent1"/>
                </a:solidFill>
              </a:rPr>
              <a:t>melek</a:t>
            </a:r>
            <a:r>
              <a:rPr lang="en-US" sz="1600" b="0" dirty="0">
                <a:solidFill>
                  <a:schemeClr val="accent1"/>
                </a:solidFill>
              </a:rPr>
              <a:t> </a:t>
            </a: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ağlarına</a:t>
            </a:r>
            <a:r>
              <a:rPr lang="en-US" sz="1600" b="0" dirty="0">
                <a:solidFill>
                  <a:schemeClr val="accent1"/>
                </a:solidFill>
              </a:rPr>
              <a:t> </a:t>
            </a:r>
            <a:r>
              <a:rPr lang="en-US" sz="1600" b="0" dirty="0" err="1">
                <a:solidFill>
                  <a:schemeClr val="accent1"/>
                </a:solidFill>
              </a:rPr>
              <a:t>katılın</a:t>
            </a:r>
            <a:r>
              <a:rPr lang="en-US" sz="1600" b="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n-US" sz="1600" dirty="0" err="1">
                <a:solidFill>
                  <a:schemeClr val="accent1"/>
                </a:solidFill>
              </a:rPr>
              <a:t>Çevrimiçi</a:t>
            </a:r>
            <a:r>
              <a:rPr lang="en-US" sz="1600" dirty="0">
                <a:solidFill>
                  <a:schemeClr val="accent1"/>
                </a:solidFill>
              </a:rPr>
              <a:t> </a:t>
            </a:r>
            <a:r>
              <a:rPr lang="en-US" sz="1600" dirty="0" err="1">
                <a:solidFill>
                  <a:schemeClr val="accent1"/>
                </a:solidFill>
              </a:rPr>
              <a:t>Platformlar</a:t>
            </a:r>
            <a:r>
              <a:rPr lang="en-US" sz="1600" dirty="0">
                <a:solidFill>
                  <a:schemeClr val="accent1"/>
                </a:solidFill>
              </a:rPr>
              <a:t>: </a:t>
            </a:r>
            <a:r>
              <a:rPr lang="en-US" sz="1600" b="0" dirty="0">
                <a:solidFill>
                  <a:schemeClr val="accent1"/>
                </a:solidFill>
              </a:rPr>
              <a:t>Melek </a:t>
            </a:r>
            <a:r>
              <a:rPr lang="en-US" sz="1600" b="0" dirty="0" err="1">
                <a:solidFill>
                  <a:schemeClr val="accent1"/>
                </a:solidFill>
              </a:rPr>
              <a:t>yatırımcılarla</a:t>
            </a:r>
            <a:r>
              <a:rPr lang="en-US" sz="1600" b="0" dirty="0">
                <a:solidFill>
                  <a:schemeClr val="accent1"/>
                </a:solidFill>
              </a:rPr>
              <a:t> </a:t>
            </a:r>
            <a:r>
              <a:rPr lang="en-US" sz="1600" b="0" dirty="0" err="1">
                <a:solidFill>
                  <a:schemeClr val="accent1"/>
                </a:solidFill>
              </a:rPr>
              <a:t>bağlantı</a:t>
            </a:r>
            <a:r>
              <a:rPr lang="en-US" sz="1600" b="0" dirty="0">
                <a:solidFill>
                  <a:schemeClr val="accent1"/>
                </a:solidFill>
              </a:rPr>
              <a:t> </a:t>
            </a:r>
            <a:r>
              <a:rPr lang="en-US" sz="1600" b="0" dirty="0" err="1">
                <a:solidFill>
                  <a:schemeClr val="accent1"/>
                </a:solidFill>
              </a:rPr>
              <a:t>kurmak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a:solidFill>
                  <a:schemeClr val="accent1"/>
                </a:solidFill>
                <a:hlinkClick r:id="rId5">
                  <a:extLst>
                    <a:ext uri="{A12FA001-AC4F-418D-AE19-62706E023703}">
                      <ahyp:hlinkClr xmlns:ahyp="http://schemas.microsoft.com/office/drawing/2018/hyperlinkcolor" val="tx"/>
                    </a:ext>
                  </a:extLst>
                </a:hlinkClick>
              </a:rPr>
              <a:t>AngelList </a:t>
            </a:r>
            <a:r>
              <a:rPr lang="en-US" sz="1600" b="0" dirty="0" err="1">
                <a:solidFill>
                  <a:schemeClr val="accent1"/>
                </a:solidFill>
              </a:rPr>
              <a:t>gibi</a:t>
            </a:r>
            <a:r>
              <a:rPr lang="en-US" sz="1600" b="0" dirty="0">
                <a:solidFill>
                  <a:schemeClr val="accent1"/>
                </a:solidFill>
              </a:rPr>
              <a:t> </a:t>
            </a:r>
            <a:r>
              <a:rPr lang="en-US" sz="1600" b="0" dirty="0" err="1">
                <a:solidFill>
                  <a:schemeClr val="accent1"/>
                </a:solidFill>
              </a:rPr>
              <a:t>kitlesel</a:t>
            </a:r>
            <a:r>
              <a:rPr lang="en-US" sz="1600" b="0" dirty="0">
                <a:solidFill>
                  <a:schemeClr val="accent1"/>
                </a:solidFill>
              </a:rPr>
              <a:t> </a:t>
            </a:r>
            <a:r>
              <a:rPr lang="en-US" sz="1600" b="0" dirty="0" err="1">
                <a:solidFill>
                  <a:schemeClr val="accent1"/>
                </a:solidFill>
              </a:rPr>
              <a:t>fonlama</a:t>
            </a:r>
            <a:r>
              <a:rPr lang="en-US" sz="1600" b="0" dirty="0">
                <a:solidFill>
                  <a:schemeClr val="accent1"/>
                </a:solidFill>
              </a:rPr>
              <a:t> </a:t>
            </a:r>
            <a:r>
              <a:rPr lang="en-US" sz="1600" b="0" dirty="0" err="1">
                <a:solidFill>
                  <a:schemeClr val="accent1"/>
                </a:solidFill>
              </a:rPr>
              <a:t>platformlarını</a:t>
            </a:r>
            <a:r>
              <a:rPr lang="en-US" sz="1600" b="0" dirty="0">
                <a:solidFill>
                  <a:schemeClr val="accent1"/>
                </a:solidFill>
              </a:rPr>
              <a:t> </a:t>
            </a:r>
            <a:r>
              <a:rPr lang="en-US" sz="1600" b="0" dirty="0" err="1">
                <a:solidFill>
                  <a:schemeClr val="accent1"/>
                </a:solidFill>
              </a:rPr>
              <a:t>kullanın</a:t>
            </a:r>
            <a:r>
              <a:rPr lang="en-US" sz="1600" b="0" dirty="0">
                <a:solidFill>
                  <a:schemeClr val="accent1"/>
                </a:solidFill>
              </a:rPr>
              <a:t>.</a:t>
            </a:r>
          </a:p>
          <a:p>
            <a:endParaRPr lang="sl-SI" dirty="0"/>
          </a:p>
        </p:txBody>
      </p:sp>
      <p:pic>
        <p:nvPicPr>
          <p:cNvPr id="7" name="Online Media 6" title="What is an Angel Investor?">
            <a:hlinkClick r:id="" action="ppaction://media"/>
            <a:extLst>
              <a:ext uri="{FF2B5EF4-FFF2-40B4-BE49-F238E27FC236}">
                <a16:creationId xmlns:a16="http://schemas.microsoft.com/office/drawing/2014/main" id="{A44EB168-9509-B122-5F20-B471BE21F2A9}"/>
              </a:ext>
            </a:extLst>
          </p:cNvPr>
          <p:cNvPicPr>
            <a:picLocks noRot="1" noChangeAspect="1"/>
          </p:cNvPicPr>
          <p:nvPr>
            <a:videoFile r:link="rId1"/>
          </p:nvPr>
        </p:nvPicPr>
        <p:blipFill>
          <a:blip r:embed="rId6"/>
          <a:stretch>
            <a:fillRect/>
          </a:stretch>
        </p:blipFill>
        <p:spPr>
          <a:xfrm>
            <a:off x="1070974" y="3094236"/>
            <a:ext cx="3620332" cy="2045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PoljeZBesedilom 8">
            <a:extLst>
              <a:ext uri="{FF2B5EF4-FFF2-40B4-BE49-F238E27FC236}">
                <a16:creationId xmlns:a16="http://schemas.microsoft.com/office/drawing/2014/main" id="{221326A7-9EC3-DB01-8B24-52E0E5BB0E81}"/>
              </a:ext>
            </a:extLst>
          </p:cNvPr>
          <p:cNvSpPr txBox="1"/>
          <p:nvPr/>
        </p:nvSpPr>
        <p:spPr>
          <a:xfrm>
            <a:off x="668054" y="1169095"/>
            <a:ext cx="4498932"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600" b="1" dirty="0">
                <a:solidFill>
                  <a:schemeClr val="accent1"/>
                </a:solidFill>
                <a:ea typeface="+mn-lt"/>
                <a:cs typeface="+mn-lt"/>
              </a:rPr>
              <a:t>Melek </a:t>
            </a:r>
            <a:r>
              <a:rPr lang="sl-SI" sz="1600" dirty="0">
                <a:solidFill>
                  <a:schemeClr val="accent1"/>
                </a:solidFill>
                <a:ea typeface="+mn-lt"/>
                <a:cs typeface="+mn-lt"/>
              </a:rPr>
              <a:t>yatırımcılar, kendi paralarını genellikle öz sermaye veya dönüştürülebilir borç karşılığında yeni kurulan veya erken aşamadaki işletmelere yatıran ve genellikle büyümeyi desteklemek için deneyim ve bağlantılara katkıda bulunan özel kişilerdir.</a:t>
            </a:r>
            <a:endParaRPr lang="sl-SI" sz="1600" dirty="0">
              <a:solidFill>
                <a:schemeClr val="accent1"/>
              </a:solidFill>
            </a:endParaRPr>
          </a:p>
        </p:txBody>
      </p:sp>
      <p:sp>
        <p:nvSpPr>
          <p:cNvPr id="10" name="PoljeZBesedilom 9">
            <a:extLst>
              <a:ext uri="{FF2B5EF4-FFF2-40B4-BE49-F238E27FC236}">
                <a16:creationId xmlns:a16="http://schemas.microsoft.com/office/drawing/2014/main" id="{97698832-009F-B767-3739-AB735511B5FF}"/>
              </a:ext>
            </a:extLst>
          </p:cNvPr>
          <p:cNvSpPr txBox="1"/>
          <p:nvPr/>
        </p:nvSpPr>
        <p:spPr>
          <a:xfrm>
            <a:off x="1544877" y="5521890"/>
            <a:ext cx="2254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Kaynak: Melek Yatırımcı Nedir? Investors Trading Academy tarafından</a:t>
            </a:r>
          </a:p>
        </p:txBody>
      </p:sp>
      <p:pic>
        <p:nvPicPr>
          <p:cNvPr id="5" name="Resim 4">
            <a:extLst>
              <a:ext uri="{FF2B5EF4-FFF2-40B4-BE49-F238E27FC236}">
                <a16:creationId xmlns:a16="http://schemas.microsoft.com/office/drawing/2014/main" id="{47CB5870-12F9-93F3-F3A0-4253CBD286CD}"/>
              </a:ext>
            </a:extLst>
          </p:cNvPr>
          <p:cNvPicPr>
            <a:picLocks noChangeAspect="1"/>
          </p:cNvPicPr>
          <p:nvPr/>
        </p:nvPicPr>
        <p:blipFill>
          <a:blip r:embed="rId7"/>
          <a:stretch>
            <a:fillRect/>
          </a:stretch>
        </p:blipFill>
        <p:spPr>
          <a:xfrm>
            <a:off x="204699" y="6031476"/>
            <a:ext cx="1267002" cy="685896"/>
          </a:xfrm>
          <a:prstGeom prst="rect">
            <a:avLst/>
          </a:prstGeom>
        </p:spPr>
      </p:pic>
    </p:spTree>
    <p:extLst>
      <p:ext uri="{BB962C8B-B14F-4D97-AF65-F5344CB8AC3E}">
        <p14:creationId xmlns:p14="http://schemas.microsoft.com/office/powerpoint/2010/main" val="1848216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55121" y="97706"/>
            <a:ext cx="8952781" cy="549275"/>
          </a:xfrm>
        </p:spPr>
        <p:txBody>
          <a:bodyPr>
            <a:normAutofit fontScale="90000"/>
          </a:bodyPr>
          <a:lstStyle/>
          <a:p>
            <a:r>
              <a:rPr lang="sl-SI" err="1"/>
              <a:t>Risk Sermayesi Girişimleri</a:t>
            </a:r>
            <a:endParaRPr lang="sl-SI"/>
          </a:p>
        </p:txBody>
      </p:sp>
      <p:sp>
        <p:nvSpPr>
          <p:cNvPr id="3" name="Content Placeholder 2">
            <a:extLst>
              <a:ext uri="{FF2B5EF4-FFF2-40B4-BE49-F238E27FC236}">
                <a16:creationId xmlns:a16="http://schemas.microsoft.com/office/drawing/2014/main" id="{51B12A4E-23CD-8EE2-DF09-EC4038938689}"/>
              </a:ext>
            </a:extLst>
          </p:cNvPr>
          <p:cNvSpPr>
            <a:spLocks noGrp="1"/>
          </p:cNvSpPr>
          <p:nvPr>
            <p:ph sz="half" idx="1"/>
          </p:nvPr>
        </p:nvSpPr>
        <p:spPr>
          <a:xfrm>
            <a:off x="451450" y="871268"/>
            <a:ext cx="4595004" cy="2760453"/>
          </a:xfrm>
        </p:spPr>
        <p:txBody>
          <a:bodyPr>
            <a:noAutofit/>
          </a:bodyPr>
          <a:lstStyle/>
          <a:p>
            <a:pPr>
              <a:lnSpc>
                <a:spcPct val="150000"/>
              </a:lnSpc>
            </a:pPr>
            <a:r>
              <a:rPr lang="en-US" sz="1400">
                <a:solidFill>
                  <a:schemeClr val="accent1"/>
                </a:solidFill>
              </a:rPr>
              <a:t>Risk sermayesi (VC), risk sermayesi </a:t>
            </a:r>
            <a:r>
              <a:rPr lang="en-US" sz="1400" b="0">
                <a:solidFill>
                  <a:schemeClr val="accent1"/>
                </a:solidFill>
              </a:rPr>
              <a:t>firmaları tarafından yüksek büyüme potansiyeline sahip girişimlere ve erken aşama şirketlere sağlanan bir tür özel sermaye finansmanıdır. Önemli miktarda finansman ve stratejik destek sağlama potansiyeli nedeniyle girişimciler tarafından en çok aranan sermaye türlerinden biridir.</a:t>
            </a:r>
            <a:endParaRPr lang="sl-SI" sz="1400" b="0">
              <a:solidFill>
                <a:schemeClr val="accent1"/>
              </a:solidFill>
            </a:endParaRPr>
          </a:p>
        </p:txBody>
      </p:sp>
      <p:sp>
        <p:nvSpPr>
          <p:cNvPr id="4" name="Content Placeholder 3">
            <a:extLst>
              <a:ext uri="{FF2B5EF4-FFF2-40B4-BE49-F238E27FC236}">
                <a16:creationId xmlns:a16="http://schemas.microsoft.com/office/drawing/2014/main" id="{4034434A-B149-B830-7C3D-A01EBC7F330E}"/>
              </a:ext>
            </a:extLst>
          </p:cNvPr>
          <p:cNvSpPr>
            <a:spLocks noGrp="1"/>
          </p:cNvSpPr>
          <p:nvPr>
            <p:ph sz="half" idx="2"/>
          </p:nvPr>
        </p:nvSpPr>
        <p:spPr>
          <a:xfrm>
            <a:off x="5693435" y="767751"/>
            <a:ext cx="6047116" cy="5840083"/>
          </a:xfrm>
        </p:spPr>
        <p:txBody>
          <a:bodyPr vert="horz" lIns="91440" tIns="45720" rIns="91440" bIns="45720" rtlCol="0" anchor="t">
            <a:normAutofit/>
          </a:bodyPr>
          <a:lstStyle/>
          <a:p>
            <a:pPr>
              <a:spcBef>
                <a:spcPts val="600"/>
              </a:spcBef>
              <a:spcAft>
                <a:spcPts val="600"/>
              </a:spcAft>
            </a:pPr>
            <a:r>
              <a:rPr lang="en-US" sz="1400">
                <a:solidFill>
                  <a:schemeClr val="accent1"/>
                </a:solidFill>
                <a:ea typeface="+mn-lt"/>
                <a:cs typeface="+mn-lt"/>
              </a:rPr>
              <a:t>Risk Sermayesinin Temel Özellikleri:</a:t>
            </a:r>
            <a:endParaRPr lang="sl-SI"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Yüksek Risk, Yüksek Ödül:</a:t>
            </a:r>
            <a:r>
              <a:rPr lang="en-US" sz="1400" b="0">
                <a:solidFill>
                  <a:schemeClr val="accent1"/>
                </a:solidFill>
                <a:ea typeface="+mn-lt"/>
                <a:cs typeface="+mn-lt"/>
              </a:rPr>
              <a:t> Risk sermayedarları, yüksek başarısızlık oranlarına rağmen 10 kat getiri potansiyeli olan girişimleri hedeflemektedir.</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Hisse Senedi: </a:t>
            </a:r>
            <a:r>
              <a:rPr lang="en-US" sz="1400" b="0">
                <a:solidFill>
                  <a:schemeClr val="accent1"/>
                </a:solidFill>
                <a:ea typeface="+mn-lt"/>
                <a:cs typeface="+mn-lt"/>
              </a:rPr>
              <a:t>Yatırımlar tipik olarak %15-%45 oranında hisse senedi sahipliğini içerir.</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Yönetim Kurulu Katılımı:</a:t>
            </a:r>
            <a:r>
              <a:rPr lang="en-US" sz="1400" b="0">
                <a:solidFill>
                  <a:schemeClr val="accent1"/>
                </a:solidFill>
                <a:ea typeface="+mn-lt"/>
                <a:cs typeface="+mn-lt"/>
              </a:rPr>
              <a:t> Risk sermayedarları genellikle karar alma sürecine katkı sağlamak için yönetim kurulu koltuklarını veya gözlemci rollerini güvence altına alır.</a:t>
            </a:r>
            <a:endParaRPr lang="en-US" sz="1400">
              <a:solidFill>
                <a:schemeClr val="accent1"/>
              </a:solidFill>
            </a:endParaRPr>
          </a:p>
          <a:p>
            <a:pPr marL="285750">
              <a:spcBef>
                <a:spcPts val="600"/>
              </a:spcBef>
              <a:spcAft>
                <a:spcPts val="600"/>
              </a:spcAft>
            </a:pPr>
            <a:endParaRPr lang="en-US" sz="1400" b="0">
              <a:solidFill>
                <a:schemeClr val="accent1"/>
              </a:solidFill>
              <a:ea typeface="+mn-lt"/>
              <a:cs typeface="+mn-lt"/>
            </a:endParaRPr>
          </a:p>
          <a:p>
            <a:pPr>
              <a:spcBef>
                <a:spcPts val="600"/>
              </a:spcBef>
              <a:spcAft>
                <a:spcPts val="600"/>
              </a:spcAft>
            </a:pPr>
            <a:r>
              <a:rPr lang="en-US" sz="1400">
                <a:solidFill>
                  <a:schemeClr val="accent1"/>
                </a:solidFill>
                <a:ea typeface="+mn-lt"/>
                <a:cs typeface="+mn-lt"/>
              </a:rPr>
              <a:t>Girişim Sermayesi Sağlamak için Adımlar:</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Yatırımcıları Bulun: </a:t>
            </a:r>
            <a:r>
              <a:rPr lang="en-US" sz="1400" b="0">
                <a:solidFill>
                  <a:schemeClr val="accent1"/>
                </a:solidFill>
                <a:ea typeface="+mn-lt"/>
                <a:cs typeface="+mn-lt"/>
              </a:rPr>
              <a:t>Sektöre özel VC'leri belirlemek için </a:t>
            </a:r>
            <a:r>
              <a:rPr lang="en-US" sz="1400" b="0">
                <a:solidFill>
                  <a:schemeClr val="accent1"/>
                </a:solidFill>
                <a:ea typeface="+mn-lt"/>
                <a:cs typeface="+mn-lt"/>
                <a:hlinkClick r:id="rId3">
                  <a:extLst>
                    <a:ext uri="{A12FA001-AC4F-418D-AE19-62706E023703}">
                      <ahyp:hlinkClr xmlns:ahyp="http://schemas.microsoft.com/office/drawing/2018/hyperlinkcolor" val="tx"/>
                    </a:ext>
                  </a:extLst>
                </a:hlinkClick>
              </a:rPr>
              <a:t>CB Insights </a:t>
            </a:r>
            <a:r>
              <a:rPr lang="en-US" sz="1400" b="0">
                <a:solidFill>
                  <a:schemeClr val="accent1"/>
                </a:solidFill>
                <a:ea typeface="+mn-lt"/>
                <a:cs typeface="+mn-lt"/>
              </a:rPr>
              <a:t>gibi platformları kullanın.</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Tanıştırmalardan Yararlanın:</a:t>
            </a:r>
            <a:r>
              <a:rPr lang="en-US" sz="1400" b="0">
                <a:solidFill>
                  <a:schemeClr val="accent1"/>
                </a:solidFill>
                <a:ea typeface="+mn-lt"/>
                <a:cs typeface="+mn-lt"/>
              </a:rPr>
              <a:t> Risk sermayedarının tanıdığı başarılı girişimcilerden tavsiye alın.</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İlk Temas:</a:t>
            </a:r>
            <a:r>
              <a:rPr lang="en-US" sz="1400" b="0">
                <a:solidFill>
                  <a:schemeClr val="accent1"/>
                </a:solidFill>
                <a:ea typeface="+mn-lt"/>
                <a:cs typeface="+mn-lt"/>
              </a:rPr>
              <a:t> Bir iş ortağı görüşmesi ile başlayın ve güçlü bir sunum yapın.</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Pitch Toplantıları:</a:t>
            </a:r>
            <a:r>
              <a:rPr lang="en-US" sz="1400" b="0">
                <a:solidFill>
                  <a:schemeClr val="accent1"/>
                </a:solidFill>
                <a:ea typeface="+mn-lt"/>
                <a:cs typeface="+mn-lt"/>
              </a:rPr>
              <a:t> Detaylı bir sunum paylaşın ve işinizi derinlemesine tartışın.</a:t>
            </a:r>
            <a:endParaRPr lang="en-US" sz="1400">
              <a:solidFill>
                <a:schemeClr val="accent1"/>
              </a:solidFill>
            </a:endParaRPr>
          </a:p>
          <a:p>
            <a:pPr marL="285750">
              <a:spcBef>
                <a:spcPts val="600"/>
              </a:spcBef>
              <a:spcAft>
                <a:spcPts val="600"/>
              </a:spcAft>
              <a:buFont typeface="Arial"/>
              <a:buChar char="•"/>
            </a:pPr>
            <a:r>
              <a:rPr lang="en-US" sz="1400">
                <a:solidFill>
                  <a:schemeClr val="accent1"/>
                </a:solidFill>
                <a:ea typeface="+mn-lt"/>
                <a:cs typeface="+mn-lt"/>
              </a:rPr>
              <a:t>Term Sheet ve Durum Tespiti:</a:t>
            </a:r>
            <a:r>
              <a:rPr lang="en-US" sz="1400" b="0">
                <a:solidFill>
                  <a:schemeClr val="accent1"/>
                </a:solidFill>
                <a:ea typeface="+mn-lt"/>
                <a:cs typeface="+mn-lt"/>
              </a:rPr>
              <a:t> Bir şartname alın ve 1-3 aylık bir durum tespiti sürecinden geçin.</a:t>
            </a:r>
            <a:endParaRPr lang="en-US" sz="1400">
              <a:solidFill>
                <a:schemeClr val="accent1"/>
              </a:solidFill>
            </a:endParaRPr>
          </a:p>
          <a:p>
            <a:pPr>
              <a:lnSpc>
                <a:spcPct val="170000"/>
              </a:lnSpc>
            </a:pPr>
            <a:endParaRPr lang="en-US" sz="3400">
              <a:solidFill>
                <a:schemeClr val="accent1"/>
              </a:solidFill>
            </a:endParaRPr>
          </a:p>
          <a:p>
            <a:endParaRPr lang="sl-SI"/>
          </a:p>
        </p:txBody>
      </p:sp>
      <p:pic>
        <p:nvPicPr>
          <p:cNvPr id="5" name="Online Media 4" title="If You Know Nothing About Venture Capital, Watch This First | Forbes">
            <a:hlinkClick r:id="" action="ppaction://media"/>
            <a:extLst>
              <a:ext uri="{FF2B5EF4-FFF2-40B4-BE49-F238E27FC236}">
                <a16:creationId xmlns:a16="http://schemas.microsoft.com/office/drawing/2014/main" id="{9645FECB-BD4A-2A14-6CD3-784AE75F509B}"/>
              </a:ext>
            </a:extLst>
          </p:cNvPr>
          <p:cNvPicPr>
            <a:picLocks noRot="1" noChangeAspect="1"/>
          </p:cNvPicPr>
          <p:nvPr>
            <a:videoFile r:link="rId1"/>
          </p:nvPr>
        </p:nvPicPr>
        <p:blipFill>
          <a:blip r:embed="rId4"/>
          <a:stretch>
            <a:fillRect/>
          </a:stretch>
        </p:blipFill>
        <p:spPr>
          <a:xfrm>
            <a:off x="578255" y="3237020"/>
            <a:ext cx="3679579" cy="2078967"/>
          </a:xfrm>
          <a:prstGeom prst="roundRect">
            <a:avLst>
              <a:gd name="adj" fmla="val 1485"/>
            </a:avLst>
          </a:prstGeom>
          <a:ln>
            <a:noFill/>
          </a:ln>
          <a:effectLst>
            <a:outerShdw blurRad="241300" dist="50800" dir="17400000" sy="23000" kx="-1200000" algn="bl" rotWithShape="0">
              <a:srgbClr val="000000">
                <a:alpha val="16000"/>
              </a:srgbClr>
            </a:outerShdw>
          </a:effectLst>
          <a:scene3d>
            <a:camera prst="perspectiveLeft">
              <a:rot lat="0" lon="1200000" rev="0"/>
            </a:camera>
            <a:lightRig rig="balanced" dir="t"/>
          </a:scene3d>
          <a:sp3d contourW="12700">
            <a:contourClr>
              <a:srgbClr val="7F7F7F"/>
            </a:contourClr>
          </a:sp3d>
        </p:spPr>
      </p:pic>
      <p:sp>
        <p:nvSpPr>
          <p:cNvPr id="7" name="PoljeZBesedilom 6">
            <a:extLst>
              <a:ext uri="{FF2B5EF4-FFF2-40B4-BE49-F238E27FC236}">
                <a16:creationId xmlns:a16="http://schemas.microsoft.com/office/drawing/2014/main" id="{D499A2CD-BE6A-2DEB-FDDC-50F772E44D9B}"/>
              </a:ext>
            </a:extLst>
          </p:cNvPr>
          <p:cNvSpPr txBox="1"/>
          <p:nvPr/>
        </p:nvSpPr>
        <p:spPr>
          <a:xfrm>
            <a:off x="1201977" y="5432734"/>
            <a:ext cx="243213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Kaynak: Risk Sermayesi Hakkında Hiçbir Şey Bilmiyorsanız, Önce Bunu İzleyin - Forbes</a:t>
            </a:r>
          </a:p>
        </p:txBody>
      </p:sp>
    </p:spTree>
    <p:extLst>
      <p:ext uri="{BB962C8B-B14F-4D97-AF65-F5344CB8AC3E}">
        <p14:creationId xmlns:p14="http://schemas.microsoft.com/office/powerpoint/2010/main" val="7450228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74453" y="365125"/>
            <a:ext cx="9756475" cy="592407"/>
          </a:xfrm>
        </p:spPr>
        <p:txBody>
          <a:bodyPr>
            <a:noAutofit/>
          </a:bodyPr>
          <a:lstStyle/>
          <a:p>
            <a:r>
              <a:rPr lang="en-US" sz="3400"/>
              <a:t>Finansman ararken dikkat edilmesi gereken yasal ve düzenleyici hususlar</a:t>
            </a:r>
            <a:endParaRPr lang="sl-SI" sz="3400"/>
          </a:p>
        </p:txBody>
      </p:sp>
      <p:sp>
        <p:nvSpPr>
          <p:cNvPr id="3" name="Content Placeholder 2">
            <a:extLst>
              <a:ext uri="{FF2B5EF4-FFF2-40B4-BE49-F238E27FC236}">
                <a16:creationId xmlns:a16="http://schemas.microsoft.com/office/drawing/2014/main" id="{F65B38E3-22B9-D983-BE60-39BB5D7D3D5D}"/>
              </a:ext>
            </a:extLst>
          </p:cNvPr>
          <p:cNvSpPr>
            <a:spLocks noGrp="1"/>
          </p:cNvSpPr>
          <p:nvPr>
            <p:ph idx="1"/>
          </p:nvPr>
        </p:nvSpPr>
        <p:spPr>
          <a:xfrm>
            <a:off x="257493" y="1460976"/>
            <a:ext cx="10939732" cy="4883001"/>
          </a:xfrm>
        </p:spPr>
        <p:txBody>
          <a:bodyPr vert="horz" lIns="91440" tIns="45720" rIns="91440" bIns="45720" rtlCol="0" anchor="t">
            <a:normAutofit/>
          </a:bodyPr>
          <a:lstStyle/>
          <a:p>
            <a:pPr marL="0" indent="0">
              <a:lnSpc>
                <a:spcPct val="100000"/>
              </a:lnSpc>
              <a:spcBef>
                <a:spcPts val="600"/>
              </a:spcBef>
              <a:spcAft>
                <a:spcPts val="600"/>
              </a:spcAft>
              <a:buNone/>
            </a:pPr>
            <a:r>
              <a:rPr lang="en-US" sz="1600" dirty="0" err="1">
                <a:solidFill>
                  <a:schemeClr val="accent1"/>
                </a:solidFill>
              </a:rPr>
              <a:t>Menkul</a:t>
            </a:r>
            <a:r>
              <a:rPr lang="en-US" sz="1600" dirty="0">
                <a:solidFill>
                  <a:schemeClr val="accent1"/>
                </a:solidFill>
              </a:rPr>
              <a:t> </a:t>
            </a:r>
            <a:r>
              <a:rPr lang="en-US" sz="1600" dirty="0" err="1">
                <a:solidFill>
                  <a:schemeClr val="accent1"/>
                </a:solidFill>
              </a:rPr>
              <a:t>kıymetler</a:t>
            </a:r>
            <a:r>
              <a:rPr lang="en-US" sz="1600" dirty="0">
                <a:solidFill>
                  <a:schemeClr val="accent1"/>
                </a:solidFill>
              </a:rPr>
              <a:t> </a:t>
            </a:r>
            <a:r>
              <a:rPr lang="en-US" sz="1600" dirty="0" err="1">
                <a:solidFill>
                  <a:schemeClr val="accent1"/>
                </a:solidFill>
              </a:rPr>
              <a:t>yasalarına</a:t>
            </a:r>
            <a:r>
              <a:rPr lang="en-US" sz="1600" dirty="0">
                <a:solidFill>
                  <a:schemeClr val="accent1"/>
                </a:solidFill>
              </a:rPr>
              <a:t> </a:t>
            </a:r>
            <a:r>
              <a:rPr lang="en-US" sz="1600" dirty="0" err="1">
                <a:solidFill>
                  <a:schemeClr val="accent1"/>
                </a:solidFill>
              </a:rPr>
              <a:t>uygunluk</a:t>
            </a:r>
            <a:endParaRPr lang="sl-SI"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a:t>
            </a:r>
            <a:r>
              <a:rPr lang="en-US" sz="1600" b="0" dirty="0" err="1">
                <a:solidFill>
                  <a:schemeClr val="accent1"/>
                </a:solidFill>
              </a:rPr>
              <a:t>Sermaye</a:t>
            </a:r>
            <a:r>
              <a:rPr lang="en-US" sz="1600" b="0" dirty="0">
                <a:solidFill>
                  <a:schemeClr val="accent1"/>
                </a:solidFill>
              </a:rPr>
              <a:t> </a:t>
            </a:r>
            <a:r>
              <a:rPr lang="en-US" sz="1600" b="0" dirty="0" err="1">
                <a:solidFill>
                  <a:schemeClr val="accent1"/>
                </a:solidFill>
              </a:rPr>
              <a:t>artırımı</a:t>
            </a:r>
            <a:r>
              <a:rPr lang="en-US" sz="1600" b="0" dirty="0">
                <a:solidFill>
                  <a:schemeClr val="accent1"/>
                </a:solidFill>
              </a:rPr>
              <a:t> </a:t>
            </a:r>
            <a:r>
              <a:rPr lang="en-US" sz="1600" b="0" dirty="0" err="1">
                <a:solidFill>
                  <a:schemeClr val="accent1"/>
                </a:solidFill>
              </a:rPr>
              <a:t>yaparken</a:t>
            </a:r>
            <a:r>
              <a:rPr lang="en-US" sz="1600" b="0" dirty="0">
                <a:solidFill>
                  <a:schemeClr val="accent1"/>
                </a:solidFill>
              </a:rPr>
              <a:t> </a:t>
            </a:r>
            <a:r>
              <a:rPr lang="en-US" sz="1600" b="0" dirty="0" err="1">
                <a:solidFill>
                  <a:schemeClr val="accent1"/>
                </a:solidFill>
              </a:rPr>
              <a:t>ilgili</a:t>
            </a:r>
            <a:r>
              <a:rPr lang="en-US" sz="1600" b="0" dirty="0">
                <a:solidFill>
                  <a:schemeClr val="accent1"/>
                </a:solidFill>
              </a:rPr>
              <a:t> </a:t>
            </a:r>
            <a:r>
              <a:rPr lang="en-US" sz="1600" b="0" dirty="0" err="1">
                <a:solidFill>
                  <a:schemeClr val="accent1"/>
                </a:solidFill>
              </a:rPr>
              <a:t>menkul</a:t>
            </a:r>
            <a:r>
              <a:rPr lang="en-US" sz="1600" b="0" dirty="0">
                <a:solidFill>
                  <a:schemeClr val="accent1"/>
                </a:solidFill>
              </a:rPr>
              <a:t> </a:t>
            </a:r>
            <a:r>
              <a:rPr lang="en-US" sz="1600" b="0" dirty="0" err="1">
                <a:solidFill>
                  <a:schemeClr val="accent1"/>
                </a:solidFill>
              </a:rPr>
              <a:t>kıymetler</a:t>
            </a:r>
            <a:r>
              <a:rPr lang="en-US" sz="1600" b="0" dirty="0">
                <a:solidFill>
                  <a:schemeClr val="accent1"/>
                </a:solidFill>
              </a:rPr>
              <a:t> </a:t>
            </a:r>
            <a:r>
              <a:rPr lang="en-US" sz="1600" b="0" dirty="0" err="1">
                <a:solidFill>
                  <a:schemeClr val="accent1"/>
                </a:solidFill>
              </a:rPr>
              <a:t>yasa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yönetmeliklerine</a:t>
            </a:r>
            <a:r>
              <a:rPr lang="en-US" sz="1600" b="0" dirty="0">
                <a:solidFill>
                  <a:schemeClr val="accent1"/>
                </a:solidFill>
              </a:rPr>
              <a:t> </a:t>
            </a:r>
            <a:r>
              <a:rPr lang="en-US" sz="1600" b="0" dirty="0" err="1">
                <a:solidFill>
                  <a:schemeClr val="accent1"/>
                </a:solidFill>
              </a:rPr>
              <a:t>uyulmasını</a:t>
            </a:r>
            <a:r>
              <a:rPr lang="en-US" sz="1600" b="0" dirty="0">
                <a:solidFill>
                  <a:schemeClr val="accent1"/>
                </a:solidFill>
              </a:rPr>
              <a:t> </a:t>
            </a:r>
            <a:r>
              <a:rPr lang="en-US" sz="1600" b="0" dirty="0" err="1">
                <a:solidFill>
                  <a:schemeClr val="accent1"/>
                </a:solidFill>
              </a:rPr>
              <a:t>sağlamak</a:t>
            </a:r>
            <a:endParaRPr lang="en-US" sz="1600" b="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a:t>
            </a:r>
            <a:r>
              <a:rPr lang="en-US" sz="1600" b="0" dirty="0" err="1">
                <a:solidFill>
                  <a:schemeClr val="accent1"/>
                </a:solidFill>
              </a:rPr>
              <a:t>Karmaşık</a:t>
            </a:r>
            <a:r>
              <a:rPr lang="en-US" sz="1600" b="0" dirty="0">
                <a:solidFill>
                  <a:schemeClr val="accent1"/>
                </a:solidFill>
              </a:rPr>
              <a:t> </a:t>
            </a:r>
            <a:r>
              <a:rPr lang="en-US" sz="1600" b="0" dirty="0" err="1">
                <a:solidFill>
                  <a:schemeClr val="accent1"/>
                </a:solidFill>
              </a:rPr>
              <a:t>mevzuat</a:t>
            </a:r>
            <a:r>
              <a:rPr lang="en-US" sz="1600" b="0" dirty="0">
                <a:solidFill>
                  <a:schemeClr val="accent1"/>
                </a:solidFill>
              </a:rPr>
              <a:t> </a:t>
            </a:r>
            <a:r>
              <a:rPr lang="en-US" sz="1600" b="0" dirty="0" err="1">
                <a:solidFill>
                  <a:schemeClr val="accent1"/>
                </a:solidFill>
              </a:rPr>
              <a:t>ortamında</a:t>
            </a:r>
            <a:r>
              <a:rPr lang="en-US" sz="1600" b="0" dirty="0">
                <a:solidFill>
                  <a:schemeClr val="accent1"/>
                </a:solidFill>
              </a:rPr>
              <a:t> </a:t>
            </a:r>
            <a:r>
              <a:rPr lang="en-US" sz="1600" b="0" dirty="0" err="1">
                <a:solidFill>
                  <a:schemeClr val="accent1"/>
                </a:solidFill>
              </a:rPr>
              <a:t>gezinmek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cezalardan</a:t>
            </a:r>
            <a:r>
              <a:rPr lang="en-US" sz="1600" b="0" dirty="0">
                <a:solidFill>
                  <a:schemeClr val="accent1"/>
                </a:solidFill>
              </a:rPr>
              <a:t> </a:t>
            </a:r>
            <a:r>
              <a:rPr lang="en-US" sz="1600" b="0" dirty="0" err="1">
                <a:solidFill>
                  <a:schemeClr val="accent1"/>
                </a:solidFill>
              </a:rPr>
              <a:t>kaçınmak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hukuk</a:t>
            </a:r>
            <a:r>
              <a:rPr lang="en-US" sz="1600" b="0" dirty="0">
                <a:solidFill>
                  <a:schemeClr val="accent1"/>
                </a:solidFill>
              </a:rPr>
              <a:t> </a:t>
            </a:r>
            <a:r>
              <a:rPr lang="en-US" sz="1600" b="0" dirty="0" err="1">
                <a:solidFill>
                  <a:schemeClr val="accent1"/>
                </a:solidFill>
              </a:rPr>
              <a:t>müşaviriyle</a:t>
            </a:r>
            <a:r>
              <a:rPr lang="en-US" sz="1600" b="0" dirty="0">
                <a:solidFill>
                  <a:schemeClr val="accent1"/>
                </a:solidFill>
              </a:rPr>
              <a:t> </a:t>
            </a:r>
            <a:r>
              <a:rPr lang="en-US" sz="1600" b="0" dirty="0" err="1">
                <a:solidFill>
                  <a:schemeClr val="accent1"/>
                </a:solidFill>
              </a:rPr>
              <a:t>birlikte</a:t>
            </a:r>
            <a:r>
              <a:rPr lang="en-US" sz="1600" b="0" dirty="0">
                <a:solidFill>
                  <a:schemeClr val="accent1"/>
                </a:solidFill>
              </a:rPr>
              <a:t> </a:t>
            </a:r>
            <a:r>
              <a:rPr lang="en-US" sz="1600" b="0" dirty="0" err="1">
                <a:solidFill>
                  <a:schemeClr val="accent1"/>
                </a:solidFill>
              </a:rPr>
              <a:t>çalışın</a:t>
            </a:r>
            <a:endParaRPr lang="en-US" sz="1600" b="0" dirty="0">
              <a:solidFill>
                <a:schemeClr val="accent1"/>
              </a:solidFill>
            </a:endParaRP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n-US" sz="1600" dirty="0" err="1">
                <a:solidFill>
                  <a:schemeClr val="accent1"/>
                </a:solidFill>
              </a:rPr>
              <a:t>Yatırımcı</a:t>
            </a:r>
            <a:r>
              <a:rPr lang="en-US" sz="1600" dirty="0">
                <a:solidFill>
                  <a:schemeClr val="accent1"/>
                </a:solidFill>
              </a:rPr>
              <a:t> </a:t>
            </a:r>
            <a:r>
              <a:rPr lang="en-US" sz="1600" dirty="0" err="1">
                <a:solidFill>
                  <a:schemeClr val="accent1"/>
                </a:solidFill>
              </a:rPr>
              <a:t>akreditasyonu</a:t>
            </a:r>
            <a:endParaRPr lang="en-US"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a:t>
            </a:r>
            <a:r>
              <a:rPr lang="en-US" sz="1600" b="0" dirty="0" err="1">
                <a:solidFill>
                  <a:schemeClr val="accent1"/>
                </a:solidFill>
              </a:rPr>
              <a:t>Menkul</a:t>
            </a:r>
            <a:r>
              <a:rPr lang="en-US" sz="1600" b="0" dirty="0">
                <a:solidFill>
                  <a:schemeClr val="accent1"/>
                </a:solidFill>
              </a:rPr>
              <a:t> </a:t>
            </a:r>
            <a:r>
              <a:rPr lang="en-US" sz="1600" b="0" dirty="0" err="1">
                <a:solidFill>
                  <a:schemeClr val="accent1"/>
                </a:solidFill>
              </a:rPr>
              <a:t>kıymet</a:t>
            </a:r>
            <a:r>
              <a:rPr lang="en-US" sz="1600" b="0" dirty="0">
                <a:solidFill>
                  <a:schemeClr val="accent1"/>
                </a:solidFill>
              </a:rPr>
              <a:t> </a:t>
            </a:r>
            <a:r>
              <a:rPr lang="en-US" sz="1600" b="0" dirty="0" err="1">
                <a:solidFill>
                  <a:schemeClr val="accent1"/>
                </a:solidFill>
              </a:rPr>
              <a:t>düzenlemelerine</a:t>
            </a:r>
            <a:r>
              <a:rPr lang="en-US" sz="1600" b="0" dirty="0">
                <a:solidFill>
                  <a:schemeClr val="accent1"/>
                </a:solidFill>
              </a:rPr>
              <a:t> </a:t>
            </a:r>
            <a:r>
              <a:rPr lang="en-US" sz="1600" b="0" dirty="0" err="1">
                <a:solidFill>
                  <a:schemeClr val="accent1"/>
                </a:solidFill>
              </a:rPr>
              <a:t>uymak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akreditasyon</a:t>
            </a:r>
            <a:r>
              <a:rPr lang="en-US" sz="1600" b="0" dirty="0">
                <a:solidFill>
                  <a:schemeClr val="accent1"/>
                </a:solidFill>
              </a:rPr>
              <a:t> </a:t>
            </a:r>
            <a:r>
              <a:rPr lang="en-US" sz="1600" b="0" dirty="0" err="1">
                <a:solidFill>
                  <a:schemeClr val="accent1"/>
                </a:solidFill>
              </a:rPr>
              <a:t>durumunu</a:t>
            </a:r>
            <a:r>
              <a:rPr lang="en-US" sz="1600" b="0" dirty="0">
                <a:solidFill>
                  <a:schemeClr val="accent1"/>
                </a:solidFill>
              </a:rPr>
              <a:t> </a:t>
            </a:r>
            <a:r>
              <a:rPr lang="en-US" sz="1600" b="0" dirty="0" err="1">
                <a:solidFill>
                  <a:schemeClr val="accent1"/>
                </a:solidFill>
              </a:rPr>
              <a:t>doğrulayın</a:t>
            </a:r>
            <a:endParaRPr lang="en-US" sz="1600" b="0" dirty="0">
              <a:solidFill>
                <a:schemeClr val="accent1"/>
              </a:solidFill>
            </a:endParaRP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n-US" sz="1600" dirty="0" err="1">
                <a:solidFill>
                  <a:schemeClr val="accent1"/>
                </a:solidFill>
              </a:rPr>
              <a:t>Özkaynak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borç</a:t>
            </a:r>
            <a:r>
              <a:rPr lang="en-US" sz="1600" dirty="0">
                <a:solidFill>
                  <a:schemeClr val="accent1"/>
                </a:solidFill>
              </a:rPr>
              <a:t> </a:t>
            </a:r>
            <a:r>
              <a:rPr lang="en-US" sz="1600" dirty="0" err="1">
                <a:solidFill>
                  <a:schemeClr val="accent1"/>
                </a:solidFill>
              </a:rPr>
              <a:t>finansmanı</a:t>
            </a:r>
            <a:endParaRPr lang="en-US"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a:t>
            </a:r>
            <a:r>
              <a:rPr lang="en-US" sz="1600" b="0" dirty="0" err="1">
                <a:solidFill>
                  <a:schemeClr val="accent1"/>
                </a:solidFill>
              </a:rPr>
              <a:t>Borç</a:t>
            </a:r>
            <a:r>
              <a:rPr lang="en-US" sz="1600" b="0" dirty="0">
                <a:solidFill>
                  <a:schemeClr val="accent1"/>
                </a:solidFill>
              </a:rPr>
              <a:t> </a:t>
            </a:r>
            <a:r>
              <a:rPr lang="en-US" sz="1600" b="0" dirty="0" err="1">
                <a:solidFill>
                  <a:schemeClr val="accent1"/>
                </a:solidFill>
              </a:rPr>
              <a:t>finansmanına</a:t>
            </a:r>
            <a:r>
              <a:rPr lang="en-US" sz="1600" b="0" dirty="0">
                <a:solidFill>
                  <a:schemeClr val="accent1"/>
                </a:solidFill>
              </a:rPr>
              <a:t> </a:t>
            </a:r>
            <a:r>
              <a:rPr lang="en-US" sz="1600" b="0" dirty="0" err="1">
                <a:solidFill>
                  <a:schemeClr val="accent1"/>
                </a:solidFill>
              </a:rPr>
              <a:t>karşı</a:t>
            </a:r>
            <a:r>
              <a:rPr lang="en-US" sz="1600" b="0" dirty="0">
                <a:solidFill>
                  <a:schemeClr val="accent1"/>
                </a:solidFill>
              </a:rPr>
              <a:t> </a:t>
            </a:r>
            <a:r>
              <a:rPr lang="en-US" sz="1600" b="0" dirty="0" err="1">
                <a:solidFill>
                  <a:schemeClr val="accent1"/>
                </a:solidFill>
              </a:rPr>
              <a:t>öz</a:t>
            </a:r>
            <a:r>
              <a:rPr lang="en-US" sz="1600" b="0" dirty="0">
                <a:solidFill>
                  <a:schemeClr val="accent1"/>
                </a:solidFill>
              </a:rPr>
              <a:t> </a:t>
            </a:r>
            <a:r>
              <a:rPr lang="en-US" sz="1600" b="0" dirty="0" err="1">
                <a:solidFill>
                  <a:schemeClr val="accent1"/>
                </a:solidFill>
              </a:rPr>
              <a:t>sermaye</a:t>
            </a:r>
            <a:r>
              <a:rPr lang="en-US" sz="1600" b="0" dirty="0">
                <a:solidFill>
                  <a:schemeClr val="accent1"/>
                </a:solidFill>
              </a:rPr>
              <a:t> </a:t>
            </a:r>
            <a:r>
              <a:rPr lang="en-US" sz="1600" b="0" dirty="0" err="1">
                <a:solidFill>
                  <a:schemeClr val="accent1"/>
                </a:solidFill>
              </a:rPr>
              <a:t>finansmanının</a:t>
            </a:r>
            <a:r>
              <a:rPr lang="en-US" sz="1600" b="0" dirty="0">
                <a:solidFill>
                  <a:schemeClr val="accent1"/>
                </a:solidFill>
              </a:rPr>
              <a:t> </a:t>
            </a:r>
            <a:r>
              <a:rPr lang="en-US" sz="1600" b="0" dirty="0" err="1">
                <a:solidFill>
                  <a:schemeClr val="accent1"/>
                </a:solidFill>
              </a:rPr>
              <a:t>yasal</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vergisel</a:t>
            </a:r>
            <a:r>
              <a:rPr lang="en-US" sz="1600" b="0" dirty="0">
                <a:solidFill>
                  <a:schemeClr val="accent1"/>
                </a:solidFill>
              </a:rPr>
              <a:t> </a:t>
            </a:r>
            <a:r>
              <a:rPr lang="en-US" sz="1600" b="0" dirty="0" err="1">
                <a:solidFill>
                  <a:schemeClr val="accent1"/>
                </a:solidFill>
              </a:rPr>
              <a:t>sonuçlarını</a:t>
            </a:r>
            <a:r>
              <a:rPr lang="en-US" sz="1600" b="0" dirty="0">
                <a:solidFill>
                  <a:schemeClr val="accent1"/>
                </a:solidFill>
              </a:rPr>
              <a:t> </a:t>
            </a:r>
            <a:r>
              <a:rPr lang="en-US" sz="1600" b="0" dirty="0" err="1">
                <a:solidFill>
                  <a:schemeClr val="accent1"/>
                </a:solidFill>
              </a:rPr>
              <a:t>dikkatlice</a:t>
            </a:r>
            <a:r>
              <a:rPr lang="en-US" sz="1600" b="0" dirty="0">
                <a:solidFill>
                  <a:schemeClr val="accent1"/>
                </a:solidFill>
              </a:rPr>
              <a:t> </a:t>
            </a:r>
            <a:r>
              <a:rPr lang="en-US" sz="1600" b="0" dirty="0" err="1">
                <a:solidFill>
                  <a:schemeClr val="accent1"/>
                </a:solidFill>
              </a:rPr>
              <a:t>değerlendirin</a:t>
            </a:r>
            <a:endParaRPr lang="en-US" sz="1600" b="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Her </a:t>
            </a:r>
            <a:r>
              <a:rPr lang="en-US" sz="1600" b="0" dirty="0" err="1">
                <a:solidFill>
                  <a:schemeClr val="accent1"/>
                </a:solidFill>
              </a:rPr>
              <a:t>seçenek</a:t>
            </a:r>
            <a:r>
              <a:rPr lang="en-US" sz="1600" b="0" dirty="0">
                <a:solidFill>
                  <a:schemeClr val="accent1"/>
                </a:solidFill>
              </a:rPr>
              <a:t> </a:t>
            </a:r>
            <a:r>
              <a:rPr lang="en-US" sz="1600" b="0" dirty="0" err="1">
                <a:solidFill>
                  <a:schemeClr val="accent1"/>
                </a:solidFill>
              </a:rPr>
              <a:t>sözleşmeye</a:t>
            </a:r>
            <a:r>
              <a:rPr lang="en-US" sz="1600" b="0" dirty="0">
                <a:solidFill>
                  <a:schemeClr val="accent1"/>
                </a:solidFill>
              </a:rPr>
              <a:t> </a:t>
            </a:r>
            <a:r>
              <a:rPr lang="en-US" sz="1600" b="0" dirty="0" err="1">
                <a:solidFill>
                  <a:schemeClr val="accent1"/>
                </a:solidFill>
              </a:rPr>
              <a:t>bağlı</a:t>
            </a:r>
            <a:r>
              <a:rPr lang="en-US" sz="1600" b="0" dirty="0">
                <a:solidFill>
                  <a:schemeClr val="accent1"/>
                </a:solidFill>
              </a:rPr>
              <a:t> </a:t>
            </a:r>
            <a:r>
              <a:rPr lang="en-US" sz="1600" b="0" dirty="0" err="1">
                <a:solidFill>
                  <a:schemeClr val="accent1"/>
                </a:solidFill>
              </a:rPr>
              <a:t>yükümlülükler</a:t>
            </a:r>
            <a:r>
              <a:rPr lang="en-US" sz="1600" b="0" dirty="0">
                <a:solidFill>
                  <a:schemeClr val="accent1"/>
                </a:solidFill>
              </a:rPr>
              <a:t>, </a:t>
            </a:r>
            <a:r>
              <a:rPr lang="en-US" sz="1600" b="0" dirty="0" err="1">
                <a:solidFill>
                  <a:schemeClr val="accent1"/>
                </a:solidFill>
              </a:rPr>
              <a:t>yönetişim</a:t>
            </a:r>
            <a:r>
              <a:rPr lang="en-US" sz="1600" b="0" dirty="0">
                <a:solidFill>
                  <a:schemeClr val="accent1"/>
                </a:solidFill>
              </a:rPr>
              <a:t> </a:t>
            </a:r>
            <a:r>
              <a:rPr lang="en-US" sz="1600" b="0" dirty="0" err="1">
                <a:solidFill>
                  <a:schemeClr val="accent1"/>
                </a:solidFill>
              </a:rPr>
              <a:t>yapıları</a:t>
            </a:r>
            <a:r>
              <a:rPr lang="en-US" sz="1600" b="0" dirty="0">
                <a:solidFill>
                  <a:schemeClr val="accent1"/>
                </a:solidFill>
              </a:rPr>
              <a:t>, </a:t>
            </a:r>
            <a:r>
              <a:rPr lang="en-US" sz="1600" b="0" dirty="0" err="1">
                <a:solidFill>
                  <a:schemeClr val="accent1"/>
                </a:solidFill>
              </a:rPr>
              <a:t>yasal</a:t>
            </a:r>
            <a:r>
              <a:rPr lang="en-US" sz="1600" b="0" dirty="0">
                <a:solidFill>
                  <a:schemeClr val="accent1"/>
                </a:solidFill>
              </a:rPr>
              <a:t> </a:t>
            </a:r>
            <a:r>
              <a:rPr lang="en-US" sz="1600" b="0" dirty="0" err="1">
                <a:solidFill>
                  <a:schemeClr val="accent1"/>
                </a:solidFill>
              </a:rPr>
              <a:t>gereklilikler</a:t>
            </a:r>
            <a:r>
              <a:rPr lang="en-US" sz="1600" b="0" dirty="0">
                <a:solidFill>
                  <a:schemeClr val="accent1"/>
                </a:solidFill>
              </a:rPr>
              <a:t> </a:t>
            </a:r>
            <a:r>
              <a:rPr lang="en-US" sz="1600" b="0" dirty="0" err="1">
                <a:solidFill>
                  <a:schemeClr val="accent1"/>
                </a:solidFill>
              </a:rPr>
              <a:t>ile</a:t>
            </a:r>
            <a:r>
              <a:rPr lang="en-US" sz="1600" b="0" dirty="0">
                <a:solidFill>
                  <a:schemeClr val="accent1"/>
                </a:solidFill>
              </a:rPr>
              <a:t> </a:t>
            </a:r>
            <a:r>
              <a:rPr lang="en-US" sz="1600" b="0" dirty="0" err="1">
                <a:solidFill>
                  <a:schemeClr val="accent1"/>
                </a:solidFill>
              </a:rPr>
              <a:t>birlikte</a:t>
            </a:r>
            <a:r>
              <a:rPr lang="en-US" sz="1600" b="0" dirty="0">
                <a:solidFill>
                  <a:schemeClr val="accent1"/>
                </a:solidFill>
              </a:rPr>
              <a:t> </a:t>
            </a:r>
            <a:r>
              <a:rPr lang="en-US" sz="1600" b="0" dirty="0" err="1">
                <a:solidFill>
                  <a:schemeClr val="accent1"/>
                </a:solidFill>
              </a:rPr>
              <a:t>gelir</a:t>
            </a:r>
            <a:endParaRPr lang="en-US" sz="1600" b="0" dirty="0">
              <a:solidFill>
                <a:schemeClr val="accent1"/>
              </a:solidFill>
            </a:endParaRPr>
          </a:p>
          <a:p>
            <a:pPr marL="0" indent="0">
              <a:buNone/>
            </a:pPr>
            <a:endParaRPr lang="sl-SI" dirty="0"/>
          </a:p>
        </p:txBody>
      </p:sp>
      <p:pic>
        <p:nvPicPr>
          <p:cNvPr id="5" name="Resim 4">
            <a:extLst>
              <a:ext uri="{FF2B5EF4-FFF2-40B4-BE49-F238E27FC236}">
                <a16:creationId xmlns:a16="http://schemas.microsoft.com/office/drawing/2014/main" id="{3D63397A-BAC9-0079-8A4D-B1C8CCEFBFE9}"/>
              </a:ext>
            </a:extLst>
          </p:cNvPr>
          <p:cNvPicPr>
            <a:picLocks noChangeAspect="1"/>
          </p:cNvPicPr>
          <p:nvPr/>
        </p:nvPicPr>
        <p:blipFill>
          <a:blip r:embed="rId2"/>
          <a:stretch>
            <a:fillRect/>
          </a:stretch>
        </p:blipFill>
        <p:spPr>
          <a:xfrm>
            <a:off x="151946" y="6001029"/>
            <a:ext cx="1267002" cy="685896"/>
          </a:xfrm>
          <a:prstGeom prst="rect">
            <a:avLst/>
          </a:prstGeom>
        </p:spPr>
      </p:pic>
    </p:spTree>
    <p:extLst>
      <p:ext uri="{BB962C8B-B14F-4D97-AF65-F5344CB8AC3E}">
        <p14:creationId xmlns:p14="http://schemas.microsoft.com/office/powerpoint/2010/main" val="88370560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03CC-256A-808E-AE44-8425AF0386A0}"/>
              </a:ext>
            </a:extLst>
          </p:cNvPr>
          <p:cNvSpPr>
            <a:spLocks noGrp="1"/>
          </p:cNvSpPr>
          <p:nvPr>
            <p:ph type="title"/>
          </p:nvPr>
        </p:nvSpPr>
        <p:spPr>
          <a:xfrm>
            <a:off x="445895" y="239866"/>
            <a:ext cx="9264770" cy="463010"/>
          </a:xfrm>
        </p:spPr>
        <p:txBody>
          <a:bodyPr>
            <a:noAutofit/>
          </a:bodyPr>
          <a:lstStyle/>
          <a:p>
            <a:r>
              <a:rPr lang="en-US" sz="3400"/>
              <a:t>Sürekli uyumluluk ve IP koruması</a:t>
            </a:r>
            <a:endParaRPr lang="sl-SI" sz="3400"/>
          </a:p>
        </p:txBody>
      </p:sp>
      <p:sp>
        <p:nvSpPr>
          <p:cNvPr id="3" name="Content Placeholder 2">
            <a:extLst>
              <a:ext uri="{FF2B5EF4-FFF2-40B4-BE49-F238E27FC236}">
                <a16:creationId xmlns:a16="http://schemas.microsoft.com/office/drawing/2014/main" id="{75A014C8-A708-E936-732B-6EF43D5D1502}"/>
              </a:ext>
            </a:extLst>
          </p:cNvPr>
          <p:cNvSpPr>
            <a:spLocks noGrp="1"/>
          </p:cNvSpPr>
          <p:nvPr>
            <p:ph idx="1"/>
          </p:nvPr>
        </p:nvSpPr>
        <p:spPr>
          <a:xfrm>
            <a:off x="797588" y="702876"/>
            <a:ext cx="10793083" cy="5124540"/>
          </a:xfrm>
        </p:spPr>
        <p:txBody>
          <a:bodyPr vert="horz" lIns="91440" tIns="45720" rIns="91440" bIns="45720" rtlCol="0" anchor="t">
            <a:noAutofit/>
          </a:bodyPr>
          <a:lstStyle/>
          <a:p>
            <a:pPr marL="0" indent="0">
              <a:lnSpc>
                <a:spcPct val="160000"/>
              </a:lnSpc>
              <a:buNone/>
            </a:pPr>
            <a:r>
              <a:rPr lang="en-US" sz="1600" dirty="0" err="1">
                <a:solidFill>
                  <a:schemeClr val="accent1"/>
                </a:solidFill>
              </a:rPr>
              <a:t>Kitlesel</a:t>
            </a:r>
            <a:r>
              <a:rPr lang="en-US" sz="1600" dirty="0">
                <a:solidFill>
                  <a:schemeClr val="accent1"/>
                </a:solidFill>
              </a:rPr>
              <a:t> </a:t>
            </a:r>
            <a:r>
              <a:rPr lang="en-US" sz="1600" dirty="0" err="1">
                <a:solidFill>
                  <a:schemeClr val="accent1"/>
                </a:solidFill>
              </a:rPr>
              <a:t>fonlama</a:t>
            </a:r>
            <a:r>
              <a:rPr lang="en-US" sz="1600" dirty="0">
                <a:solidFill>
                  <a:schemeClr val="accent1"/>
                </a:solidFill>
              </a:rPr>
              <a:t> </a:t>
            </a:r>
            <a:r>
              <a:rPr lang="en-US" sz="1600" dirty="0" err="1">
                <a:solidFill>
                  <a:schemeClr val="accent1"/>
                </a:solidFill>
              </a:rPr>
              <a:t>düzenlemeleri</a:t>
            </a:r>
            <a:endParaRPr lang="en-US" sz="160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Hisse</a:t>
            </a:r>
            <a:r>
              <a:rPr lang="en-US" sz="1600" b="0" dirty="0">
                <a:solidFill>
                  <a:schemeClr val="accent1"/>
                </a:solidFill>
              </a:rPr>
              <a:t> </a:t>
            </a:r>
            <a:r>
              <a:rPr lang="en-US" sz="1600" b="0" dirty="0" err="1">
                <a:solidFill>
                  <a:schemeClr val="accent1"/>
                </a:solidFill>
              </a:rPr>
              <a:t>senedi</a:t>
            </a:r>
            <a:r>
              <a:rPr lang="en-US" sz="1600" b="0" dirty="0">
                <a:solidFill>
                  <a:schemeClr val="accent1"/>
                </a:solidFill>
              </a:rPr>
              <a:t> </a:t>
            </a:r>
            <a:r>
              <a:rPr lang="en-US" sz="1600" b="0" dirty="0" err="1">
                <a:solidFill>
                  <a:schemeClr val="accent1"/>
                </a:solidFill>
              </a:rPr>
              <a:t>kitle</a:t>
            </a:r>
            <a:r>
              <a:rPr lang="en-US" sz="1600" b="0" dirty="0">
                <a:solidFill>
                  <a:schemeClr val="accent1"/>
                </a:solidFill>
              </a:rPr>
              <a:t> </a:t>
            </a:r>
            <a:r>
              <a:rPr lang="en-US" sz="1600" b="0" dirty="0" err="1">
                <a:solidFill>
                  <a:schemeClr val="accent1"/>
                </a:solidFill>
              </a:rPr>
              <a:t>fonlaması</a:t>
            </a:r>
            <a:r>
              <a:rPr lang="en-US" sz="1600" b="0" dirty="0">
                <a:solidFill>
                  <a:schemeClr val="accent1"/>
                </a:solidFill>
              </a:rPr>
              <a:t> </a:t>
            </a:r>
            <a:r>
              <a:rPr lang="en-US" sz="1600" b="0" dirty="0" err="1">
                <a:solidFill>
                  <a:schemeClr val="accent1"/>
                </a:solidFill>
              </a:rPr>
              <a:t>platformları</a:t>
            </a:r>
            <a:r>
              <a:rPr lang="en-US" sz="1600" b="0" dirty="0">
                <a:solidFill>
                  <a:schemeClr val="accent1"/>
                </a:solidFill>
              </a:rPr>
              <a:t>, </a:t>
            </a:r>
            <a:r>
              <a:rPr lang="en-US" sz="1600" b="0" dirty="0" err="1">
                <a:solidFill>
                  <a:schemeClr val="accent1"/>
                </a:solidFill>
              </a:rPr>
              <a:t>açıklamalar</a:t>
            </a:r>
            <a:r>
              <a:rPr lang="en-US" sz="1600" b="0" dirty="0">
                <a:solidFill>
                  <a:schemeClr val="accent1"/>
                </a:solidFill>
              </a:rPr>
              <a:t>, </a:t>
            </a: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limitleri</a:t>
            </a:r>
            <a:r>
              <a:rPr lang="en-US" sz="1600" b="0" dirty="0">
                <a:solidFill>
                  <a:schemeClr val="accent1"/>
                </a:solidFill>
              </a:rPr>
              <a:t>, </a:t>
            </a:r>
            <a:r>
              <a:rPr lang="en-US" sz="1600" b="0" dirty="0" err="1">
                <a:solidFill>
                  <a:schemeClr val="accent1"/>
                </a:solidFill>
              </a:rPr>
              <a:t>fonlama</a:t>
            </a:r>
            <a:r>
              <a:rPr lang="en-US" sz="1600" b="0" dirty="0">
                <a:solidFill>
                  <a:schemeClr val="accent1"/>
                </a:solidFill>
              </a:rPr>
              <a:t> </a:t>
            </a:r>
            <a:r>
              <a:rPr lang="en-US" sz="1600" b="0" dirty="0" err="1">
                <a:solidFill>
                  <a:schemeClr val="accent1"/>
                </a:solidFill>
              </a:rPr>
              <a:t>portalı</a:t>
            </a:r>
            <a:r>
              <a:rPr lang="en-US" sz="1600" b="0" dirty="0">
                <a:solidFill>
                  <a:schemeClr val="accent1"/>
                </a:solidFill>
              </a:rPr>
              <a:t> </a:t>
            </a:r>
            <a:r>
              <a:rPr lang="en-US" sz="1600" b="0" dirty="0" err="1">
                <a:solidFill>
                  <a:schemeClr val="accent1"/>
                </a:solidFill>
              </a:rPr>
              <a:t>gereklilikleri</a:t>
            </a:r>
            <a:r>
              <a:rPr lang="en-US" sz="1600" b="0" dirty="0">
                <a:solidFill>
                  <a:schemeClr val="accent1"/>
                </a:solidFill>
              </a:rPr>
              <a:t> </a:t>
            </a:r>
            <a:r>
              <a:rPr lang="en-US" sz="1600" b="0" dirty="0" err="1">
                <a:solidFill>
                  <a:schemeClr val="accent1"/>
                </a:solidFill>
              </a:rPr>
              <a:t>ile</a:t>
            </a:r>
            <a:r>
              <a:rPr lang="en-US" sz="1600" b="0" dirty="0">
                <a:solidFill>
                  <a:schemeClr val="accent1"/>
                </a:solidFill>
              </a:rPr>
              <a:t> </a:t>
            </a:r>
            <a:r>
              <a:rPr lang="en-US" sz="1600" b="0" dirty="0" err="1">
                <a:solidFill>
                  <a:schemeClr val="accent1"/>
                </a:solidFill>
              </a:rPr>
              <a:t>ilgili</a:t>
            </a:r>
            <a:r>
              <a:rPr lang="en-US" sz="1600" b="0" dirty="0">
                <a:solidFill>
                  <a:schemeClr val="accent1"/>
                </a:solidFill>
              </a:rPr>
              <a:t> SEC </a:t>
            </a:r>
            <a:r>
              <a:rPr lang="en-US" sz="1600" b="0" dirty="0" err="1">
                <a:solidFill>
                  <a:schemeClr val="accent1"/>
                </a:solidFill>
              </a:rPr>
              <a:t>ve</a:t>
            </a:r>
            <a:r>
              <a:rPr lang="en-US" sz="1600" b="0" dirty="0">
                <a:solidFill>
                  <a:schemeClr val="accent1"/>
                </a:solidFill>
              </a:rPr>
              <a:t> FINRA </a:t>
            </a:r>
            <a:r>
              <a:rPr lang="en-US" sz="1600" b="0" dirty="0" err="1">
                <a:solidFill>
                  <a:schemeClr val="accent1"/>
                </a:solidFill>
              </a:rPr>
              <a:t>kurallarına</a:t>
            </a:r>
            <a:r>
              <a:rPr lang="en-US" sz="1600" b="0" dirty="0">
                <a:solidFill>
                  <a:schemeClr val="accent1"/>
                </a:solidFill>
              </a:rPr>
              <a:t> </a:t>
            </a:r>
            <a:r>
              <a:rPr lang="en-US" sz="1600" b="0" dirty="0" err="1">
                <a:solidFill>
                  <a:schemeClr val="accent1"/>
                </a:solidFill>
              </a:rPr>
              <a:t>tabidir</a:t>
            </a:r>
            <a:endParaRPr lang="en-US" sz="1600" b="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Gelişen</a:t>
            </a:r>
            <a:r>
              <a:rPr lang="en-US" sz="1600" b="0" dirty="0">
                <a:solidFill>
                  <a:schemeClr val="accent1"/>
                </a:solidFill>
              </a:rPr>
              <a:t> </a:t>
            </a:r>
            <a:r>
              <a:rPr lang="en-US" sz="1600" b="0" dirty="0" err="1">
                <a:solidFill>
                  <a:schemeClr val="accent1"/>
                </a:solidFill>
              </a:rPr>
              <a:t>kitlesel</a:t>
            </a:r>
            <a:r>
              <a:rPr lang="en-US" sz="1600" b="0" dirty="0">
                <a:solidFill>
                  <a:schemeClr val="accent1"/>
                </a:solidFill>
              </a:rPr>
              <a:t> </a:t>
            </a:r>
            <a:r>
              <a:rPr lang="en-US" sz="1600" b="0" dirty="0" err="1">
                <a:solidFill>
                  <a:schemeClr val="accent1"/>
                </a:solidFill>
              </a:rPr>
              <a:t>fonlama</a:t>
            </a:r>
            <a:r>
              <a:rPr lang="en-US" sz="1600" b="0" dirty="0">
                <a:solidFill>
                  <a:schemeClr val="accent1"/>
                </a:solidFill>
              </a:rPr>
              <a:t> </a:t>
            </a:r>
            <a:r>
              <a:rPr lang="en-US" sz="1600" b="0" dirty="0" err="1">
                <a:solidFill>
                  <a:schemeClr val="accent1"/>
                </a:solidFill>
              </a:rPr>
              <a:t>düzenlemelerine</a:t>
            </a:r>
            <a:r>
              <a:rPr lang="en-US" sz="1600" b="0" dirty="0">
                <a:solidFill>
                  <a:schemeClr val="accent1"/>
                </a:solidFill>
              </a:rPr>
              <a:t> tam </a:t>
            </a:r>
            <a:r>
              <a:rPr lang="en-US" sz="1600" b="0" dirty="0" err="1">
                <a:solidFill>
                  <a:schemeClr val="accent1"/>
                </a:solidFill>
              </a:rPr>
              <a:t>uyum</a:t>
            </a:r>
            <a:r>
              <a:rPr lang="en-US" sz="1600" b="0" dirty="0">
                <a:solidFill>
                  <a:schemeClr val="accent1"/>
                </a:solidFill>
              </a:rPr>
              <a:t> </a:t>
            </a:r>
            <a:r>
              <a:rPr lang="en-US" sz="1600" b="0" dirty="0" err="1">
                <a:solidFill>
                  <a:schemeClr val="accent1"/>
                </a:solidFill>
              </a:rPr>
              <a:t>sağlayın</a:t>
            </a:r>
            <a:endParaRPr lang="en-US" sz="1600" b="0" dirty="0">
              <a:solidFill>
                <a:schemeClr val="accent1"/>
              </a:solidFill>
            </a:endParaRPr>
          </a:p>
          <a:p>
            <a:pPr marL="0" indent="0">
              <a:lnSpc>
                <a:spcPct val="160000"/>
              </a:lnSpc>
              <a:buNone/>
            </a:pPr>
            <a:r>
              <a:rPr lang="en-US" sz="1600" dirty="0">
                <a:solidFill>
                  <a:schemeClr val="accent1"/>
                </a:solidFill>
              </a:rPr>
              <a:t>Fikri </a:t>
            </a:r>
            <a:r>
              <a:rPr lang="en-US" sz="1600" dirty="0" err="1">
                <a:solidFill>
                  <a:schemeClr val="accent1"/>
                </a:solidFill>
              </a:rPr>
              <a:t>mülkiyet</a:t>
            </a:r>
            <a:r>
              <a:rPr lang="en-US" sz="1600" dirty="0">
                <a:solidFill>
                  <a:schemeClr val="accent1"/>
                </a:solidFill>
              </a:rPr>
              <a:t> </a:t>
            </a:r>
            <a:r>
              <a:rPr lang="en-US" sz="1600" dirty="0" err="1">
                <a:solidFill>
                  <a:schemeClr val="accent1"/>
                </a:solidFill>
              </a:rPr>
              <a:t>koruması</a:t>
            </a:r>
            <a:endParaRPr lang="en-US" sz="160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Fikir</a:t>
            </a:r>
            <a:r>
              <a:rPr lang="en-US" sz="1600" b="0" dirty="0">
                <a:solidFill>
                  <a:schemeClr val="accent1"/>
                </a:solidFill>
              </a:rPr>
              <a:t> </a:t>
            </a:r>
            <a:r>
              <a:rPr lang="en-US" sz="1600" b="0" dirty="0" err="1">
                <a:solidFill>
                  <a:schemeClr val="accent1"/>
                </a:solidFill>
              </a:rPr>
              <a:t>hırsızlığını</a:t>
            </a:r>
            <a:r>
              <a:rPr lang="en-US" sz="1600" b="0" dirty="0">
                <a:solidFill>
                  <a:schemeClr val="accent1"/>
                </a:solidFill>
              </a:rPr>
              <a:t> </a:t>
            </a:r>
            <a:r>
              <a:rPr lang="en-US" sz="1600" b="0" dirty="0" err="1">
                <a:solidFill>
                  <a:schemeClr val="accent1"/>
                </a:solidFill>
              </a:rPr>
              <a:t>önlemek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finansman</a:t>
            </a:r>
            <a:r>
              <a:rPr lang="en-US" sz="1600" b="0" dirty="0">
                <a:solidFill>
                  <a:schemeClr val="accent1"/>
                </a:solidFill>
              </a:rPr>
              <a:t> </a:t>
            </a:r>
            <a:r>
              <a:rPr lang="en-US" sz="1600" b="0" dirty="0" err="1">
                <a:solidFill>
                  <a:schemeClr val="accent1"/>
                </a:solidFill>
              </a:rPr>
              <a:t>aramadan</a:t>
            </a:r>
            <a:r>
              <a:rPr lang="en-US" sz="1600" b="0" dirty="0">
                <a:solidFill>
                  <a:schemeClr val="accent1"/>
                </a:solidFill>
              </a:rPr>
              <a:t> </a:t>
            </a:r>
            <a:r>
              <a:rPr lang="en-US" sz="1600" b="0" dirty="0" err="1">
                <a:solidFill>
                  <a:schemeClr val="accent1"/>
                </a:solidFill>
              </a:rPr>
              <a:t>önce</a:t>
            </a:r>
            <a:r>
              <a:rPr lang="en-US" sz="1600" b="0" dirty="0">
                <a:solidFill>
                  <a:schemeClr val="accent1"/>
                </a:solidFill>
              </a:rPr>
              <a:t> </a:t>
            </a:r>
            <a:r>
              <a:rPr lang="en-US" sz="1600" b="0" dirty="0" err="1">
                <a:solidFill>
                  <a:schemeClr val="accent1"/>
                </a:solidFill>
              </a:rPr>
              <a:t>patentleri</a:t>
            </a:r>
            <a:r>
              <a:rPr lang="en-US" sz="1600" b="0" dirty="0">
                <a:solidFill>
                  <a:schemeClr val="accent1"/>
                </a:solidFill>
              </a:rPr>
              <a:t>, </a:t>
            </a:r>
            <a:r>
              <a:rPr lang="en-US" sz="1600" b="0" dirty="0" err="1">
                <a:solidFill>
                  <a:schemeClr val="accent1"/>
                </a:solidFill>
              </a:rPr>
              <a:t>ticari</a:t>
            </a:r>
            <a:r>
              <a:rPr lang="en-US" sz="1600" b="0" dirty="0">
                <a:solidFill>
                  <a:schemeClr val="accent1"/>
                </a:solidFill>
              </a:rPr>
              <a:t> </a:t>
            </a:r>
            <a:r>
              <a:rPr lang="en-US" sz="1600" b="0" dirty="0" err="1">
                <a:solidFill>
                  <a:schemeClr val="accent1"/>
                </a:solidFill>
              </a:rPr>
              <a:t>markaları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fikri</a:t>
            </a:r>
            <a:r>
              <a:rPr lang="en-US" sz="1600" b="0" dirty="0">
                <a:solidFill>
                  <a:schemeClr val="accent1"/>
                </a:solidFill>
              </a:rPr>
              <a:t> </a:t>
            </a:r>
            <a:r>
              <a:rPr lang="en-US" sz="1600" b="0" dirty="0" err="1">
                <a:solidFill>
                  <a:schemeClr val="accent1"/>
                </a:solidFill>
              </a:rPr>
              <a:t>mülkiyet</a:t>
            </a:r>
            <a:r>
              <a:rPr lang="en-US" sz="1600" b="0" dirty="0">
                <a:solidFill>
                  <a:schemeClr val="accent1"/>
                </a:solidFill>
              </a:rPr>
              <a:t> </a:t>
            </a:r>
            <a:r>
              <a:rPr lang="en-US" sz="1600" b="0" dirty="0" err="1">
                <a:solidFill>
                  <a:schemeClr val="accent1"/>
                </a:solidFill>
              </a:rPr>
              <a:t>haklarını</a:t>
            </a:r>
            <a:r>
              <a:rPr lang="en-US" sz="1600" b="0" dirty="0">
                <a:solidFill>
                  <a:schemeClr val="accent1"/>
                </a:solidFill>
              </a:rPr>
              <a:t> </a:t>
            </a:r>
            <a:r>
              <a:rPr lang="en-US" sz="1600" b="0" dirty="0" err="1">
                <a:solidFill>
                  <a:schemeClr val="accent1"/>
                </a:solidFill>
              </a:rPr>
              <a:t>güvence</a:t>
            </a:r>
            <a:r>
              <a:rPr lang="en-US" sz="1600" b="0" dirty="0">
                <a:solidFill>
                  <a:schemeClr val="accent1"/>
                </a:solidFill>
              </a:rPr>
              <a:t> </a:t>
            </a:r>
            <a:r>
              <a:rPr lang="en-US" sz="1600" b="0" dirty="0" err="1">
                <a:solidFill>
                  <a:schemeClr val="accent1"/>
                </a:solidFill>
              </a:rPr>
              <a:t>altına</a:t>
            </a:r>
            <a:r>
              <a:rPr lang="en-US" sz="1600" b="0" dirty="0">
                <a:solidFill>
                  <a:schemeClr val="accent1"/>
                </a:solidFill>
              </a:rPr>
              <a:t> </a:t>
            </a:r>
            <a:r>
              <a:rPr lang="en-US" sz="1600" b="0" dirty="0" err="1">
                <a:solidFill>
                  <a:schemeClr val="accent1"/>
                </a:solidFill>
              </a:rPr>
              <a:t>alın</a:t>
            </a:r>
            <a:endParaRPr lang="en-US" sz="1600" b="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Yatırımcılar</a:t>
            </a:r>
            <a:r>
              <a:rPr lang="en-US" sz="1600" b="0" dirty="0">
                <a:solidFill>
                  <a:schemeClr val="accent1"/>
                </a:solidFill>
              </a:rPr>
              <a:t> </a:t>
            </a:r>
            <a:r>
              <a:rPr lang="en-US" sz="1600" b="0" dirty="0" err="1">
                <a:solidFill>
                  <a:schemeClr val="accent1"/>
                </a:solidFill>
              </a:rPr>
              <a:t>uygun</a:t>
            </a:r>
            <a:r>
              <a:rPr lang="en-US" sz="1600" b="0" dirty="0">
                <a:solidFill>
                  <a:schemeClr val="accent1"/>
                </a:solidFill>
              </a:rPr>
              <a:t> </a:t>
            </a:r>
            <a:r>
              <a:rPr lang="en-US" sz="1600" b="0" dirty="0" err="1">
                <a:solidFill>
                  <a:schemeClr val="accent1"/>
                </a:solidFill>
              </a:rPr>
              <a:t>fikri</a:t>
            </a:r>
            <a:r>
              <a:rPr lang="en-US" sz="1600" b="0" dirty="0">
                <a:solidFill>
                  <a:schemeClr val="accent1"/>
                </a:solidFill>
              </a:rPr>
              <a:t> </a:t>
            </a:r>
            <a:r>
              <a:rPr lang="en-US" sz="1600" b="0" dirty="0" err="1">
                <a:solidFill>
                  <a:schemeClr val="accent1"/>
                </a:solidFill>
              </a:rPr>
              <a:t>mülkiyet</a:t>
            </a:r>
            <a:r>
              <a:rPr lang="en-US" sz="1600" b="0" dirty="0">
                <a:solidFill>
                  <a:schemeClr val="accent1"/>
                </a:solidFill>
              </a:rPr>
              <a:t> </a:t>
            </a:r>
            <a:r>
              <a:rPr lang="en-US" sz="1600" b="0" dirty="0" err="1">
                <a:solidFill>
                  <a:schemeClr val="accent1"/>
                </a:solidFill>
              </a:rPr>
              <a:t>koruması</a:t>
            </a:r>
            <a:r>
              <a:rPr lang="en-US" sz="1600" b="0" dirty="0">
                <a:solidFill>
                  <a:schemeClr val="accent1"/>
                </a:solidFill>
              </a:rPr>
              <a:t> </a:t>
            </a:r>
            <a:r>
              <a:rPr lang="en-US" sz="1600" b="0" dirty="0" err="1">
                <a:solidFill>
                  <a:schemeClr val="accent1"/>
                </a:solidFill>
              </a:rPr>
              <a:t>konusunda</a:t>
            </a:r>
            <a:r>
              <a:rPr lang="en-US" sz="1600" b="0" dirty="0">
                <a:solidFill>
                  <a:schemeClr val="accent1"/>
                </a:solidFill>
              </a:rPr>
              <a:t> </a:t>
            </a:r>
            <a:r>
              <a:rPr lang="en-US" sz="1600" b="0" dirty="0" err="1">
                <a:solidFill>
                  <a:schemeClr val="accent1"/>
                </a:solidFill>
              </a:rPr>
              <a:t>güvence</a:t>
            </a:r>
            <a:r>
              <a:rPr lang="en-US" sz="1600" b="0" dirty="0">
                <a:solidFill>
                  <a:schemeClr val="accent1"/>
                </a:solidFill>
              </a:rPr>
              <a:t> </a:t>
            </a:r>
            <a:r>
              <a:rPr lang="en-US" sz="1600" b="0" dirty="0" err="1">
                <a:solidFill>
                  <a:schemeClr val="accent1"/>
                </a:solidFill>
              </a:rPr>
              <a:t>istiyor</a:t>
            </a:r>
            <a:endParaRPr lang="en-US" sz="1600" b="0" dirty="0">
              <a:solidFill>
                <a:schemeClr val="accent1"/>
              </a:solidFill>
            </a:endParaRPr>
          </a:p>
          <a:p>
            <a:pPr marL="0" indent="0">
              <a:lnSpc>
                <a:spcPct val="160000"/>
              </a:lnSpc>
              <a:buNone/>
            </a:pPr>
            <a:r>
              <a:rPr lang="en-US" sz="1600" dirty="0" err="1">
                <a:solidFill>
                  <a:schemeClr val="accent1"/>
                </a:solidFill>
              </a:rPr>
              <a:t>Devam</a:t>
            </a:r>
            <a:r>
              <a:rPr lang="en-US" sz="1600" dirty="0">
                <a:solidFill>
                  <a:schemeClr val="accent1"/>
                </a:solidFill>
              </a:rPr>
              <a:t> </a:t>
            </a:r>
            <a:r>
              <a:rPr lang="en-US" sz="1600" dirty="0" err="1">
                <a:solidFill>
                  <a:schemeClr val="accent1"/>
                </a:solidFill>
              </a:rPr>
              <a:t>eden</a:t>
            </a:r>
            <a:r>
              <a:rPr lang="en-US" sz="1600" dirty="0">
                <a:solidFill>
                  <a:schemeClr val="accent1"/>
                </a:solidFill>
              </a:rPr>
              <a:t> </a:t>
            </a:r>
            <a:r>
              <a:rPr lang="en-US" sz="1600" dirty="0" err="1">
                <a:solidFill>
                  <a:schemeClr val="accent1"/>
                </a:solidFill>
              </a:rPr>
              <a:t>uyumluluk</a:t>
            </a:r>
            <a:endParaRPr lang="en-US" sz="160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Yatırımın</a:t>
            </a:r>
            <a:r>
              <a:rPr lang="en-US" sz="1600" b="0" dirty="0">
                <a:solidFill>
                  <a:schemeClr val="accent1"/>
                </a:solidFill>
              </a:rPr>
              <a:t> </a:t>
            </a:r>
            <a:r>
              <a:rPr lang="en-US" sz="1600" b="0" dirty="0" err="1">
                <a:solidFill>
                  <a:schemeClr val="accent1"/>
                </a:solidFill>
              </a:rPr>
              <a:t>kabul</a:t>
            </a:r>
            <a:r>
              <a:rPr lang="en-US" sz="1600" b="0" dirty="0">
                <a:solidFill>
                  <a:schemeClr val="accent1"/>
                </a:solidFill>
              </a:rPr>
              <a:t> </a:t>
            </a:r>
            <a:r>
              <a:rPr lang="en-US" sz="1600" b="0" dirty="0" err="1">
                <a:solidFill>
                  <a:schemeClr val="accent1"/>
                </a:solidFill>
              </a:rPr>
              <a:t>edilmesi</a:t>
            </a:r>
            <a:r>
              <a:rPr lang="en-US" sz="1600" b="0" dirty="0">
                <a:solidFill>
                  <a:schemeClr val="accent1"/>
                </a:solidFill>
              </a:rPr>
              <a:t>, </a:t>
            </a:r>
            <a:r>
              <a:rPr lang="en-US" sz="1600" b="0" dirty="0" err="1">
                <a:solidFill>
                  <a:schemeClr val="accent1"/>
                </a:solidFill>
              </a:rPr>
              <a:t>raporlama</a:t>
            </a:r>
            <a:r>
              <a:rPr lang="en-US" sz="1600" b="0" dirty="0">
                <a:solidFill>
                  <a:schemeClr val="accent1"/>
                </a:solidFill>
              </a:rPr>
              <a:t> </a:t>
            </a:r>
            <a:r>
              <a:rPr lang="en-US" sz="1600" b="0" dirty="0" err="1">
                <a:solidFill>
                  <a:schemeClr val="accent1"/>
                </a:solidFill>
              </a:rPr>
              <a:t>gereklilikleri</a:t>
            </a:r>
            <a:r>
              <a:rPr lang="en-US" sz="1600" b="0" dirty="0">
                <a:solidFill>
                  <a:schemeClr val="accent1"/>
                </a:solidFill>
              </a:rPr>
              <a:t>, </a:t>
            </a:r>
            <a:r>
              <a:rPr lang="en-US" sz="1600" b="0" dirty="0" err="1">
                <a:solidFill>
                  <a:schemeClr val="accent1"/>
                </a:solidFill>
              </a:rPr>
              <a:t>yönetim</a:t>
            </a:r>
            <a:r>
              <a:rPr lang="en-US" sz="1600" b="0" dirty="0">
                <a:solidFill>
                  <a:schemeClr val="accent1"/>
                </a:solidFill>
              </a:rPr>
              <a:t> </a:t>
            </a:r>
            <a:r>
              <a:rPr lang="en-US" sz="1600" b="0" dirty="0" err="1">
                <a:solidFill>
                  <a:schemeClr val="accent1"/>
                </a:solidFill>
              </a:rPr>
              <a:t>kurulu</a:t>
            </a:r>
            <a:r>
              <a:rPr lang="en-US" sz="1600" b="0" dirty="0">
                <a:solidFill>
                  <a:schemeClr val="accent1"/>
                </a:solidFill>
              </a:rPr>
              <a:t> </a:t>
            </a:r>
            <a:r>
              <a:rPr lang="en-US" sz="1600" b="0" dirty="0" err="1">
                <a:solidFill>
                  <a:schemeClr val="accent1"/>
                </a:solidFill>
              </a:rPr>
              <a:t>yapıları</a:t>
            </a:r>
            <a:r>
              <a:rPr lang="en-US" sz="1600" b="0" dirty="0">
                <a:solidFill>
                  <a:schemeClr val="accent1"/>
                </a:solidFill>
              </a:rPr>
              <a:t>, </a:t>
            </a:r>
            <a:r>
              <a:rPr lang="en-US" sz="1600" b="0" dirty="0" err="1">
                <a:solidFill>
                  <a:schemeClr val="accent1"/>
                </a:solidFill>
              </a:rPr>
              <a:t>çıkış</a:t>
            </a:r>
            <a:r>
              <a:rPr lang="en-US" sz="1600" b="0" dirty="0">
                <a:solidFill>
                  <a:schemeClr val="accent1"/>
                </a:solidFill>
              </a:rPr>
              <a:t> </a:t>
            </a:r>
            <a:r>
              <a:rPr lang="en-US" sz="1600" b="0" dirty="0" err="1">
                <a:solidFill>
                  <a:schemeClr val="accent1"/>
                </a:solidFill>
              </a:rPr>
              <a:t>hükümleri</a:t>
            </a:r>
            <a:r>
              <a:rPr lang="en-US" sz="1600" b="0" dirty="0">
                <a:solidFill>
                  <a:schemeClr val="accent1"/>
                </a:solidFill>
              </a:rPr>
              <a:t> </a:t>
            </a:r>
            <a:r>
              <a:rPr lang="en-US" sz="1600" b="0" dirty="0" err="1">
                <a:solidFill>
                  <a:schemeClr val="accent1"/>
                </a:solidFill>
              </a:rPr>
              <a:t>gibi</a:t>
            </a:r>
            <a:r>
              <a:rPr lang="en-US" sz="1600" b="0" dirty="0">
                <a:solidFill>
                  <a:schemeClr val="accent1"/>
                </a:solidFill>
              </a:rPr>
              <a:t> ek </a:t>
            </a:r>
            <a:r>
              <a:rPr lang="en-US" sz="1600" b="0" dirty="0" err="1">
                <a:solidFill>
                  <a:schemeClr val="accent1"/>
                </a:solidFill>
              </a:rPr>
              <a:t>yasal</a:t>
            </a:r>
            <a:r>
              <a:rPr lang="en-US" sz="1600" b="0" dirty="0">
                <a:solidFill>
                  <a:schemeClr val="accent1"/>
                </a:solidFill>
              </a:rPr>
              <a:t> </a:t>
            </a:r>
            <a:r>
              <a:rPr lang="en-US" sz="1600" b="0" dirty="0" err="1">
                <a:solidFill>
                  <a:schemeClr val="accent1"/>
                </a:solidFill>
              </a:rPr>
              <a:t>yükümlülükleri</a:t>
            </a:r>
            <a:r>
              <a:rPr lang="en-US" sz="1600" b="0" dirty="0">
                <a:solidFill>
                  <a:schemeClr val="accent1"/>
                </a:solidFill>
              </a:rPr>
              <a:t> </a:t>
            </a:r>
            <a:r>
              <a:rPr lang="en-US" sz="1600" b="0" dirty="0" err="1">
                <a:solidFill>
                  <a:schemeClr val="accent1"/>
                </a:solidFill>
              </a:rPr>
              <a:t>tetikler</a:t>
            </a:r>
            <a:endParaRPr lang="en-US" sz="1600" b="0" dirty="0">
              <a:solidFill>
                <a:schemeClr val="accent1"/>
              </a:solidFill>
            </a:endParaRPr>
          </a:p>
          <a:p>
            <a:pPr marL="457200" indent="-457200">
              <a:lnSpc>
                <a:spcPct val="160000"/>
              </a:lnSpc>
              <a:buFont typeface="Arial" panose="020B0604020202020204" pitchFamily="34" charset="0"/>
              <a:buChar char="•"/>
            </a:pPr>
            <a:r>
              <a:rPr lang="en-US" sz="1600" b="0" dirty="0" err="1">
                <a:solidFill>
                  <a:schemeClr val="accent1"/>
                </a:solidFill>
              </a:rPr>
              <a:t>Şirket</a:t>
            </a:r>
            <a:r>
              <a:rPr lang="en-US" sz="1600" b="0" dirty="0">
                <a:solidFill>
                  <a:schemeClr val="accent1"/>
                </a:solidFill>
              </a:rPr>
              <a:t> </a:t>
            </a:r>
            <a:r>
              <a:rPr lang="en-US" sz="1600" b="0" dirty="0" err="1">
                <a:solidFill>
                  <a:schemeClr val="accent1"/>
                </a:solidFill>
              </a:rPr>
              <a:t>büyüdükçe</a:t>
            </a:r>
            <a:r>
              <a:rPr lang="en-US" sz="1600" b="0" dirty="0">
                <a:solidFill>
                  <a:schemeClr val="accent1"/>
                </a:solidFill>
              </a:rPr>
              <a:t> </a:t>
            </a:r>
            <a:r>
              <a:rPr lang="en-US" sz="1600" b="0" dirty="0" err="1">
                <a:solidFill>
                  <a:schemeClr val="accent1"/>
                </a:solidFill>
              </a:rPr>
              <a:t>devam</a:t>
            </a:r>
            <a:r>
              <a:rPr lang="en-US" sz="1600" b="0" dirty="0">
                <a:solidFill>
                  <a:schemeClr val="accent1"/>
                </a:solidFill>
              </a:rPr>
              <a:t> </a:t>
            </a:r>
            <a:r>
              <a:rPr lang="en-US" sz="1600" b="0" dirty="0" err="1">
                <a:solidFill>
                  <a:schemeClr val="accent1"/>
                </a:solidFill>
              </a:rPr>
              <a:t>eden</a:t>
            </a:r>
            <a:r>
              <a:rPr lang="en-US" sz="1600" b="0" dirty="0">
                <a:solidFill>
                  <a:schemeClr val="accent1"/>
                </a:solidFill>
              </a:rPr>
              <a:t> </a:t>
            </a:r>
            <a:r>
              <a:rPr lang="en-US" sz="1600" b="0" dirty="0" err="1">
                <a:solidFill>
                  <a:schemeClr val="accent1"/>
                </a:solidFill>
              </a:rPr>
              <a:t>uyum</a:t>
            </a:r>
            <a:r>
              <a:rPr lang="en-US" sz="1600" b="0" dirty="0">
                <a:solidFill>
                  <a:schemeClr val="accent1"/>
                </a:solidFill>
              </a:rPr>
              <a:t> </a:t>
            </a:r>
            <a:r>
              <a:rPr lang="en-US" sz="1600" b="0" dirty="0" err="1">
                <a:solidFill>
                  <a:schemeClr val="accent1"/>
                </a:solidFill>
              </a:rPr>
              <a:t>maliyetleri</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planlama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bütçe</a:t>
            </a:r>
            <a:endParaRPr lang="en-US" sz="1600" b="0" dirty="0">
              <a:solidFill>
                <a:schemeClr val="accent1"/>
              </a:solidFill>
            </a:endParaRPr>
          </a:p>
          <a:p>
            <a:pPr>
              <a:lnSpc>
                <a:spcPct val="160000"/>
              </a:lnSpc>
            </a:pPr>
            <a:endParaRPr lang="sl-SI" dirty="0"/>
          </a:p>
        </p:txBody>
      </p:sp>
      <p:pic>
        <p:nvPicPr>
          <p:cNvPr id="5" name="Resim 4">
            <a:extLst>
              <a:ext uri="{FF2B5EF4-FFF2-40B4-BE49-F238E27FC236}">
                <a16:creationId xmlns:a16="http://schemas.microsoft.com/office/drawing/2014/main" id="{0D1FC806-6C2A-4BA9-6B31-D5052FA0A17F}"/>
              </a:ext>
            </a:extLst>
          </p:cNvPr>
          <p:cNvPicPr>
            <a:picLocks noChangeAspect="1"/>
          </p:cNvPicPr>
          <p:nvPr/>
        </p:nvPicPr>
        <p:blipFill>
          <a:blip r:embed="rId2"/>
          <a:stretch>
            <a:fillRect/>
          </a:stretch>
        </p:blipFill>
        <p:spPr>
          <a:xfrm>
            <a:off x="164087" y="6066644"/>
            <a:ext cx="1267002" cy="685896"/>
          </a:xfrm>
          <a:prstGeom prst="rect">
            <a:avLst/>
          </a:prstGeom>
        </p:spPr>
      </p:pic>
    </p:spTree>
    <p:extLst>
      <p:ext uri="{BB962C8B-B14F-4D97-AF65-F5344CB8AC3E}">
        <p14:creationId xmlns:p14="http://schemas.microsoft.com/office/powerpoint/2010/main" val="41120413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36A5-4C97-4904-E6A7-0BBC84A7A131}"/>
              </a:ext>
            </a:extLst>
          </p:cNvPr>
          <p:cNvSpPr>
            <a:spLocks noGrp="1"/>
          </p:cNvSpPr>
          <p:nvPr>
            <p:ph type="title"/>
          </p:nvPr>
        </p:nvSpPr>
        <p:spPr>
          <a:xfrm>
            <a:off x="838200" y="-1407"/>
            <a:ext cx="10515600" cy="1325563"/>
          </a:xfrm>
        </p:spPr>
        <p:txBody>
          <a:bodyPr/>
          <a:lstStyle/>
          <a:p>
            <a:r>
              <a:rPr lang="sl-SI" sz="3600" dirty="0"/>
              <a:t>Bu ünitenin </a:t>
            </a:r>
            <a:r>
              <a:rPr lang="sl-SI" sz="3400" dirty="0"/>
              <a:t>öğrenme </a:t>
            </a:r>
            <a:r>
              <a:rPr lang="sl-SI" sz="3600" dirty="0"/>
              <a:t>çıktıları</a:t>
            </a:r>
          </a:p>
        </p:txBody>
      </p:sp>
      <p:sp>
        <p:nvSpPr>
          <p:cNvPr id="3" name="Content Placeholder 2">
            <a:extLst>
              <a:ext uri="{FF2B5EF4-FFF2-40B4-BE49-F238E27FC236}">
                <a16:creationId xmlns:a16="http://schemas.microsoft.com/office/drawing/2014/main" id="{58CC4DFE-FA74-B79B-E692-0BF2D4BF1F25}"/>
              </a:ext>
            </a:extLst>
          </p:cNvPr>
          <p:cNvSpPr>
            <a:spLocks noGrp="1"/>
          </p:cNvSpPr>
          <p:nvPr>
            <p:ph sz="half" idx="1"/>
          </p:nvPr>
        </p:nvSpPr>
        <p:spPr>
          <a:xfrm>
            <a:off x="838200" y="1324056"/>
            <a:ext cx="5364865" cy="4515312"/>
          </a:xfrm>
        </p:spPr>
        <p:txBody>
          <a:bodyPr vert="horz" lIns="91440" tIns="45720" rIns="91440" bIns="45720" rtlCol="0" anchor="t">
            <a:noAutofit/>
          </a:bodyPr>
          <a:lstStyle/>
          <a:p>
            <a:pPr>
              <a:lnSpc>
                <a:spcPct val="100000"/>
              </a:lnSpc>
              <a:spcBef>
                <a:spcPts val="600"/>
              </a:spcBef>
              <a:spcAft>
                <a:spcPts val="600"/>
              </a:spcAft>
            </a:pPr>
            <a:r>
              <a:rPr lang="en-US" sz="1600" dirty="0" err="1"/>
              <a:t>Şu</a:t>
            </a:r>
            <a:r>
              <a:rPr lang="en-US" sz="1600" dirty="0"/>
              <a:t> </a:t>
            </a:r>
            <a:r>
              <a:rPr lang="en-US" sz="1600" dirty="0" err="1"/>
              <a:t>konularda</a:t>
            </a:r>
            <a:r>
              <a:rPr lang="en-US" sz="1600" dirty="0"/>
              <a:t> </a:t>
            </a:r>
            <a:r>
              <a:rPr lang="en-US" sz="1600" dirty="0" err="1"/>
              <a:t>daha</a:t>
            </a:r>
            <a:r>
              <a:rPr lang="en-US" sz="1600" dirty="0"/>
              <a:t> </a:t>
            </a:r>
            <a:r>
              <a:rPr lang="en-US" sz="1600" dirty="0" err="1"/>
              <a:t>derin</a:t>
            </a:r>
            <a:r>
              <a:rPr lang="en-US" sz="1600" dirty="0"/>
              <a:t> </a:t>
            </a:r>
            <a:r>
              <a:rPr lang="en-US" sz="1600" dirty="0" err="1"/>
              <a:t>bir</a:t>
            </a:r>
            <a:r>
              <a:rPr lang="en-US" sz="1600" dirty="0"/>
              <a:t> </a:t>
            </a:r>
            <a:r>
              <a:rPr lang="en-US" sz="1600" dirty="0" err="1"/>
              <a:t>anlayış</a:t>
            </a:r>
            <a:r>
              <a:rPr lang="en-US" sz="1600" dirty="0"/>
              <a:t> </a:t>
            </a:r>
            <a:r>
              <a:rPr lang="en-US" sz="1600" dirty="0" err="1"/>
              <a:t>kazanacaksınız</a:t>
            </a:r>
            <a:r>
              <a:rPr lang="en-US" sz="1600" dirty="0"/>
              <a:t>:</a:t>
            </a:r>
          </a:p>
          <a:p>
            <a:pPr marL="742950" indent="-285750">
              <a:lnSpc>
                <a:spcPct val="100000"/>
              </a:lnSpc>
              <a:spcBef>
                <a:spcPts val="600"/>
              </a:spcBef>
              <a:spcAft>
                <a:spcPts val="600"/>
              </a:spcAft>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tabloların</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önemi</a:t>
            </a:r>
            <a:r>
              <a:rPr lang="en-US" sz="1600" b="0" dirty="0">
                <a:solidFill>
                  <a:schemeClr val="accent1"/>
                </a:solidFill>
              </a:rPr>
              <a:t>.</a:t>
            </a:r>
            <a:endParaRPr lang="en-US" sz="1600" dirty="0">
              <a:solidFill>
                <a:schemeClr val="accent1"/>
              </a:solidFill>
            </a:endParaRPr>
          </a:p>
          <a:p>
            <a:pPr marL="742950" indent="-285750">
              <a:lnSpc>
                <a:spcPct val="100000"/>
              </a:lnSpc>
              <a:spcBef>
                <a:spcPts val="600"/>
              </a:spcBef>
              <a:spcAft>
                <a:spcPts val="600"/>
              </a:spcAft>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tablo</a:t>
            </a:r>
            <a:r>
              <a:rPr lang="en-US" sz="1600" b="0" dirty="0">
                <a:solidFill>
                  <a:schemeClr val="accent1"/>
                </a:solidFill>
              </a:rPr>
              <a:t> </a:t>
            </a:r>
            <a:r>
              <a:rPr lang="en-US" sz="1600" b="0" dirty="0" err="1">
                <a:solidFill>
                  <a:schemeClr val="accent1"/>
                </a:solidFill>
              </a:rPr>
              <a:t>türleri</a:t>
            </a:r>
            <a:r>
              <a:rPr lang="en-US" sz="1600" b="0" dirty="0">
                <a:solidFill>
                  <a:schemeClr val="accent1"/>
                </a:solidFill>
              </a:rPr>
              <a:t>: </a:t>
            </a:r>
            <a:r>
              <a:rPr lang="en-US" sz="1600" b="0" dirty="0" err="1">
                <a:solidFill>
                  <a:schemeClr val="accent1"/>
                </a:solidFill>
              </a:rPr>
              <a:t>Bilanço</a:t>
            </a:r>
            <a:r>
              <a:rPr lang="en-US" sz="1600" b="0" dirty="0">
                <a:solidFill>
                  <a:schemeClr val="accent1"/>
                </a:solidFill>
              </a:rPr>
              <a:t>, </a:t>
            </a:r>
            <a:r>
              <a:rPr lang="en-US" sz="1600" b="0" dirty="0" err="1">
                <a:solidFill>
                  <a:schemeClr val="accent1"/>
                </a:solidFill>
              </a:rPr>
              <a:t>Gelir</a:t>
            </a:r>
            <a:r>
              <a:rPr lang="en-US" sz="1600" b="0" dirty="0">
                <a:solidFill>
                  <a:schemeClr val="accent1"/>
                </a:solidFill>
              </a:rPr>
              <a:t> </a:t>
            </a:r>
            <a:r>
              <a:rPr lang="en-US" sz="1600" b="0" dirty="0" err="1">
                <a:solidFill>
                  <a:schemeClr val="accent1"/>
                </a:solidFill>
              </a:rPr>
              <a:t>Tablosu</a:t>
            </a:r>
            <a:r>
              <a:rPr lang="en-US" sz="1600" b="0" dirty="0">
                <a:solidFill>
                  <a:schemeClr val="accent1"/>
                </a:solidFill>
              </a:rPr>
              <a:t>, Nakit </a:t>
            </a:r>
            <a:r>
              <a:rPr lang="en-US" sz="1600" b="0" dirty="0" err="1">
                <a:solidFill>
                  <a:schemeClr val="accent1"/>
                </a:solidFill>
              </a:rPr>
              <a:t>Akış</a:t>
            </a:r>
            <a:r>
              <a:rPr lang="en-US" sz="1600" b="0" dirty="0">
                <a:solidFill>
                  <a:schemeClr val="accent1"/>
                </a:solidFill>
              </a:rPr>
              <a:t> </a:t>
            </a:r>
            <a:r>
              <a:rPr lang="en-US" sz="1600" b="0" dirty="0" err="1">
                <a:solidFill>
                  <a:schemeClr val="accent1"/>
                </a:solidFill>
              </a:rPr>
              <a:t>Tablosu</a:t>
            </a:r>
            <a:r>
              <a:rPr lang="en-US" sz="1600" b="0" dirty="0">
                <a:solidFill>
                  <a:schemeClr val="accent1"/>
                </a:solidFill>
              </a:rPr>
              <a:t>.</a:t>
            </a:r>
            <a:endParaRPr lang="en-US" sz="1600" dirty="0">
              <a:solidFill>
                <a:schemeClr val="accent1"/>
              </a:solidFill>
            </a:endParaRPr>
          </a:p>
          <a:p>
            <a:pPr marL="742950" indent="-285750">
              <a:lnSpc>
                <a:spcPct val="100000"/>
              </a:lnSpc>
              <a:spcBef>
                <a:spcPts val="600"/>
              </a:spcBef>
              <a:spcAft>
                <a:spcPts val="600"/>
              </a:spcAft>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tabloların</a:t>
            </a:r>
            <a:r>
              <a:rPr lang="en-US" sz="1600" b="0" dirty="0">
                <a:solidFill>
                  <a:schemeClr val="accent1"/>
                </a:solidFill>
              </a:rPr>
              <a:t> </a:t>
            </a:r>
            <a:r>
              <a:rPr lang="en-US" sz="1600" b="0" dirty="0" err="1">
                <a:solidFill>
                  <a:schemeClr val="accent1"/>
                </a:solidFill>
              </a:rPr>
              <a:t>temel</a:t>
            </a:r>
            <a:r>
              <a:rPr lang="en-US" sz="1600" b="0" dirty="0">
                <a:solidFill>
                  <a:schemeClr val="accent1"/>
                </a:solidFill>
              </a:rPr>
              <a:t> </a:t>
            </a:r>
            <a:r>
              <a:rPr lang="en-US" sz="1600" b="0" dirty="0" err="1">
                <a:solidFill>
                  <a:schemeClr val="accent1"/>
                </a:solidFill>
              </a:rPr>
              <a:t>bileşenleri</a:t>
            </a:r>
            <a:r>
              <a:rPr lang="en-US" sz="1600" b="0" dirty="0">
                <a:solidFill>
                  <a:schemeClr val="accent1"/>
                </a:solidFill>
              </a:rPr>
              <a:t>.</a:t>
            </a:r>
            <a:endParaRPr lang="en-US" sz="1600" dirty="0">
              <a:solidFill>
                <a:schemeClr val="accent1"/>
              </a:solidFill>
            </a:endParaRPr>
          </a:p>
          <a:p>
            <a:pPr marL="742950" indent="-285750">
              <a:lnSpc>
                <a:spcPct val="100000"/>
              </a:lnSpc>
              <a:spcBef>
                <a:spcPts val="600"/>
              </a:spcBef>
              <a:spcAft>
                <a:spcPts val="600"/>
              </a:spcAft>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tablo</a:t>
            </a:r>
            <a:r>
              <a:rPr lang="en-US" sz="1600" b="0" dirty="0">
                <a:solidFill>
                  <a:schemeClr val="accent1"/>
                </a:solidFill>
              </a:rPr>
              <a:t> </a:t>
            </a:r>
            <a:r>
              <a:rPr lang="en-US" sz="1600" b="0" dirty="0" err="1">
                <a:solidFill>
                  <a:schemeClr val="accent1"/>
                </a:solidFill>
              </a:rPr>
              <a:t>kullanıcıları</a:t>
            </a:r>
            <a:r>
              <a:rPr lang="en-US" sz="1600" b="0" dirty="0">
                <a:solidFill>
                  <a:schemeClr val="accent1"/>
                </a:solidFill>
              </a:rPr>
              <a:t> (</a:t>
            </a:r>
            <a:r>
              <a:rPr lang="en-US" sz="1600" b="0" dirty="0" err="1">
                <a:solidFill>
                  <a:schemeClr val="accent1"/>
                </a:solidFill>
              </a:rPr>
              <a:t>iç</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dış</a:t>
            </a:r>
            <a:r>
              <a:rPr lang="en-US" sz="1600" b="0" dirty="0">
                <a:solidFill>
                  <a:schemeClr val="accent1"/>
                </a:solidFill>
              </a:rPr>
              <a:t>).</a:t>
            </a:r>
            <a:endParaRPr lang="en-US" sz="1600" dirty="0">
              <a:solidFill>
                <a:schemeClr val="accent1"/>
              </a:solidFill>
            </a:endParaRPr>
          </a:p>
          <a:p>
            <a:pPr marL="742950" indent="-285750">
              <a:lnSpc>
                <a:spcPct val="100000"/>
              </a:lnSpc>
              <a:spcBef>
                <a:spcPts val="600"/>
              </a:spcBef>
              <a:spcAft>
                <a:spcPts val="600"/>
              </a:spcAft>
              <a:buChar char="•"/>
            </a:pPr>
            <a:r>
              <a:rPr lang="en-US" sz="1600" b="0" dirty="0" err="1">
                <a:solidFill>
                  <a:schemeClr val="accent1"/>
                </a:solidFill>
              </a:rPr>
              <a:t>Yaygın</a:t>
            </a:r>
            <a:r>
              <a:rPr lang="en-US" sz="1600" b="0" dirty="0">
                <a:solidFill>
                  <a:schemeClr val="accent1"/>
                </a:solidFill>
              </a:rPr>
              <a:t>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terminoloji</a:t>
            </a:r>
            <a:r>
              <a:rPr lang="en-US" sz="1600" b="0" dirty="0">
                <a:solidFill>
                  <a:schemeClr val="accent1"/>
                </a:solidFill>
              </a:rPr>
              <a:t> (</a:t>
            </a:r>
            <a:r>
              <a:rPr lang="en-US" sz="1600" b="0" dirty="0" err="1">
                <a:solidFill>
                  <a:schemeClr val="accent1"/>
                </a:solidFill>
              </a:rPr>
              <a:t>ör</a:t>
            </a:r>
            <a:r>
              <a:rPr lang="en-US" sz="1600" b="0" dirty="0">
                <a:solidFill>
                  <a:schemeClr val="accent1"/>
                </a:solidFill>
              </a:rPr>
              <a:t>. FAVÖK, </a:t>
            </a:r>
            <a:r>
              <a:rPr lang="en-US" sz="1600" b="0" dirty="0" err="1">
                <a:solidFill>
                  <a:schemeClr val="accent1"/>
                </a:solidFill>
              </a:rPr>
              <a:t>amortisman</a:t>
            </a:r>
            <a:r>
              <a:rPr lang="en-US" sz="1600" b="0" dirty="0">
                <a:solidFill>
                  <a:schemeClr val="accent1"/>
                </a:solidFill>
              </a:rPr>
              <a:t>).</a:t>
            </a:r>
            <a:endParaRPr lang="en-US" sz="1600" dirty="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Temel </a:t>
            </a:r>
            <a:r>
              <a:rPr lang="en-US" sz="1600" b="0" dirty="0" err="1">
                <a:solidFill>
                  <a:schemeClr val="accent1"/>
                </a:solidFill>
              </a:rPr>
              <a:t>muhasebe</a:t>
            </a:r>
            <a:r>
              <a:rPr lang="en-US" sz="1600" b="0" dirty="0">
                <a:solidFill>
                  <a:schemeClr val="accent1"/>
                </a:solidFill>
              </a:rPr>
              <a:t> </a:t>
            </a:r>
            <a:r>
              <a:rPr lang="en-US" sz="1600" b="0" dirty="0" err="1">
                <a:solidFill>
                  <a:schemeClr val="accent1"/>
                </a:solidFill>
              </a:rPr>
              <a:t>prensibi</a:t>
            </a:r>
            <a:r>
              <a:rPr lang="en-US" sz="1600" b="0" dirty="0">
                <a:solidFill>
                  <a:schemeClr val="accent1"/>
                </a:solidFill>
              </a:rPr>
              <a:t>.</a:t>
            </a:r>
            <a:endParaRPr lang="en-US" sz="1600" dirty="0">
              <a:solidFill>
                <a:schemeClr val="accent1"/>
              </a:solidFill>
            </a:endParaRPr>
          </a:p>
        </p:txBody>
      </p:sp>
      <p:sp>
        <p:nvSpPr>
          <p:cNvPr id="4" name="Content Placeholder 3">
            <a:extLst>
              <a:ext uri="{FF2B5EF4-FFF2-40B4-BE49-F238E27FC236}">
                <a16:creationId xmlns:a16="http://schemas.microsoft.com/office/drawing/2014/main" id="{7757D623-C89F-78AA-B237-4E366A8DB51C}"/>
              </a:ext>
            </a:extLst>
          </p:cNvPr>
          <p:cNvSpPr>
            <a:spLocks noGrp="1"/>
          </p:cNvSpPr>
          <p:nvPr>
            <p:ph sz="half" idx="2"/>
          </p:nvPr>
        </p:nvSpPr>
        <p:spPr>
          <a:xfrm>
            <a:off x="6509053" y="1324055"/>
            <a:ext cx="5445368" cy="4507645"/>
          </a:xfrm>
        </p:spPr>
        <p:txBody>
          <a:bodyPr vert="horz" lIns="91440" tIns="45720" rIns="91440" bIns="45720" rtlCol="0" anchor="t">
            <a:normAutofit/>
          </a:bodyPr>
          <a:lstStyle/>
          <a:p>
            <a:pPr>
              <a:lnSpc>
                <a:spcPct val="120000"/>
              </a:lnSpc>
              <a:spcBef>
                <a:spcPts val="600"/>
              </a:spcBef>
              <a:spcAft>
                <a:spcPts val="600"/>
              </a:spcAft>
            </a:pPr>
            <a:r>
              <a:rPr lang="en-US" sz="1600" dirty="0" err="1"/>
              <a:t>Şu</a:t>
            </a:r>
            <a:r>
              <a:rPr lang="en-US" sz="1600" dirty="0"/>
              <a:t> </a:t>
            </a:r>
            <a:r>
              <a:rPr lang="en-US" sz="1600" dirty="0" err="1"/>
              <a:t>becerileri</a:t>
            </a:r>
            <a:r>
              <a:rPr lang="en-US" sz="1600" dirty="0"/>
              <a:t> </a:t>
            </a:r>
            <a:r>
              <a:rPr lang="en-US" sz="1600" dirty="0" err="1"/>
              <a:t>geliştireceksiniz</a:t>
            </a:r>
            <a:r>
              <a:rPr lang="en-US" sz="1600" dirty="0"/>
              <a:t>:</a:t>
            </a:r>
            <a:endParaRPr lang="sl-SI" sz="1600" dirty="0"/>
          </a:p>
          <a:p>
            <a:pPr marL="742950" indent="-285750">
              <a:lnSpc>
                <a:spcPct val="120000"/>
              </a:lnSpc>
              <a:spcBef>
                <a:spcPts val="600"/>
              </a:spcBef>
              <a:spcAft>
                <a:spcPts val="600"/>
              </a:spcAft>
              <a:buChar char="•"/>
            </a:pPr>
            <a:r>
              <a:rPr lang="en-US" sz="1600" b="0" dirty="0" err="1">
                <a:solidFill>
                  <a:schemeClr val="accent1"/>
                </a:solidFill>
              </a:rPr>
              <a:t>Bilançoları</a:t>
            </a:r>
            <a:r>
              <a:rPr lang="en-US" sz="1600" b="0" dirty="0">
                <a:solidFill>
                  <a:schemeClr val="accent1"/>
                </a:solidFill>
              </a:rPr>
              <a:t>, </a:t>
            </a:r>
            <a:r>
              <a:rPr lang="en-US" sz="1600" b="0" dirty="0" err="1">
                <a:solidFill>
                  <a:schemeClr val="accent1"/>
                </a:solidFill>
              </a:rPr>
              <a:t>Gelir</a:t>
            </a:r>
            <a:r>
              <a:rPr lang="en-US" sz="1600" b="0" dirty="0">
                <a:solidFill>
                  <a:schemeClr val="accent1"/>
                </a:solidFill>
              </a:rPr>
              <a:t> </a:t>
            </a:r>
            <a:r>
              <a:rPr lang="en-US" sz="1600" b="0" dirty="0" err="1">
                <a:solidFill>
                  <a:schemeClr val="accent1"/>
                </a:solidFill>
              </a:rPr>
              <a:t>Tablolarını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Nakit </a:t>
            </a:r>
            <a:r>
              <a:rPr lang="en-US" sz="1600" b="0" dirty="0" err="1">
                <a:solidFill>
                  <a:schemeClr val="accent1"/>
                </a:solidFill>
              </a:rPr>
              <a:t>Akış</a:t>
            </a:r>
            <a:r>
              <a:rPr lang="en-US" sz="1600" b="0" dirty="0">
                <a:solidFill>
                  <a:schemeClr val="accent1"/>
                </a:solidFill>
              </a:rPr>
              <a:t> </a:t>
            </a:r>
            <a:r>
              <a:rPr lang="en-US" sz="1600" b="0" dirty="0" err="1">
                <a:solidFill>
                  <a:schemeClr val="accent1"/>
                </a:solidFill>
              </a:rPr>
              <a:t>Tablolarını</a:t>
            </a:r>
            <a:r>
              <a:rPr lang="en-US" sz="1600" b="0" dirty="0">
                <a:solidFill>
                  <a:schemeClr val="accent1"/>
                </a:solidFill>
              </a:rPr>
              <a:t> </a:t>
            </a:r>
            <a:r>
              <a:rPr lang="en-US" sz="1600" b="0" dirty="0" err="1">
                <a:solidFill>
                  <a:schemeClr val="accent1"/>
                </a:solidFill>
              </a:rPr>
              <a:t>okuyun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yorumlayın</a:t>
            </a:r>
            <a:r>
              <a:rPr lang="en-US" sz="1600" b="0" dirty="0">
                <a:solidFill>
                  <a:schemeClr val="accent1"/>
                </a:solidFill>
              </a:rPr>
              <a:t>.</a:t>
            </a:r>
            <a:endParaRPr lang="sl-SI" sz="1600" b="0" dirty="0">
              <a:solidFill>
                <a:schemeClr val="accent1"/>
              </a:solidFill>
            </a:endParaRPr>
          </a:p>
          <a:p>
            <a:pPr marL="742950" indent="-285750">
              <a:lnSpc>
                <a:spcPct val="120000"/>
              </a:lnSpc>
              <a:spcBef>
                <a:spcPts val="600"/>
              </a:spcBef>
              <a:spcAft>
                <a:spcPts val="600"/>
              </a:spcAft>
              <a:buChar char="•"/>
            </a:pPr>
            <a:r>
              <a:rPr lang="en-US" sz="1600" b="0" dirty="0">
                <a:solidFill>
                  <a:schemeClr val="accent1"/>
                </a:solidFill>
              </a:rPr>
              <a:t>Mali </a:t>
            </a:r>
            <a:r>
              <a:rPr lang="en-US" sz="1600" b="0" dirty="0" err="1">
                <a:solidFill>
                  <a:schemeClr val="accent1"/>
                </a:solidFill>
              </a:rPr>
              <a:t>tabloların</a:t>
            </a:r>
            <a:r>
              <a:rPr lang="en-US" sz="1600" b="0" dirty="0">
                <a:solidFill>
                  <a:schemeClr val="accent1"/>
                </a:solidFill>
              </a:rPr>
              <a:t> </a:t>
            </a:r>
            <a:r>
              <a:rPr lang="en-US" sz="1600" b="0" dirty="0" err="1">
                <a:solidFill>
                  <a:schemeClr val="accent1"/>
                </a:solidFill>
              </a:rPr>
              <a:t>yatay</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dikey</a:t>
            </a:r>
            <a:r>
              <a:rPr lang="en-US" sz="1600" b="0" dirty="0">
                <a:solidFill>
                  <a:schemeClr val="accent1"/>
                </a:solidFill>
              </a:rPr>
              <a:t> </a:t>
            </a:r>
            <a:r>
              <a:rPr lang="en-US" sz="1600" b="0" dirty="0" err="1">
                <a:solidFill>
                  <a:schemeClr val="accent1"/>
                </a:solidFill>
              </a:rPr>
              <a:t>analizini</a:t>
            </a:r>
            <a:r>
              <a:rPr lang="en-US" sz="1600" b="0" dirty="0">
                <a:solidFill>
                  <a:schemeClr val="accent1"/>
                </a:solidFill>
              </a:rPr>
              <a:t> </a:t>
            </a:r>
            <a:r>
              <a:rPr lang="en-US" sz="1600" b="0" dirty="0" err="1">
                <a:solidFill>
                  <a:schemeClr val="accent1"/>
                </a:solidFill>
              </a:rPr>
              <a:t>gerçekleştirir</a:t>
            </a:r>
            <a:r>
              <a:rPr lang="en-US" sz="1600" b="0" dirty="0">
                <a:solidFill>
                  <a:schemeClr val="accent1"/>
                </a:solidFill>
              </a:rPr>
              <a:t>.</a:t>
            </a:r>
            <a:endParaRPr lang="sl-SI" sz="1600" b="0" dirty="0">
              <a:solidFill>
                <a:schemeClr val="accent1"/>
              </a:solidFill>
            </a:endParaRPr>
          </a:p>
          <a:p>
            <a:pPr marL="742950" indent="-285750">
              <a:lnSpc>
                <a:spcPct val="120000"/>
              </a:lnSpc>
              <a:spcBef>
                <a:spcPts val="600"/>
              </a:spcBef>
              <a:spcAft>
                <a:spcPts val="600"/>
              </a:spcAft>
              <a:buChar char="•"/>
            </a:pPr>
            <a:r>
              <a:rPr lang="en-US" sz="1600" b="0" dirty="0">
                <a:solidFill>
                  <a:schemeClr val="accent1"/>
                </a:solidFill>
              </a:rPr>
              <a:t>Temel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metrikleri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oranları</a:t>
            </a:r>
            <a:r>
              <a:rPr lang="en-US" sz="1600" b="0" dirty="0">
                <a:solidFill>
                  <a:schemeClr val="accent1"/>
                </a:solidFill>
              </a:rPr>
              <a:t> </a:t>
            </a:r>
            <a:r>
              <a:rPr lang="en-US" sz="1600" b="0" dirty="0" err="1">
                <a:solidFill>
                  <a:schemeClr val="accent1"/>
                </a:solidFill>
              </a:rPr>
              <a:t>anlayın</a:t>
            </a:r>
            <a:r>
              <a:rPr lang="en-US" sz="1600" b="0" dirty="0">
                <a:solidFill>
                  <a:schemeClr val="accent1"/>
                </a:solidFill>
              </a:rPr>
              <a:t>.</a:t>
            </a:r>
            <a:endParaRPr lang="sl-SI" sz="1600" b="0" dirty="0">
              <a:solidFill>
                <a:schemeClr val="accent1"/>
              </a:solidFill>
            </a:endParaRPr>
          </a:p>
          <a:p>
            <a:pPr marL="742950" indent="-285750">
              <a:lnSpc>
                <a:spcPct val="120000"/>
              </a:lnSpc>
              <a:spcBef>
                <a:spcPts val="600"/>
              </a:spcBef>
              <a:spcAft>
                <a:spcPts val="600"/>
              </a:spcAft>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kararların</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stratejisi</a:t>
            </a:r>
            <a:r>
              <a:rPr lang="en-US" sz="1600" b="0" dirty="0">
                <a:solidFill>
                  <a:schemeClr val="accent1"/>
                </a:solidFill>
              </a:rPr>
              <a:t> </a:t>
            </a:r>
            <a:r>
              <a:rPr lang="en-US" sz="1600" b="0" dirty="0" err="1">
                <a:solidFill>
                  <a:schemeClr val="accent1"/>
                </a:solidFill>
              </a:rPr>
              <a:t>üzerindeki</a:t>
            </a:r>
            <a:r>
              <a:rPr lang="en-US" sz="1600" b="0" dirty="0">
                <a:solidFill>
                  <a:schemeClr val="accent1"/>
                </a:solidFill>
              </a:rPr>
              <a:t> </a:t>
            </a:r>
            <a:r>
              <a:rPr lang="en-US" sz="1600" b="0" dirty="0" err="1">
                <a:solidFill>
                  <a:schemeClr val="accent1"/>
                </a:solidFill>
              </a:rPr>
              <a:t>etkisini</a:t>
            </a:r>
            <a:r>
              <a:rPr lang="en-US" sz="1600" b="0" dirty="0">
                <a:solidFill>
                  <a:schemeClr val="accent1"/>
                </a:solidFill>
              </a:rPr>
              <a:t> </a:t>
            </a:r>
            <a:r>
              <a:rPr lang="en-US" sz="1600" b="0" dirty="0" err="1">
                <a:solidFill>
                  <a:schemeClr val="accent1"/>
                </a:solidFill>
              </a:rPr>
              <a:t>anlamak</a:t>
            </a:r>
            <a:r>
              <a:rPr lang="en-US" sz="1600" b="0" dirty="0">
                <a:solidFill>
                  <a:schemeClr val="accent1"/>
                </a:solidFill>
              </a:rPr>
              <a:t>.</a:t>
            </a:r>
          </a:p>
          <a:p>
            <a:pPr marL="457200" indent="-457200">
              <a:lnSpc>
                <a:spcPct val="170000"/>
              </a:lnSpc>
              <a:buFont typeface="Arial" panose="020B0604020202020204" pitchFamily="34" charset="0"/>
              <a:buChar char="•"/>
            </a:pPr>
            <a:endParaRPr lang="en-US" sz="3400" b="0" dirty="0">
              <a:solidFill>
                <a:schemeClr val="accent1"/>
              </a:solidFill>
            </a:endParaRPr>
          </a:p>
        </p:txBody>
      </p:sp>
      <p:pic>
        <p:nvPicPr>
          <p:cNvPr id="6" name="Resim 5">
            <a:extLst>
              <a:ext uri="{FF2B5EF4-FFF2-40B4-BE49-F238E27FC236}">
                <a16:creationId xmlns:a16="http://schemas.microsoft.com/office/drawing/2014/main" id="{61CDE870-CB33-3976-ECBD-85997383758E}"/>
              </a:ext>
            </a:extLst>
          </p:cNvPr>
          <p:cNvPicPr>
            <a:picLocks noChangeAspect="1"/>
          </p:cNvPicPr>
          <p:nvPr/>
        </p:nvPicPr>
        <p:blipFill>
          <a:blip r:embed="rId2"/>
          <a:stretch>
            <a:fillRect/>
          </a:stretch>
        </p:blipFill>
        <p:spPr>
          <a:xfrm>
            <a:off x="116776" y="6057852"/>
            <a:ext cx="1267002" cy="685896"/>
          </a:xfrm>
          <a:prstGeom prst="rect">
            <a:avLst/>
          </a:prstGeom>
        </p:spPr>
      </p:pic>
    </p:spTree>
    <p:extLst>
      <p:ext uri="{BB962C8B-B14F-4D97-AF65-F5344CB8AC3E}">
        <p14:creationId xmlns:p14="http://schemas.microsoft.com/office/powerpoint/2010/main" val="416641772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dirty="0">
              <a:hlinkClick r:id="rId3"/>
            </a:endParaRPr>
          </a:p>
          <a:p>
            <a:pPr marL="0" indent="0" algn="ctr">
              <a:lnSpc>
                <a:spcPct val="150000"/>
              </a:lnSpc>
              <a:buNone/>
            </a:pPr>
            <a:r>
              <a:rPr lang="sl-SI" sz="2000" dirty="0">
                <a:solidFill>
                  <a:schemeClr val="bg2"/>
                </a:solidFill>
                <a:hlinkClick r:id="" action="ppaction://noaction">
                  <a:extLst>
                    <a:ext uri="{A12FA001-AC4F-418D-AE19-62706E023703}">
                      <ahyp:hlinkClr xmlns:ahyp="http://schemas.microsoft.com/office/drawing/2018/hyperlinkcolor" val="tx"/>
                    </a:ext>
                  </a:extLst>
                </a:hlinkClick>
              </a:rPr>
              <a:t>İşletmeler </a:t>
            </a:r>
            <a:r>
              <a:rPr lang="sl-SI" sz="2000" dirty="0">
                <a:solidFill>
                  <a:schemeClr val="bg2"/>
                </a:solidFill>
                <a:hlinkClick r:id="rId3">
                  <a:extLst>
                    <a:ext uri="{A12FA001-AC4F-418D-AE19-62706E023703}">
                      <ahyp:hlinkClr xmlns:ahyp="http://schemas.microsoft.com/office/drawing/2018/hyperlinkcolor" val="tx"/>
                    </a:ext>
                  </a:extLst>
                </a:hlinkClick>
              </a:rPr>
              <a:t>için finansman seçenekleri hakkında ne kadar şey öğrendiniz?</a:t>
            </a:r>
          </a:p>
          <a:p>
            <a:pPr marL="0" indent="0" algn="ctr">
              <a:lnSpc>
                <a:spcPct val="150000"/>
              </a:lnSpc>
              <a:buNone/>
            </a:pPr>
            <a:r>
              <a:rPr lang="sl-SI" sz="2000" dirty="0">
                <a:solidFill>
                  <a:schemeClr val="bg2"/>
                </a:solidFill>
                <a:hlinkClick r:id="rId3">
                  <a:extLst>
                    <a:ext uri="{A12FA001-AC4F-418D-AE19-62706E023703}">
                      <ahyp:hlinkClr xmlns:ahyp="http://schemas.microsoft.com/office/drawing/2018/hyperlinkcolor" val="tx"/>
                    </a:ext>
                  </a:extLst>
                </a:hlinkClick>
              </a:rPr>
              <a:t>Öğrenmek için bu testi yapın!</a:t>
            </a:r>
          </a:p>
          <a:p>
            <a:pPr marL="0" indent="0">
              <a:buNone/>
            </a:pPr>
            <a:endParaRPr lang="sl-SI" dirty="0">
              <a:hlinkClick r:id="rId3"/>
            </a:endParaRPr>
          </a:p>
          <a:p>
            <a:pPr marL="0" indent="0">
              <a:buNone/>
            </a:pPr>
            <a:r>
              <a:rPr lang="sl-SI" sz="2000" dirty="0">
                <a:hlinkClick r:id="rId4"/>
              </a:rPr>
              <a:t>		 İşletmeler için finansman seçenekleri hakkında ne kadar bilginiz var? </a:t>
            </a:r>
            <a:endParaRPr lang="sl-SI" sz="2000" dirty="0"/>
          </a:p>
          <a:p>
            <a:pPr marL="0" indent="0">
              <a:buNone/>
            </a:pPr>
            <a:endParaRPr lang="sl-SI" sz="2000" dirty="0"/>
          </a:p>
          <a:p>
            <a:pPr marL="0" indent="0">
              <a:buNone/>
            </a:pPr>
            <a:r>
              <a:rPr lang="sl-SI" sz="2000" dirty="0"/>
              <a:t>					</a:t>
            </a:r>
          </a:p>
          <a:p>
            <a:pPr marL="0" indent="0">
              <a:buNone/>
            </a:pPr>
            <a:endParaRPr lang="sl-SI" sz="2000" dirty="0"/>
          </a:p>
          <a:p>
            <a:pPr marL="0" indent="0">
              <a:buNone/>
            </a:pPr>
            <a:r>
              <a:rPr lang="sl-SI" sz="2000" dirty="0">
                <a:solidFill>
                  <a:schemeClr val="bg2"/>
                </a:solidFill>
              </a:rPr>
              <a:t>			     Bu videoyu izleyerek daha da fazlasını keşfedin!</a:t>
            </a:r>
          </a:p>
          <a:p>
            <a:pPr marL="0" indent="0">
              <a:buNone/>
            </a:pPr>
            <a:endParaRPr lang="sl-SI" sz="2000" dirty="0">
              <a:solidFill>
                <a:schemeClr val="bg2"/>
              </a:solidFill>
            </a:endParaRPr>
          </a:p>
          <a:p>
            <a:pPr marL="0" indent="0">
              <a:buNone/>
            </a:pPr>
            <a:endParaRPr lang="sl-SI" sz="2000" dirty="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844190"/>
            <a:ext cx="585267" cy="664522"/>
          </a:xfrm>
          <a:prstGeom prst="rect">
            <a:avLst/>
          </a:prstGeom>
        </p:spPr>
      </p:pic>
      <p:pic>
        <p:nvPicPr>
          <p:cNvPr id="5" name="Online Media 4" title="Financing Options for Small Businesses: Crash Course Entrepreneurship #16">
            <a:hlinkClick r:id="" action="ppaction://media"/>
            <a:extLst>
              <a:ext uri="{FF2B5EF4-FFF2-40B4-BE49-F238E27FC236}">
                <a16:creationId xmlns:a16="http://schemas.microsoft.com/office/drawing/2014/main" id="{12412C1A-41C2-2376-E202-0D5FD1E825F0}"/>
              </a:ext>
            </a:extLst>
          </p:cNvPr>
          <p:cNvPicPr>
            <a:picLocks noRot="1" noChangeAspect="1"/>
          </p:cNvPicPr>
          <p:nvPr>
            <a:videoFile r:link="rId1"/>
          </p:nvPr>
        </p:nvPicPr>
        <p:blipFill>
          <a:blip r:embed="rId6"/>
          <a:stretch>
            <a:fillRect/>
          </a:stretch>
        </p:blipFill>
        <p:spPr>
          <a:xfrm>
            <a:off x="4093890" y="4502331"/>
            <a:ext cx="3845635" cy="2172789"/>
          </a:xfrm>
          <a:prstGeom prst="rect">
            <a:avLst/>
          </a:prstGeom>
        </p:spPr>
      </p:pic>
      <p:sp>
        <p:nvSpPr>
          <p:cNvPr id="2" name="PoljeZBesedilom 1">
            <a:extLst>
              <a:ext uri="{FF2B5EF4-FFF2-40B4-BE49-F238E27FC236}">
                <a16:creationId xmlns:a16="http://schemas.microsoft.com/office/drawing/2014/main" id="{34A336EF-5AE7-9C16-E626-C584CCD69581}"/>
              </a:ext>
            </a:extLst>
          </p:cNvPr>
          <p:cNvSpPr txBox="1"/>
          <p:nvPr/>
        </p:nvSpPr>
        <p:spPr>
          <a:xfrm>
            <a:off x="8025378" y="6171975"/>
            <a:ext cx="3778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Kaynak: </a:t>
            </a:r>
            <a:r>
              <a:rPr lang="en-US" sz="1000">
                <a:solidFill>
                  <a:schemeClr val="accent1"/>
                </a:solidFill>
              </a:rPr>
              <a:t>Küçük İşletmeler için Finansman Seçenekleri: Crash Course Girişimcilik #16 </a:t>
            </a:r>
            <a:r>
              <a:rPr lang="sl-SI" sz="1000">
                <a:solidFill>
                  <a:schemeClr val="accent1"/>
                </a:solidFill>
              </a:rPr>
              <a:t>by Crash Course</a:t>
            </a:r>
          </a:p>
        </p:txBody>
      </p:sp>
      <p:pic>
        <p:nvPicPr>
          <p:cNvPr id="7" name="Resim 6">
            <a:extLst>
              <a:ext uri="{FF2B5EF4-FFF2-40B4-BE49-F238E27FC236}">
                <a16:creationId xmlns:a16="http://schemas.microsoft.com/office/drawing/2014/main" id="{04D6AC5C-E02D-D620-AE67-35967106351D}"/>
              </a:ext>
            </a:extLst>
          </p:cNvPr>
          <p:cNvPicPr>
            <a:picLocks noChangeAspect="1"/>
          </p:cNvPicPr>
          <p:nvPr/>
        </p:nvPicPr>
        <p:blipFill>
          <a:blip r:embed="rId7"/>
          <a:stretch>
            <a:fillRect/>
          </a:stretch>
        </p:blipFill>
        <p:spPr>
          <a:xfrm>
            <a:off x="204699" y="6029082"/>
            <a:ext cx="1267002" cy="685896"/>
          </a:xfrm>
          <a:prstGeom prst="rect">
            <a:avLst/>
          </a:prstGeom>
        </p:spPr>
      </p:pic>
    </p:spTree>
    <p:extLst>
      <p:ext uri="{BB962C8B-B14F-4D97-AF65-F5344CB8AC3E}">
        <p14:creationId xmlns:p14="http://schemas.microsoft.com/office/powerpoint/2010/main" val="42467606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CD456-0677-DD05-EA3D-DF729FCD613E}"/>
              </a:ext>
            </a:extLst>
          </p:cNvPr>
          <p:cNvSpPr>
            <a:spLocks noGrp="1"/>
          </p:cNvSpPr>
          <p:nvPr>
            <p:ph type="title"/>
          </p:nvPr>
        </p:nvSpPr>
        <p:spPr/>
        <p:txBody>
          <a:bodyPr/>
          <a:lstStyle/>
          <a:p>
            <a:r>
              <a:rPr lang="sl-SI"/>
              <a:t>3°: Sahada ustalaşmak</a:t>
            </a:r>
          </a:p>
        </p:txBody>
      </p:sp>
      <p:sp>
        <p:nvSpPr>
          <p:cNvPr id="3" name="Content Placeholder 2">
            <a:extLst>
              <a:ext uri="{FF2B5EF4-FFF2-40B4-BE49-F238E27FC236}">
                <a16:creationId xmlns:a16="http://schemas.microsoft.com/office/drawing/2014/main" id="{044EF4A3-90D7-807D-7803-DB7D0029F335}"/>
              </a:ext>
            </a:extLst>
          </p:cNvPr>
          <p:cNvSpPr>
            <a:spLocks noGrp="1"/>
          </p:cNvSpPr>
          <p:nvPr>
            <p:ph idx="1"/>
          </p:nvPr>
        </p:nvSpPr>
        <p:spPr/>
        <p:txBody>
          <a:bodyPr vert="horz" lIns="91440" tIns="45720" rIns="91440" bIns="45720" rtlCol="0" anchor="t">
            <a:normAutofit/>
          </a:bodyPr>
          <a:lstStyle/>
          <a:p>
            <a:pPr marL="0" indent="0">
              <a:lnSpc>
                <a:spcPct val="150000"/>
              </a:lnSpc>
              <a:buNone/>
            </a:pPr>
            <a:r>
              <a:rPr lang="en-US" b="0" dirty="0" err="1">
                <a:solidFill>
                  <a:schemeClr val="accent1"/>
                </a:solidFill>
              </a:rPr>
              <a:t>Üçüncü</a:t>
            </a:r>
            <a:r>
              <a:rPr lang="en-US" b="0" dirty="0">
                <a:solidFill>
                  <a:schemeClr val="accent1"/>
                </a:solidFill>
              </a:rPr>
              <a:t> </a:t>
            </a:r>
            <a:r>
              <a:rPr lang="en-US" b="0" dirty="0" err="1">
                <a:solidFill>
                  <a:schemeClr val="accent1"/>
                </a:solidFill>
              </a:rPr>
              <a:t>üniteye</a:t>
            </a:r>
            <a:r>
              <a:rPr lang="en-US" b="0" dirty="0">
                <a:solidFill>
                  <a:schemeClr val="accent1"/>
                </a:solidFill>
              </a:rPr>
              <a:t> </a:t>
            </a:r>
            <a:r>
              <a:rPr lang="en-US" b="0" dirty="0" err="1">
                <a:solidFill>
                  <a:schemeClr val="accent1"/>
                </a:solidFill>
              </a:rPr>
              <a:t>hoş</a:t>
            </a:r>
            <a:r>
              <a:rPr lang="en-US" b="0" dirty="0">
                <a:solidFill>
                  <a:schemeClr val="accent1"/>
                </a:solidFill>
              </a:rPr>
              <a:t> </a:t>
            </a:r>
            <a:r>
              <a:rPr lang="en-US" b="0" dirty="0" err="1">
                <a:solidFill>
                  <a:schemeClr val="accent1"/>
                </a:solidFill>
              </a:rPr>
              <a:t>geldiniz</a:t>
            </a:r>
            <a:r>
              <a:rPr lang="sl-SI" b="0" dirty="0">
                <a:solidFill>
                  <a:schemeClr val="accent1"/>
                </a:solidFill>
              </a:rPr>
              <a:t>: </a:t>
            </a:r>
            <a:r>
              <a:rPr lang="en-US" b="0" dirty="0">
                <a:solidFill>
                  <a:schemeClr val="accent1"/>
                </a:solidFill>
              </a:rPr>
              <a:t>"</a:t>
            </a:r>
            <a:r>
              <a:rPr lang="en-US" b="0" dirty="0" err="1">
                <a:solidFill>
                  <a:schemeClr val="accent1"/>
                </a:solidFill>
              </a:rPr>
              <a:t>Sunumda</a:t>
            </a:r>
            <a:r>
              <a:rPr lang="en-US" b="0" dirty="0">
                <a:solidFill>
                  <a:schemeClr val="accent1"/>
                </a:solidFill>
              </a:rPr>
              <a:t> </a:t>
            </a:r>
            <a:r>
              <a:rPr lang="en-US" b="0" dirty="0" err="1">
                <a:solidFill>
                  <a:schemeClr val="accent1"/>
                </a:solidFill>
              </a:rPr>
              <a:t>Ustalaşmak</a:t>
            </a:r>
            <a:r>
              <a:rPr lang="en-US" b="0" dirty="0">
                <a:solidFill>
                  <a:schemeClr val="accent1"/>
                </a:solidFill>
              </a:rPr>
              <a:t> "</a:t>
            </a:r>
            <a:r>
              <a:rPr lang="tr-TR" b="0" dirty="0">
                <a:solidFill>
                  <a:schemeClr val="accent1"/>
                </a:solidFill>
              </a:rPr>
              <a:t>.</a:t>
            </a:r>
          </a:p>
          <a:p>
            <a:pPr marL="0" indent="0">
              <a:lnSpc>
                <a:spcPct val="150000"/>
              </a:lnSpc>
              <a:buNone/>
            </a:pPr>
            <a:r>
              <a:rPr lang="en-US" b="0" dirty="0">
                <a:solidFill>
                  <a:schemeClr val="accent1"/>
                </a:solidFill>
              </a:rPr>
              <a:t>Bu </a:t>
            </a:r>
            <a:r>
              <a:rPr lang="en-US" b="0" dirty="0" err="1">
                <a:solidFill>
                  <a:schemeClr val="accent1"/>
                </a:solidFill>
              </a:rPr>
              <a:t>ünitede</a:t>
            </a:r>
            <a:r>
              <a:rPr lang="en-US" b="0" dirty="0">
                <a:solidFill>
                  <a:schemeClr val="accent1"/>
                </a:solidFill>
              </a:rPr>
              <a:t> </a:t>
            </a:r>
            <a:r>
              <a:rPr lang="en-US" b="0" dirty="0" err="1">
                <a:solidFill>
                  <a:schemeClr val="accent1"/>
                </a:solidFill>
              </a:rPr>
              <a:t>sizi</a:t>
            </a:r>
            <a:r>
              <a:rPr lang="en-US" b="0" dirty="0">
                <a:solidFill>
                  <a:schemeClr val="accent1"/>
                </a:solidFill>
              </a:rPr>
              <a:t> </a:t>
            </a:r>
            <a:r>
              <a:rPr lang="en-US" b="0" dirty="0" err="1">
                <a:solidFill>
                  <a:schemeClr val="accent1"/>
                </a:solidFill>
              </a:rPr>
              <a:t>iş</a:t>
            </a:r>
            <a:r>
              <a:rPr lang="en-US" b="0" dirty="0">
                <a:solidFill>
                  <a:schemeClr val="accent1"/>
                </a:solidFill>
              </a:rPr>
              <a:t> </a:t>
            </a:r>
            <a:r>
              <a:rPr lang="en-US" b="0" dirty="0" err="1">
                <a:solidFill>
                  <a:schemeClr val="accent1"/>
                </a:solidFill>
              </a:rPr>
              <a:t>fikirlerinizi</a:t>
            </a:r>
            <a:r>
              <a:rPr lang="en-US" b="0" dirty="0">
                <a:solidFill>
                  <a:schemeClr val="accent1"/>
                </a:solidFill>
              </a:rPr>
              <a:t> </a:t>
            </a:r>
            <a:r>
              <a:rPr lang="en-US" b="0" dirty="0" err="1">
                <a:solidFill>
                  <a:schemeClr val="accent1"/>
                </a:solidFill>
              </a:rPr>
              <a:t>etkili</a:t>
            </a:r>
            <a:r>
              <a:rPr lang="en-US" b="0" dirty="0">
                <a:solidFill>
                  <a:schemeClr val="accent1"/>
                </a:solidFill>
              </a:rPr>
              <a:t> </a:t>
            </a:r>
            <a:r>
              <a:rPr lang="en-US" b="0" dirty="0" err="1">
                <a:solidFill>
                  <a:schemeClr val="accent1"/>
                </a:solidFill>
              </a:rPr>
              <a:t>bir</a:t>
            </a:r>
            <a:r>
              <a:rPr lang="en-US" b="0" dirty="0">
                <a:solidFill>
                  <a:schemeClr val="accent1"/>
                </a:solidFill>
              </a:rPr>
              <a:t> </a:t>
            </a:r>
            <a:r>
              <a:rPr lang="en-US" b="0" dirty="0" err="1">
                <a:solidFill>
                  <a:schemeClr val="accent1"/>
                </a:solidFill>
              </a:rPr>
              <a:t>şekilde</a:t>
            </a:r>
            <a:r>
              <a:rPr lang="en-US" b="0" dirty="0">
                <a:solidFill>
                  <a:schemeClr val="accent1"/>
                </a:solidFill>
              </a:rPr>
              <a:t> </a:t>
            </a:r>
            <a:r>
              <a:rPr lang="en-US" b="0" dirty="0" err="1">
                <a:solidFill>
                  <a:schemeClr val="accent1"/>
                </a:solidFill>
              </a:rPr>
              <a:t>sunma</a:t>
            </a:r>
            <a:r>
              <a:rPr lang="en-US" b="0" dirty="0">
                <a:solidFill>
                  <a:schemeClr val="accent1"/>
                </a:solidFill>
              </a:rPr>
              <a:t>, </a:t>
            </a:r>
            <a:r>
              <a:rPr lang="en-US" b="0" dirty="0" err="1">
                <a:solidFill>
                  <a:schemeClr val="accent1"/>
                </a:solidFill>
              </a:rPr>
              <a:t>dinleyicilerinizin</a:t>
            </a:r>
            <a:r>
              <a:rPr lang="en-US" b="0" dirty="0">
                <a:solidFill>
                  <a:schemeClr val="accent1"/>
                </a:solidFill>
              </a:rPr>
              <a:t> </a:t>
            </a:r>
            <a:r>
              <a:rPr lang="en-US" b="0" dirty="0" err="1">
                <a:solidFill>
                  <a:schemeClr val="accent1"/>
                </a:solidFill>
              </a:rPr>
              <a:t>ilgisini</a:t>
            </a:r>
            <a:r>
              <a:rPr lang="en-US" b="0" dirty="0">
                <a:solidFill>
                  <a:schemeClr val="accent1"/>
                </a:solidFill>
              </a:rPr>
              <a:t> </a:t>
            </a:r>
            <a:r>
              <a:rPr lang="en-US" b="0" dirty="0" err="1">
                <a:solidFill>
                  <a:schemeClr val="accent1"/>
                </a:solidFill>
              </a:rPr>
              <a:t>çekme</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yatırımcılardan</a:t>
            </a:r>
            <a:r>
              <a:rPr lang="en-US" b="0" dirty="0">
                <a:solidFill>
                  <a:schemeClr val="accent1"/>
                </a:solidFill>
              </a:rPr>
              <a:t>, </a:t>
            </a:r>
            <a:r>
              <a:rPr lang="en-US" b="0" dirty="0" err="1">
                <a:solidFill>
                  <a:schemeClr val="accent1"/>
                </a:solidFill>
              </a:rPr>
              <a:t>ortaklardan</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müşterilerden</a:t>
            </a:r>
            <a:r>
              <a:rPr lang="en-US" b="0" dirty="0">
                <a:solidFill>
                  <a:schemeClr val="accent1"/>
                </a:solidFill>
              </a:rPr>
              <a:t> </a:t>
            </a:r>
            <a:r>
              <a:rPr lang="en-US" b="0" dirty="0" err="1">
                <a:solidFill>
                  <a:schemeClr val="accent1"/>
                </a:solidFill>
              </a:rPr>
              <a:t>güvenle</a:t>
            </a:r>
            <a:r>
              <a:rPr lang="en-US" b="0" dirty="0">
                <a:solidFill>
                  <a:schemeClr val="accent1"/>
                </a:solidFill>
              </a:rPr>
              <a:t> </a:t>
            </a:r>
            <a:r>
              <a:rPr lang="en-US" b="0" dirty="0" err="1">
                <a:solidFill>
                  <a:schemeClr val="accent1"/>
                </a:solidFill>
              </a:rPr>
              <a:t>destek</a:t>
            </a:r>
            <a:r>
              <a:rPr lang="en-US" b="0" dirty="0">
                <a:solidFill>
                  <a:schemeClr val="accent1"/>
                </a:solidFill>
              </a:rPr>
              <a:t> </a:t>
            </a:r>
            <a:r>
              <a:rPr lang="en-US" b="0" dirty="0" err="1">
                <a:solidFill>
                  <a:schemeClr val="accent1"/>
                </a:solidFill>
              </a:rPr>
              <a:t>isteme</a:t>
            </a:r>
            <a:r>
              <a:rPr lang="en-US" b="0" dirty="0">
                <a:solidFill>
                  <a:schemeClr val="accent1"/>
                </a:solidFill>
              </a:rPr>
              <a:t> </a:t>
            </a:r>
            <a:r>
              <a:rPr lang="en-US" b="0" dirty="0" err="1">
                <a:solidFill>
                  <a:schemeClr val="accent1"/>
                </a:solidFill>
              </a:rPr>
              <a:t>becerileriyle</a:t>
            </a:r>
            <a:r>
              <a:rPr lang="en-US" b="0" dirty="0">
                <a:solidFill>
                  <a:schemeClr val="accent1"/>
                </a:solidFill>
              </a:rPr>
              <a:t> </a:t>
            </a:r>
            <a:r>
              <a:rPr lang="en-US" b="0" dirty="0" err="1">
                <a:solidFill>
                  <a:schemeClr val="accent1"/>
                </a:solidFill>
              </a:rPr>
              <a:t>donatacağız</a:t>
            </a:r>
            <a:r>
              <a:rPr lang="en-US" b="0" dirty="0">
                <a:solidFill>
                  <a:schemeClr val="accent1"/>
                </a:solidFill>
              </a:rPr>
              <a:t>. </a:t>
            </a:r>
            <a:r>
              <a:rPr lang="en-US" b="0" dirty="0" err="1">
                <a:solidFill>
                  <a:schemeClr val="accent1"/>
                </a:solidFill>
              </a:rPr>
              <a:t>Etkileyici</a:t>
            </a:r>
            <a:r>
              <a:rPr lang="en-US" b="0" dirty="0">
                <a:solidFill>
                  <a:schemeClr val="accent1"/>
                </a:solidFill>
              </a:rPr>
              <a:t> </a:t>
            </a:r>
            <a:r>
              <a:rPr lang="en-US" b="0" dirty="0" err="1">
                <a:solidFill>
                  <a:schemeClr val="accent1"/>
                </a:solidFill>
              </a:rPr>
              <a:t>bir</a:t>
            </a:r>
            <a:r>
              <a:rPr lang="en-US" b="0" dirty="0">
                <a:solidFill>
                  <a:schemeClr val="accent1"/>
                </a:solidFill>
              </a:rPr>
              <a:t> </a:t>
            </a:r>
            <a:r>
              <a:rPr lang="en-US" b="0" dirty="0" err="1">
                <a:solidFill>
                  <a:schemeClr val="accent1"/>
                </a:solidFill>
              </a:rPr>
              <a:t>sunum</a:t>
            </a:r>
            <a:r>
              <a:rPr lang="en-US" b="0" dirty="0">
                <a:solidFill>
                  <a:schemeClr val="accent1"/>
                </a:solidFill>
              </a:rPr>
              <a:t> </a:t>
            </a:r>
            <a:r>
              <a:rPr lang="en-US" b="0" dirty="0" err="1">
                <a:solidFill>
                  <a:schemeClr val="accent1"/>
                </a:solidFill>
              </a:rPr>
              <a:t>hazırlama</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sunma</a:t>
            </a:r>
            <a:r>
              <a:rPr lang="en-US" b="0" dirty="0">
                <a:solidFill>
                  <a:schemeClr val="accent1"/>
                </a:solidFill>
              </a:rPr>
              <a:t> </a:t>
            </a:r>
            <a:r>
              <a:rPr lang="en-US" b="0" dirty="0" err="1">
                <a:solidFill>
                  <a:schemeClr val="accent1"/>
                </a:solidFill>
              </a:rPr>
              <a:t>sanatına</a:t>
            </a:r>
            <a:r>
              <a:rPr lang="en-US" b="0" dirty="0">
                <a:solidFill>
                  <a:schemeClr val="accent1"/>
                </a:solidFill>
              </a:rPr>
              <a:t> </a:t>
            </a:r>
            <a:r>
              <a:rPr lang="en-US" b="0" dirty="0" err="1">
                <a:solidFill>
                  <a:schemeClr val="accent1"/>
                </a:solidFill>
              </a:rPr>
              <a:t>dalalım</a:t>
            </a:r>
            <a:r>
              <a:rPr lang="en-US" b="0" dirty="0">
                <a:solidFill>
                  <a:schemeClr val="accent1"/>
                </a:solidFill>
              </a:rPr>
              <a:t>!</a:t>
            </a:r>
            <a:endParaRPr lang="sl-SI" b="0" dirty="0">
              <a:solidFill>
                <a:schemeClr val="accent1"/>
              </a:solidFill>
            </a:endParaRPr>
          </a:p>
        </p:txBody>
      </p:sp>
      <p:pic>
        <p:nvPicPr>
          <p:cNvPr id="5" name="Resim 4">
            <a:extLst>
              <a:ext uri="{FF2B5EF4-FFF2-40B4-BE49-F238E27FC236}">
                <a16:creationId xmlns:a16="http://schemas.microsoft.com/office/drawing/2014/main" id="{3B0426BD-E26B-EDC9-324F-7EBB4F3BACC9}"/>
              </a:ext>
            </a:extLst>
          </p:cNvPr>
          <p:cNvPicPr>
            <a:picLocks noChangeAspect="1"/>
          </p:cNvPicPr>
          <p:nvPr/>
        </p:nvPicPr>
        <p:blipFill>
          <a:blip r:embed="rId2"/>
          <a:stretch>
            <a:fillRect/>
          </a:stretch>
        </p:blipFill>
        <p:spPr>
          <a:xfrm>
            <a:off x="204699" y="5968952"/>
            <a:ext cx="1267002" cy="685896"/>
          </a:xfrm>
          <a:prstGeom prst="rect">
            <a:avLst/>
          </a:prstGeom>
        </p:spPr>
      </p:pic>
    </p:spTree>
    <p:extLst>
      <p:ext uri="{BB962C8B-B14F-4D97-AF65-F5344CB8AC3E}">
        <p14:creationId xmlns:p14="http://schemas.microsoft.com/office/powerpoint/2010/main" val="158516590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128B-E648-0577-7876-9987E8DE1714}"/>
              </a:ext>
            </a:extLst>
          </p:cNvPr>
          <p:cNvSpPr>
            <a:spLocks noGrp="1"/>
          </p:cNvSpPr>
          <p:nvPr>
            <p:ph type="title"/>
          </p:nvPr>
        </p:nvSpPr>
        <p:spPr/>
        <p:txBody>
          <a:bodyPr>
            <a:normAutofit/>
          </a:bodyPr>
          <a:lstStyle/>
          <a:p>
            <a:r>
              <a:rPr lang="sl-SI" sz="3400" err="1"/>
              <a:t>Giriş</a:t>
            </a:r>
            <a:endParaRPr lang="sl-SI"/>
          </a:p>
        </p:txBody>
      </p:sp>
      <p:sp>
        <p:nvSpPr>
          <p:cNvPr id="6" name="Content Placeholder 5">
            <a:extLst>
              <a:ext uri="{FF2B5EF4-FFF2-40B4-BE49-F238E27FC236}">
                <a16:creationId xmlns:a16="http://schemas.microsoft.com/office/drawing/2014/main" id="{94EA4371-AF17-A5F0-1169-C316AD042329}"/>
              </a:ext>
            </a:extLst>
          </p:cNvPr>
          <p:cNvSpPr>
            <a:spLocks noGrp="1"/>
          </p:cNvSpPr>
          <p:nvPr>
            <p:ph idx="1"/>
          </p:nvPr>
        </p:nvSpPr>
        <p:spPr>
          <a:xfrm>
            <a:off x="838200" y="1824042"/>
            <a:ext cx="6563264" cy="4352921"/>
          </a:xfrm>
        </p:spPr>
        <p:txBody>
          <a:bodyPr vert="horz" lIns="91440" tIns="45720" rIns="91440" bIns="45720" rtlCol="0" anchor="t">
            <a:normAutofit/>
          </a:bodyPr>
          <a:lstStyle/>
          <a:p>
            <a:pPr marL="0" indent="0">
              <a:lnSpc>
                <a:spcPct val="150000"/>
              </a:lnSpc>
              <a:buNone/>
            </a:pPr>
            <a:r>
              <a:rPr lang="en-US" sz="1600" b="0" dirty="0" err="1">
                <a:solidFill>
                  <a:schemeClr val="accent1"/>
                </a:solidFill>
              </a:rPr>
              <a:t>Sunum</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fikrini</a:t>
            </a:r>
            <a:r>
              <a:rPr lang="en-US" sz="1600" b="0" dirty="0">
                <a:solidFill>
                  <a:schemeClr val="accent1"/>
                </a:solidFill>
              </a:rPr>
              <a:t>, </a:t>
            </a:r>
            <a:r>
              <a:rPr lang="en-US" sz="1600" b="0" dirty="0" err="1">
                <a:solidFill>
                  <a:schemeClr val="accent1"/>
                </a:solidFill>
              </a:rPr>
              <a:t>ürünü</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hizmeti</a:t>
            </a:r>
            <a:r>
              <a:rPr lang="en-US" sz="1600" b="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yatırımcılara</a:t>
            </a:r>
            <a:r>
              <a:rPr lang="en-US" sz="1600" b="0" dirty="0">
                <a:solidFill>
                  <a:schemeClr val="accent1"/>
                </a:solidFill>
              </a:rPr>
              <a:t>, </a:t>
            </a:r>
            <a:r>
              <a:rPr lang="en-US" sz="1600" b="0" dirty="0" err="1">
                <a:solidFill>
                  <a:schemeClr val="accent1"/>
                </a:solidFill>
              </a:rPr>
              <a:t>müşterilere</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ortaklara</a:t>
            </a:r>
            <a:r>
              <a:rPr lang="en-US" sz="1600" b="0" dirty="0">
                <a:solidFill>
                  <a:schemeClr val="accent1"/>
                </a:solidFill>
              </a:rPr>
              <a:t> </a:t>
            </a:r>
            <a:r>
              <a:rPr lang="en-US" sz="1600" b="0" dirty="0" err="1">
                <a:solidFill>
                  <a:schemeClr val="accent1"/>
                </a:solidFill>
              </a:rPr>
              <a:t>kısa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ikna</a:t>
            </a:r>
            <a:r>
              <a:rPr lang="en-US" sz="1600" b="0" dirty="0">
                <a:solidFill>
                  <a:schemeClr val="accent1"/>
                </a:solidFill>
              </a:rPr>
              <a:t> </a:t>
            </a:r>
            <a:r>
              <a:rPr lang="en-US" sz="1600" b="0" dirty="0" err="1">
                <a:solidFill>
                  <a:schemeClr val="accent1"/>
                </a:solidFill>
              </a:rPr>
              <a:t>edici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şekilde</a:t>
            </a:r>
            <a:r>
              <a:rPr lang="en-US" sz="1600" b="0" dirty="0">
                <a:solidFill>
                  <a:schemeClr val="accent1"/>
                </a:solidFill>
              </a:rPr>
              <a:t> </a:t>
            </a:r>
            <a:r>
              <a:rPr lang="en-US" sz="1600" b="0" dirty="0" err="1">
                <a:solidFill>
                  <a:schemeClr val="accent1"/>
                </a:solidFill>
              </a:rPr>
              <a:t>sunma</a:t>
            </a:r>
            <a:r>
              <a:rPr lang="en-US" sz="1600" b="0" dirty="0">
                <a:solidFill>
                  <a:schemeClr val="accent1"/>
                </a:solidFill>
              </a:rPr>
              <a:t> </a:t>
            </a:r>
            <a:r>
              <a:rPr lang="en-US" sz="1600" b="0" dirty="0" err="1">
                <a:solidFill>
                  <a:schemeClr val="accent1"/>
                </a:solidFill>
              </a:rPr>
              <a:t>eylemidir</a:t>
            </a:r>
            <a:r>
              <a:rPr lang="en-US" sz="1600" b="0" dirty="0">
                <a:solidFill>
                  <a:schemeClr val="accent1"/>
                </a:solidFill>
              </a:rPr>
              <a:t>. Bir </a:t>
            </a:r>
            <a:r>
              <a:rPr lang="en-US" sz="1600" b="0" dirty="0" err="1">
                <a:solidFill>
                  <a:schemeClr val="accent1"/>
                </a:solidFill>
              </a:rPr>
              <a:t>sunumun</a:t>
            </a:r>
            <a:r>
              <a:rPr lang="en-US" sz="1600" b="0" dirty="0">
                <a:solidFill>
                  <a:schemeClr val="accent1"/>
                </a:solidFill>
              </a:rPr>
              <a:t> </a:t>
            </a:r>
            <a:r>
              <a:rPr lang="en-US" sz="1600" b="0" dirty="0" err="1">
                <a:solidFill>
                  <a:schemeClr val="accent1"/>
                </a:solidFill>
              </a:rPr>
              <a:t>amacı</a:t>
            </a:r>
            <a:r>
              <a:rPr lang="en-US" sz="1600" b="0" dirty="0">
                <a:solidFill>
                  <a:schemeClr val="accent1"/>
                </a:solidFill>
              </a:rPr>
              <a:t>, </a:t>
            </a:r>
            <a:r>
              <a:rPr lang="en-US" sz="1600" b="0" dirty="0" err="1">
                <a:solidFill>
                  <a:schemeClr val="accent1"/>
                </a:solidFill>
              </a:rPr>
              <a:t>dinleyicilerin</a:t>
            </a:r>
            <a:r>
              <a:rPr lang="en-US" sz="1600" b="0" dirty="0">
                <a:solidFill>
                  <a:schemeClr val="accent1"/>
                </a:solidFill>
              </a:rPr>
              <a:t> </a:t>
            </a:r>
            <a:r>
              <a:rPr lang="en-US" sz="1600" b="0" dirty="0" err="1">
                <a:solidFill>
                  <a:schemeClr val="accent1"/>
                </a:solidFill>
              </a:rPr>
              <a:t>dikkatini</a:t>
            </a:r>
            <a:r>
              <a:rPr lang="en-US" sz="1600" b="0" dirty="0">
                <a:solidFill>
                  <a:schemeClr val="accent1"/>
                </a:solidFill>
              </a:rPr>
              <a:t> </a:t>
            </a:r>
            <a:r>
              <a:rPr lang="en-US" sz="1600" b="0" dirty="0" err="1">
                <a:solidFill>
                  <a:schemeClr val="accent1"/>
                </a:solidFill>
              </a:rPr>
              <a:t>çekmek</a:t>
            </a:r>
            <a:r>
              <a:rPr lang="en-US" sz="1600" b="0" dirty="0">
                <a:solidFill>
                  <a:schemeClr val="accent1"/>
                </a:solidFill>
              </a:rPr>
              <a:t>, </a:t>
            </a:r>
            <a:r>
              <a:rPr lang="en-US" sz="1600" b="0" dirty="0" err="1">
                <a:solidFill>
                  <a:schemeClr val="accent1"/>
                </a:solidFill>
              </a:rPr>
              <a:t>temel</a:t>
            </a:r>
            <a:r>
              <a:rPr lang="en-US" sz="1600" b="0" dirty="0">
                <a:solidFill>
                  <a:schemeClr val="accent1"/>
                </a:solidFill>
              </a:rPr>
              <a:t> </a:t>
            </a:r>
            <a:r>
              <a:rPr lang="en-US" sz="1600" b="0" dirty="0" err="1">
                <a:solidFill>
                  <a:schemeClr val="accent1"/>
                </a:solidFill>
              </a:rPr>
              <a:t>değer</a:t>
            </a:r>
            <a:r>
              <a:rPr lang="en-US" sz="1600" b="0" dirty="0">
                <a:solidFill>
                  <a:schemeClr val="accent1"/>
                </a:solidFill>
              </a:rPr>
              <a:t> </a:t>
            </a:r>
            <a:r>
              <a:rPr lang="en-US" sz="1600" b="0" dirty="0" err="1">
                <a:solidFill>
                  <a:schemeClr val="accent1"/>
                </a:solidFill>
              </a:rPr>
              <a:t>önerisini</a:t>
            </a:r>
            <a:r>
              <a:rPr lang="en-US" sz="1600" b="0" dirty="0">
                <a:solidFill>
                  <a:schemeClr val="accent1"/>
                </a:solidFill>
              </a:rPr>
              <a:t> </a:t>
            </a:r>
            <a:r>
              <a:rPr lang="en-US" sz="1600" b="0" dirty="0" err="1">
                <a:solidFill>
                  <a:schemeClr val="accent1"/>
                </a:solidFill>
              </a:rPr>
              <a:t>iletmek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onları</a:t>
            </a:r>
            <a:r>
              <a:rPr lang="en-US" sz="1600" b="0" dirty="0">
                <a:solidFill>
                  <a:schemeClr val="accent1"/>
                </a:solidFill>
              </a:rPr>
              <a:t> </a:t>
            </a:r>
            <a:r>
              <a:rPr lang="en-US" sz="1600" b="0" dirty="0" err="1">
                <a:solidFill>
                  <a:schemeClr val="accent1"/>
                </a:solidFill>
              </a:rPr>
              <a:t>ister</a:t>
            </a:r>
            <a:r>
              <a:rPr lang="en-US" sz="1600" b="0" dirty="0">
                <a:solidFill>
                  <a:schemeClr val="accent1"/>
                </a:solidFill>
              </a:rPr>
              <a:t> </a:t>
            </a:r>
            <a:r>
              <a:rPr lang="en-US" sz="1600" b="0" dirty="0" err="1">
                <a:solidFill>
                  <a:schemeClr val="accent1"/>
                </a:solidFill>
              </a:rPr>
              <a:t>finansman</a:t>
            </a:r>
            <a:r>
              <a:rPr lang="en-US" sz="1600" b="0" dirty="0">
                <a:solidFill>
                  <a:schemeClr val="accent1"/>
                </a:solidFill>
              </a:rPr>
              <a:t> </a:t>
            </a:r>
            <a:r>
              <a:rPr lang="en-US" sz="1600" b="0" dirty="0" err="1">
                <a:solidFill>
                  <a:schemeClr val="accent1"/>
                </a:solidFill>
              </a:rPr>
              <a:t>sağlamak</a:t>
            </a:r>
            <a:r>
              <a:rPr lang="en-US" sz="1600" b="0" dirty="0">
                <a:solidFill>
                  <a:schemeClr val="accent1"/>
                </a:solidFill>
              </a:rPr>
              <a:t>, </a:t>
            </a:r>
            <a:r>
              <a:rPr lang="en-US" sz="1600" b="0" dirty="0" err="1">
                <a:solidFill>
                  <a:schemeClr val="accent1"/>
                </a:solidFill>
              </a:rPr>
              <a:t>ister</a:t>
            </a:r>
            <a:r>
              <a:rPr lang="en-US" sz="1600" b="0" dirty="0">
                <a:solidFill>
                  <a:schemeClr val="accent1"/>
                </a:solidFill>
              </a:rPr>
              <a:t> </a:t>
            </a:r>
            <a:r>
              <a:rPr lang="en-US" sz="1600" b="0" dirty="0" err="1">
                <a:solidFill>
                  <a:schemeClr val="accent1"/>
                </a:solidFill>
              </a:rPr>
              <a:t>satın</a:t>
            </a:r>
            <a:r>
              <a:rPr lang="en-US" sz="1600" b="0" dirty="0">
                <a:solidFill>
                  <a:schemeClr val="accent1"/>
                </a:solidFill>
              </a:rPr>
              <a:t> alma </a:t>
            </a:r>
            <a:r>
              <a:rPr lang="en-US" sz="1600" b="0" dirty="0" err="1">
                <a:solidFill>
                  <a:schemeClr val="accent1"/>
                </a:solidFill>
              </a:rPr>
              <a:t>yapmak</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ortaklık</a:t>
            </a:r>
            <a:r>
              <a:rPr lang="en-US" sz="1600" b="0" dirty="0">
                <a:solidFill>
                  <a:schemeClr val="accent1"/>
                </a:solidFill>
              </a:rPr>
              <a:t> </a:t>
            </a:r>
            <a:r>
              <a:rPr lang="en-US" sz="1600" b="0" dirty="0" err="1">
                <a:solidFill>
                  <a:schemeClr val="accent1"/>
                </a:solidFill>
              </a:rPr>
              <a:t>kurmak</a:t>
            </a:r>
            <a:r>
              <a:rPr lang="en-US" sz="1600" b="0" dirty="0">
                <a:solidFill>
                  <a:schemeClr val="accent1"/>
                </a:solidFill>
              </a:rPr>
              <a:t> </a:t>
            </a:r>
            <a:r>
              <a:rPr lang="en-US" sz="1600" b="0" dirty="0" err="1">
                <a:solidFill>
                  <a:schemeClr val="accent1"/>
                </a:solidFill>
              </a:rPr>
              <a:t>olsun</a:t>
            </a:r>
            <a:r>
              <a:rPr lang="en-US" sz="1600" b="0" dirty="0">
                <a:solidFill>
                  <a:schemeClr val="accent1"/>
                </a:solidFill>
              </a:rPr>
              <a:t>, </a:t>
            </a:r>
            <a:r>
              <a:rPr lang="en-US" sz="1600" b="0" dirty="0" err="1">
                <a:solidFill>
                  <a:schemeClr val="accent1"/>
                </a:solidFill>
              </a:rPr>
              <a:t>harekete</a:t>
            </a:r>
            <a:r>
              <a:rPr lang="en-US" sz="1600" b="0" dirty="0">
                <a:solidFill>
                  <a:schemeClr val="accent1"/>
                </a:solidFill>
              </a:rPr>
              <a:t> </a:t>
            </a:r>
            <a:r>
              <a:rPr lang="en-US" sz="1600" b="0" dirty="0" err="1">
                <a:solidFill>
                  <a:schemeClr val="accent1"/>
                </a:solidFill>
              </a:rPr>
              <a:t>geçmeye</a:t>
            </a:r>
            <a:r>
              <a:rPr lang="en-US" sz="1600" b="0" dirty="0">
                <a:solidFill>
                  <a:schemeClr val="accent1"/>
                </a:solidFill>
              </a:rPr>
              <a:t> </a:t>
            </a:r>
            <a:r>
              <a:rPr lang="en-US" sz="1600" b="0" dirty="0" err="1">
                <a:solidFill>
                  <a:schemeClr val="accent1"/>
                </a:solidFill>
              </a:rPr>
              <a:t>ikna</a:t>
            </a:r>
            <a:r>
              <a:rPr lang="en-US" sz="1600" b="0" dirty="0">
                <a:solidFill>
                  <a:schemeClr val="accent1"/>
                </a:solidFill>
              </a:rPr>
              <a:t> </a:t>
            </a:r>
            <a:r>
              <a:rPr lang="en-US" sz="1600" b="0" dirty="0" err="1">
                <a:solidFill>
                  <a:schemeClr val="accent1"/>
                </a:solidFill>
              </a:rPr>
              <a:t>etmektir</a:t>
            </a:r>
            <a:r>
              <a:rPr lang="en-US" sz="1600" b="0" dirty="0">
                <a:solidFill>
                  <a:schemeClr val="accent1"/>
                </a:solidFill>
              </a:rPr>
              <a:t>.</a:t>
            </a:r>
            <a:endParaRPr lang="sl-SI" sz="1600" b="0" dirty="0">
              <a:solidFill>
                <a:schemeClr val="accent1"/>
              </a:solidFill>
            </a:endParaRPr>
          </a:p>
        </p:txBody>
      </p:sp>
      <p:pic>
        <p:nvPicPr>
          <p:cNvPr id="7" name="Picture 6">
            <a:extLst>
              <a:ext uri="{FF2B5EF4-FFF2-40B4-BE49-F238E27FC236}">
                <a16:creationId xmlns:a16="http://schemas.microsoft.com/office/drawing/2014/main" id="{0739E738-DC73-E54F-5324-118F50A89812}"/>
              </a:ext>
            </a:extLst>
          </p:cNvPr>
          <p:cNvPicPr>
            <a:picLocks noChangeAspect="1"/>
          </p:cNvPicPr>
          <p:nvPr/>
        </p:nvPicPr>
        <p:blipFill>
          <a:blip r:embed="rId2"/>
          <a:stretch>
            <a:fillRect/>
          </a:stretch>
        </p:blipFill>
        <p:spPr>
          <a:xfrm>
            <a:off x="7516754" y="1963773"/>
            <a:ext cx="4352921" cy="4352921"/>
          </a:xfrm>
          <a:prstGeom prst="rect">
            <a:avLst/>
          </a:prstGeom>
        </p:spPr>
      </p:pic>
      <p:sp>
        <p:nvSpPr>
          <p:cNvPr id="3" name="PoljeZBesedilom 2">
            <a:extLst>
              <a:ext uri="{FF2B5EF4-FFF2-40B4-BE49-F238E27FC236}">
                <a16:creationId xmlns:a16="http://schemas.microsoft.com/office/drawing/2014/main" id="{5E3CE666-8C11-9446-A61C-08D2AF756D8D}"/>
              </a:ext>
            </a:extLst>
          </p:cNvPr>
          <p:cNvSpPr txBox="1"/>
          <p:nvPr/>
        </p:nvSpPr>
        <p:spPr>
          <a:xfrm>
            <a:off x="5368540" y="5930742"/>
            <a:ext cx="214821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en-US" sz="1000" dirty="0">
                <a:solidFill>
                  <a:schemeClr val="accent1"/>
                </a:solidFill>
              </a:rPr>
              <a:t> </a:t>
            </a:r>
            <a:r>
              <a:rPr lang="en-US" sz="1000" dirty="0" err="1">
                <a:solidFill>
                  <a:schemeClr val="accent1"/>
                </a:solidFill>
              </a:rPr>
              <a:t>kaynağı</a:t>
            </a:r>
            <a:r>
              <a:rPr lang="en-US" sz="1000" dirty="0">
                <a:solidFill>
                  <a:schemeClr val="accent1"/>
                </a:solidFill>
              </a:rPr>
              <a:t>: </a:t>
            </a:r>
            <a:r>
              <a:rPr lang="en-US" sz="1000" dirty="0" err="1">
                <a:solidFill>
                  <a:schemeClr val="accent1"/>
                </a:solidFill>
              </a:rPr>
              <a:t>Yapay</a:t>
            </a:r>
            <a:r>
              <a:rPr lang="en-US" sz="1000" dirty="0">
                <a:solidFill>
                  <a:schemeClr val="accent1"/>
                </a:solidFill>
              </a:rPr>
              <a:t> </a:t>
            </a:r>
            <a:r>
              <a:rPr lang="en-US" sz="1000" dirty="0" err="1">
                <a:solidFill>
                  <a:schemeClr val="accent1"/>
                </a:solidFill>
              </a:rPr>
              <a:t>zeka</a:t>
            </a:r>
            <a:r>
              <a:rPr lang="tr-TR" sz="1000" dirty="0">
                <a:solidFill>
                  <a:schemeClr val="accent1"/>
                </a:solidFill>
              </a:rPr>
              <a:t> tarafından</a:t>
            </a:r>
            <a:r>
              <a:rPr lang="en-US" sz="1000" dirty="0">
                <a:solidFill>
                  <a:schemeClr val="accent1"/>
                </a:solidFill>
              </a:rPr>
              <a:t> </a:t>
            </a:r>
            <a:r>
              <a:rPr lang="en-US" sz="1000" dirty="0" err="1">
                <a:solidFill>
                  <a:schemeClr val="accent1"/>
                </a:solidFill>
              </a:rPr>
              <a:t>oluşturuldu</a:t>
            </a:r>
            <a:endParaRPr lang="en-US" sz="1000" dirty="0">
              <a:solidFill>
                <a:schemeClr val="accent1"/>
              </a:solidFill>
            </a:endParaRPr>
          </a:p>
        </p:txBody>
      </p:sp>
      <p:pic>
        <p:nvPicPr>
          <p:cNvPr id="5" name="Resim 4">
            <a:extLst>
              <a:ext uri="{FF2B5EF4-FFF2-40B4-BE49-F238E27FC236}">
                <a16:creationId xmlns:a16="http://schemas.microsoft.com/office/drawing/2014/main" id="{92049A57-54FF-82CB-1C98-F93FD15CB11A}"/>
              </a:ext>
            </a:extLst>
          </p:cNvPr>
          <p:cNvPicPr>
            <a:picLocks noChangeAspect="1"/>
          </p:cNvPicPr>
          <p:nvPr/>
        </p:nvPicPr>
        <p:blipFill>
          <a:blip r:embed="rId3"/>
          <a:stretch>
            <a:fillRect/>
          </a:stretch>
        </p:blipFill>
        <p:spPr>
          <a:xfrm>
            <a:off x="147054" y="5987904"/>
            <a:ext cx="1267002" cy="685896"/>
          </a:xfrm>
          <a:prstGeom prst="rect">
            <a:avLst/>
          </a:prstGeom>
        </p:spPr>
      </p:pic>
    </p:spTree>
    <p:extLst>
      <p:ext uri="{BB962C8B-B14F-4D97-AF65-F5344CB8AC3E}">
        <p14:creationId xmlns:p14="http://schemas.microsoft.com/office/powerpoint/2010/main" val="147052744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p:txBody>
          <a:bodyPr/>
          <a:lstStyle/>
          <a:p>
            <a:r>
              <a:rPr lang="sl-SI" sz="3400" err="1"/>
              <a:t>Sunumunuzu hazırlama</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p:txBody>
          <a:bodyPr vert="horz" lIns="91440" tIns="45720" rIns="91440" bIns="45720" rtlCol="0" anchor="t">
            <a:normAutofit/>
          </a:bodyPr>
          <a:lstStyle/>
          <a:p>
            <a:pPr>
              <a:lnSpc>
                <a:spcPct val="160000"/>
              </a:lnSpc>
            </a:pP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yatırımcınıza</a:t>
            </a:r>
            <a:r>
              <a:rPr lang="en-US" sz="1600" b="0" dirty="0">
                <a:solidFill>
                  <a:schemeClr val="accent1"/>
                </a:solidFill>
              </a:rPr>
              <a:t> </a:t>
            </a:r>
            <a:r>
              <a:rPr lang="en-US" sz="1600" dirty="0" err="1">
                <a:solidFill>
                  <a:schemeClr val="accent1"/>
                </a:solidFill>
              </a:rPr>
              <a:t>başarılı</a:t>
            </a:r>
            <a:r>
              <a:rPr lang="en-US" sz="160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sunum</a:t>
            </a:r>
            <a:r>
              <a:rPr lang="en-US" sz="1600" b="0" dirty="0">
                <a:solidFill>
                  <a:schemeClr val="accent1"/>
                </a:solidFill>
              </a:rPr>
              <a:t> </a:t>
            </a:r>
            <a:r>
              <a:rPr lang="en-US" sz="1600" b="0" dirty="0" err="1">
                <a:solidFill>
                  <a:schemeClr val="accent1"/>
                </a:solidFill>
              </a:rPr>
              <a:t>hazırlamak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ihtiyacınız</a:t>
            </a:r>
            <a:r>
              <a:rPr lang="en-US" sz="1600" b="0" dirty="0">
                <a:solidFill>
                  <a:schemeClr val="accent1"/>
                </a:solidFill>
              </a:rPr>
              <a:t> </a:t>
            </a:r>
            <a:r>
              <a:rPr lang="en-US" sz="1600" b="0" dirty="0" err="1">
                <a:solidFill>
                  <a:schemeClr val="accent1"/>
                </a:solidFill>
              </a:rPr>
              <a:t>olan</a:t>
            </a:r>
            <a:r>
              <a:rPr lang="en-US" sz="1600" b="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bilgileri</a:t>
            </a:r>
            <a:r>
              <a:rPr lang="en-US" sz="1600" dirty="0">
                <a:solidFill>
                  <a:schemeClr val="accent1"/>
                </a:solidFill>
              </a:rPr>
              <a:t> </a:t>
            </a:r>
            <a:r>
              <a:rPr lang="en-US" sz="1600" b="0" dirty="0" err="1">
                <a:solidFill>
                  <a:schemeClr val="accent1"/>
                </a:solidFill>
              </a:rPr>
              <a:t>burada</a:t>
            </a:r>
            <a:r>
              <a:rPr lang="en-US" sz="1600" b="0" dirty="0">
                <a:solidFill>
                  <a:schemeClr val="accent1"/>
                </a:solidFill>
              </a:rPr>
              <a:t> </a:t>
            </a:r>
            <a:r>
              <a:rPr lang="en-US" sz="1600" b="0" dirty="0" err="1">
                <a:solidFill>
                  <a:schemeClr val="accent1"/>
                </a:solidFill>
              </a:rPr>
              <a:t>bulabilirsiniz</a:t>
            </a:r>
            <a:r>
              <a:rPr lang="en-US" sz="1600" b="0" dirty="0">
                <a:solidFill>
                  <a:schemeClr val="accent1"/>
                </a:solidFill>
              </a:rPr>
              <a:t>. </a:t>
            </a:r>
            <a:r>
              <a:rPr lang="en-US" sz="1600" b="0" dirty="0" err="1">
                <a:solidFill>
                  <a:schemeClr val="accent1"/>
                </a:solidFill>
              </a:rPr>
              <a:t>Öncelikle</a:t>
            </a:r>
            <a:r>
              <a:rPr lang="en-US" sz="1600" b="0" dirty="0">
                <a:solidFill>
                  <a:schemeClr val="accent1"/>
                </a:solidFill>
              </a:rPr>
              <a:t> </a:t>
            </a: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sunumunun</a:t>
            </a:r>
            <a:r>
              <a:rPr lang="en-US" sz="1600" b="0" dirty="0">
                <a:solidFill>
                  <a:schemeClr val="accent1"/>
                </a:solidFill>
              </a:rPr>
              <a:t> ne </a:t>
            </a:r>
            <a:r>
              <a:rPr lang="en-US" sz="1600" b="0" dirty="0" err="1">
                <a:solidFill>
                  <a:schemeClr val="accent1"/>
                </a:solidFill>
              </a:rPr>
              <a:t>olduğunu</a:t>
            </a:r>
            <a:r>
              <a:rPr lang="en-US" sz="1600" b="0" dirty="0">
                <a:solidFill>
                  <a:schemeClr val="accent1"/>
                </a:solidFill>
              </a:rPr>
              <a:t> </a:t>
            </a:r>
            <a:r>
              <a:rPr lang="en-US" sz="1600" b="0" dirty="0" err="1">
                <a:solidFill>
                  <a:schemeClr val="accent1"/>
                </a:solidFill>
              </a:rPr>
              <a:t>kısaca</a:t>
            </a:r>
            <a:r>
              <a:rPr lang="en-US" sz="1600" b="0" dirty="0">
                <a:solidFill>
                  <a:schemeClr val="accent1"/>
                </a:solidFill>
              </a:rPr>
              <a:t> </a:t>
            </a:r>
            <a:r>
              <a:rPr lang="en-US" sz="1600" b="0" dirty="0" err="1">
                <a:solidFill>
                  <a:schemeClr val="accent1"/>
                </a:solidFill>
              </a:rPr>
              <a:t>açıklayalım</a:t>
            </a:r>
            <a:r>
              <a:rPr lang="en-US" sz="1600" b="0" dirty="0">
                <a:solidFill>
                  <a:schemeClr val="accent1"/>
                </a:solidFill>
              </a:rPr>
              <a:t>. </a:t>
            </a:r>
          </a:p>
          <a:p>
            <a:pPr>
              <a:lnSpc>
                <a:spcPct val="160000"/>
              </a:lnSpc>
            </a:pPr>
            <a:r>
              <a:rPr lang="en-US" sz="1600" dirty="0" err="1">
                <a:solidFill>
                  <a:schemeClr val="accent1"/>
                </a:solidFill>
              </a:rPr>
              <a:t>Yatırımcı</a:t>
            </a:r>
            <a:r>
              <a:rPr lang="en-US" sz="1600" dirty="0">
                <a:solidFill>
                  <a:schemeClr val="accent1"/>
                </a:solidFill>
              </a:rPr>
              <a:t> </a:t>
            </a:r>
            <a:r>
              <a:rPr lang="en-US" sz="1600" dirty="0" err="1">
                <a:solidFill>
                  <a:schemeClr val="accent1"/>
                </a:solidFill>
              </a:rPr>
              <a:t>sunumu</a:t>
            </a:r>
            <a:r>
              <a:rPr lang="en-US" sz="1600" b="0" dirty="0">
                <a:solidFill>
                  <a:schemeClr val="accent1"/>
                </a:solidFill>
              </a:rPr>
              <a:t>, </a:t>
            </a:r>
            <a:r>
              <a:rPr lang="en-US" sz="1600" b="0" dirty="0" err="1">
                <a:solidFill>
                  <a:schemeClr val="accent1"/>
                </a:solidFill>
              </a:rPr>
              <a:t>finansman</a:t>
            </a:r>
            <a:r>
              <a:rPr lang="en-US" sz="1600" b="0" dirty="0">
                <a:solidFill>
                  <a:schemeClr val="accent1"/>
                </a:solidFill>
              </a:rPr>
              <a:t> </a:t>
            </a:r>
            <a:r>
              <a:rPr lang="en-US" sz="1600" b="0" dirty="0" err="1">
                <a:solidFill>
                  <a:schemeClr val="accent1"/>
                </a:solidFill>
              </a:rPr>
              <a:t>sağlamak</a:t>
            </a:r>
            <a:r>
              <a:rPr lang="en-US" sz="1600" b="0" dirty="0">
                <a:solidFill>
                  <a:schemeClr val="accent1"/>
                </a:solidFill>
              </a:rPr>
              <a:t> </a:t>
            </a:r>
            <a:r>
              <a:rPr lang="en-US" sz="1600" b="0" dirty="0" err="1">
                <a:solidFill>
                  <a:schemeClr val="accent1"/>
                </a:solidFill>
              </a:rPr>
              <a:t>amacıyla</a:t>
            </a:r>
            <a:r>
              <a:rPr lang="en-US" sz="1600" b="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fikrini</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girişimi</a:t>
            </a:r>
            <a:r>
              <a:rPr lang="en-US" sz="160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yatırımcılara</a:t>
            </a:r>
            <a:r>
              <a:rPr lang="en-US" sz="1600" b="0" dirty="0">
                <a:solidFill>
                  <a:schemeClr val="accent1"/>
                </a:solidFill>
              </a:rPr>
              <a:t> </a:t>
            </a:r>
            <a:r>
              <a:rPr lang="en-US" sz="1600" dirty="0" err="1">
                <a:solidFill>
                  <a:schemeClr val="accent1"/>
                </a:solidFill>
              </a:rPr>
              <a:t>sunma</a:t>
            </a:r>
            <a:r>
              <a:rPr lang="en-US" sz="1600" dirty="0">
                <a:solidFill>
                  <a:schemeClr val="accent1"/>
                </a:solidFill>
              </a:rPr>
              <a:t> </a:t>
            </a:r>
            <a:r>
              <a:rPr lang="en-US" sz="1600" b="0" dirty="0" err="1">
                <a:solidFill>
                  <a:schemeClr val="accent1"/>
                </a:solidFill>
              </a:rPr>
              <a:t>sürecidir</a:t>
            </a:r>
            <a:r>
              <a:rPr lang="en-US" sz="1600" b="0" dirty="0">
                <a:solidFill>
                  <a:schemeClr val="accent1"/>
                </a:solidFill>
              </a:rPr>
              <a:t>. Bu, </a:t>
            </a:r>
            <a:r>
              <a:rPr lang="en-US" sz="1600" b="0" dirty="0" err="1">
                <a:solidFill>
                  <a:schemeClr val="accent1"/>
                </a:solidFill>
              </a:rPr>
              <a:t>işletmenin</a:t>
            </a:r>
            <a:r>
              <a:rPr lang="en-US" sz="1600" b="0" dirty="0">
                <a:solidFill>
                  <a:schemeClr val="accent1"/>
                </a:solidFill>
              </a:rPr>
              <a:t> </a:t>
            </a:r>
            <a:r>
              <a:rPr lang="en-US" sz="1600" b="0" dirty="0" err="1">
                <a:solidFill>
                  <a:schemeClr val="accent1"/>
                </a:solidFill>
              </a:rPr>
              <a:t>değer</a:t>
            </a:r>
            <a:r>
              <a:rPr lang="en-US" sz="1600" b="0" dirty="0">
                <a:solidFill>
                  <a:schemeClr val="accent1"/>
                </a:solidFill>
              </a:rPr>
              <a:t> </a:t>
            </a:r>
            <a:r>
              <a:rPr lang="en-US" sz="1600" b="0" dirty="0" err="1">
                <a:solidFill>
                  <a:schemeClr val="accent1"/>
                </a:solidFill>
              </a:rPr>
              <a:t>önerisini</a:t>
            </a:r>
            <a:r>
              <a:rPr lang="en-US" sz="1600" b="0" dirty="0">
                <a:solidFill>
                  <a:schemeClr val="accent1"/>
                </a:solidFill>
              </a:rPr>
              <a:t>, </a:t>
            </a:r>
            <a:r>
              <a:rPr lang="en-US" sz="1600" b="0" dirty="0" err="1">
                <a:solidFill>
                  <a:schemeClr val="accent1"/>
                </a:solidFill>
              </a:rPr>
              <a:t>pazar</a:t>
            </a:r>
            <a:r>
              <a:rPr lang="en-US" sz="1600" b="0" dirty="0">
                <a:solidFill>
                  <a:schemeClr val="accent1"/>
                </a:solidFill>
              </a:rPr>
              <a:t> </a:t>
            </a:r>
            <a:r>
              <a:rPr lang="en-US" sz="1600" b="0" dirty="0" err="1">
                <a:solidFill>
                  <a:schemeClr val="accent1"/>
                </a:solidFill>
              </a:rPr>
              <a:t>fırsatını</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modelini</a:t>
            </a:r>
            <a:r>
              <a:rPr lang="en-US" sz="1600" b="0" dirty="0">
                <a:solidFill>
                  <a:schemeClr val="accent1"/>
                </a:solidFill>
              </a:rPr>
              <a:t>, </a:t>
            </a: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projeksiyonları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ürün</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hizmetin</a:t>
            </a:r>
            <a:r>
              <a:rPr lang="en-US" sz="1600" b="0" dirty="0">
                <a:solidFill>
                  <a:schemeClr val="accent1"/>
                </a:solidFill>
              </a:rPr>
              <a:t> </a:t>
            </a:r>
            <a:r>
              <a:rPr lang="en-US" sz="1600" b="0" dirty="0" err="1">
                <a:solidFill>
                  <a:schemeClr val="accent1"/>
                </a:solidFill>
              </a:rPr>
              <a:t>benzersiz</a:t>
            </a:r>
            <a:r>
              <a:rPr lang="en-US" sz="1600" b="0" dirty="0">
                <a:solidFill>
                  <a:schemeClr val="accent1"/>
                </a:solidFill>
              </a:rPr>
              <a:t> </a:t>
            </a:r>
            <a:r>
              <a:rPr lang="en-US" sz="1600" b="0" dirty="0" err="1">
                <a:solidFill>
                  <a:schemeClr val="accent1"/>
                </a:solidFill>
              </a:rPr>
              <a:t>avantajlarını</a:t>
            </a:r>
            <a:r>
              <a:rPr lang="en-US" sz="1600" b="0" dirty="0">
                <a:solidFill>
                  <a:schemeClr val="accent1"/>
                </a:solidFill>
              </a:rPr>
              <a:t> </a:t>
            </a:r>
            <a:r>
              <a:rPr lang="en-US" sz="1600" b="0" dirty="0" err="1">
                <a:solidFill>
                  <a:schemeClr val="accent1"/>
                </a:solidFill>
              </a:rPr>
              <a:t>özetleyen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genellikle</a:t>
            </a:r>
            <a:r>
              <a:rPr lang="en-US" sz="1600" b="0" dirty="0">
                <a:solidFill>
                  <a:schemeClr val="accent1"/>
                </a:solidFill>
              </a:rPr>
              <a:t> </a:t>
            </a:r>
            <a:r>
              <a:rPr lang="en-US" sz="1600" b="0" dirty="0" err="1">
                <a:solidFill>
                  <a:schemeClr val="accent1"/>
                </a:solidFill>
              </a:rPr>
              <a:t>sunum</a:t>
            </a:r>
            <a:r>
              <a:rPr lang="en-US" sz="1600" b="0" dirty="0">
                <a:solidFill>
                  <a:schemeClr val="accent1"/>
                </a:solidFill>
              </a:rPr>
              <a:t> </a:t>
            </a:r>
            <a:r>
              <a:rPr lang="en-US" sz="1600" dirty="0" err="1">
                <a:solidFill>
                  <a:schemeClr val="accent1"/>
                </a:solidFill>
              </a:rPr>
              <a:t>güvertesi</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adlandırılan</a:t>
            </a:r>
            <a:r>
              <a:rPr lang="en-US" sz="1600" b="0" dirty="0">
                <a:solidFill>
                  <a:schemeClr val="accent1"/>
                </a:solidFill>
              </a:rPr>
              <a:t> </a:t>
            </a:r>
            <a:r>
              <a:rPr lang="en-US" sz="1600" b="0" dirty="0" err="1">
                <a:solidFill>
                  <a:schemeClr val="accent1"/>
                </a:solidFill>
              </a:rPr>
              <a:t>ilgi</a:t>
            </a:r>
            <a:r>
              <a:rPr lang="en-US" sz="1600" b="0" dirty="0">
                <a:solidFill>
                  <a:schemeClr val="accent1"/>
                </a:solidFill>
              </a:rPr>
              <a:t> </a:t>
            </a:r>
            <a:r>
              <a:rPr lang="en-US" sz="1600" b="0" dirty="0" err="1">
                <a:solidFill>
                  <a:schemeClr val="accent1"/>
                </a:solidFill>
              </a:rPr>
              <a:t>çekici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sunumun</a:t>
            </a:r>
            <a:r>
              <a:rPr lang="en-US" sz="1600" b="0" dirty="0">
                <a:solidFill>
                  <a:schemeClr val="accent1"/>
                </a:solidFill>
              </a:rPr>
              <a:t> </a:t>
            </a:r>
            <a:r>
              <a:rPr lang="en-US" sz="1600" b="0" dirty="0" err="1">
                <a:solidFill>
                  <a:schemeClr val="accent1"/>
                </a:solidFill>
              </a:rPr>
              <a:t>oluşturulmasını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sunulmasını</a:t>
            </a:r>
            <a:r>
              <a:rPr lang="en-US" sz="1600" b="0" dirty="0">
                <a:solidFill>
                  <a:schemeClr val="accent1"/>
                </a:solidFill>
              </a:rPr>
              <a:t> </a:t>
            </a:r>
            <a:r>
              <a:rPr lang="en-US" sz="1600" b="0" dirty="0" err="1">
                <a:solidFill>
                  <a:schemeClr val="accent1"/>
                </a:solidFill>
              </a:rPr>
              <a:t>içerir</a:t>
            </a:r>
            <a:r>
              <a:rPr lang="en-US" sz="1600" b="0" dirty="0">
                <a:solidFill>
                  <a:schemeClr val="accent1"/>
                </a:solidFill>
              </a:rPr>
              <a:t>. </a:t>
            </a:r>
            <a:r>
              <a:rPr lang="en-US" sz="1600" b="0" dirty="0" err="1">
                <a:solidFill>
                  <a:schemeClr val="accent1"/>
                </a:solidFill>
              </a:rPr>
              <a:t>Amaç</a:t>
            </a:r>
            <a:r>
              <a:rPr lang="en-US" sz="1600" b="0" dirty="0">
                <a:solidFill>
                  <a:schemeClr val="accent1"/>
                </a:solidFill>
              </a:rPr>
              <a:t>, </a:t>
            </a:r>
            <a:r>
              <a:rPr lang="en-US" sz="1600" b="0" dirty="0" err="1">
                <a:solidFill>
                  <a:schemeClr val="accent1"/>
                </a:solidFill>
              </a:rPr>
              <a:t>yatırımcıları</a:t>
            </a:r>
            <a:r>
              <a:rPr lang="en-US" sz="1600" b="0" dirty="0">
                <a:solidFill>
                  <a:schemeClr val="accent1"/>
                </a:solidFill>
              </a:rPr>
              <a:t> </a:t>
            </a:r>
            <a:r>
              <a:rPr lang="en-US" sz="1600" b="0" dirty="0" err="1">
                <a:solidFill>
                  <a:schemeClr val="accent1"/>
                </a:solidFill>
              </a:rPr>
              <a:t>işletmenin</a:t>
            </a:r>
            <a:r>
              <a:rPr lang="en-US" sz="1600" b="0" dirty="0">
                <a:solidFill>
                  <a:schemeClr val="accent1"/>
                </a:solidFill>
              </a:rPr>
              <a:t> </a:t>
            </a:r>
            <a:r>
              <a:rPr lang="en-US" sz="1600" b="0" dirty="0" err="1">
                <a:solidFill>
                  <a:schemeClr val="accent1"/>
                </a:solidFill>
              </a:rPr>
              <a:t>değerli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yatırım</a:t>
            </a:r>
            <a:r>
              <a:rPr lang="en-US" sz="1600" b="0" dirty="0">
                <a:solidFill>
                  <a:schemeClr val="accent1"/>
                </a:solidFill>
              </a:rPr>
              <a:t> </a:t>
            </a:r>
            <a:r>
              <a:rPr lang="en-US" sz="1600" b="0" dirty="0" err="1">
                <a:solidFill>
                  <a:schemeClr val="accent1"/>
                </a:solidFill>
              </a:rPr>
              <a:t>olduğuna</a:t>
            </a:r>
            <a:r>
              <a:rPr lang="en-US" sz="1600" b="0" dirty="0">
                <a:solidFill>
                  <a:schemeClr val="accent1"/>
                </a:solidFill>
              </a:rPr>
              <a:t> </a:t>
            </a:r>
            <a:r>
              <a:rPr lang="en-US" sz="1600" b="0" dirty="0" err="1">
                <a:solidFill>
                  <a:schemeClr val="accent1"/>
                </a:solidFill>
              </a:rPr>
              <a:t>ikna</a:t>
            </a:r>
            <a:r>
              <a:rPr lang="en-US" sz="1600" b="0" dirty="0">
                <a:solidFill>
                  <a:schemeClr val="accent1"/>
                </a:solidFill>
              </a:rPr>
              <a:t> </a:t>
            </a:r>
            <a:r>
              <a:rPr lang="en-US" sz="1600" b="0" dirty="0" err="1">
                <a:solidFill>
                  <a:schemeClr val="accent1"/>
                </a:solidFill>
              </a:rPr>
              <a:t>etmek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şirketi</a:t>
            </a:r>
            <a:r>
              <a:rPr lang="en-US" sz="1600" b="0" dirty="0">
                <a:solidFill>
                  <a:schemeClr val="accent1"/>
                </a:solidFill>
              </a:rPr>
              <a:t> </a:t>
            </a:r>
            <a:r>
              <a:rPr lang="en-US" sz="1600" b="0" dirty="0" err="1">
                <a:solidFill>
                  <a:schemeClr val="accent1"/>
                </a:solidFill>
              </a:rPr>
              <a:t>büyütmek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ölçeklendirmek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gerekli</a:t>
            </a:r>
            <a:r>
              <a:rPr lang="en-US" sz="1600" b="0" dirty="0">
                <a:solidFill>
                  <a:schemeClr val="accent1"/>
                </a:solidFill>
              </a:rPr>
              <a:t> </a:t>
            </a:r>
            <a:r>
              <a:rPr lang="en-US" sz="1600" dirty="0" err="1">
                <a:solidFill>
                  <a:schemeClr val="accent1"/>
                </a:solidFill>
              </a:rPr>
              <a:t>finansal</a:t>
            </a:r>
            <a:r>
              <a:rPr lang="en-US" sz="1600" dirty="0">
                <a:solidFill>
                  <a:schemeClr val="accent1"/>
                </a:solidFill>
              </a:rPr>
              <a:t> </a:t>
            </a:r>
            <a:r>
              <a:rPr lang="en-US" sz="1600" dirty="0" err="1">
                <a:solidFill>
                  <a:schemeClr val="accent1"/>
                </a:solidFill>
              </a:rPr>
              <a:t>desteği</a:t>
            </a:r>
            <a:r>
              <a:rPr lang="en-US" sz="1600" dirty="0">
                <a:solidFill>
                  <a:schemeClr val="accent1"/>
                </a:solidFill>
              </a:rPr>
              <a:t> </a:t>
            </a:r>
            <a:r>
              <a:rPr lang="en-US" sz="1600" b="0" dirty="0" err="1">
                <a:solidFill>
                  <a:schemeClr val="accent1"/>
                </a:solidFill>
              </a:rPr>
              <a:t>elde</a:t>
            </a:r>
            <a:r>
              <a:rPr lang="en-US" sz="1600" b="0" dirty="0">
                <a:solidFill>
                  <a:schemeClr val="accent1"/>
                </a:solidFill>
              </a:rPr>
              <a:t> </a:t>
            </a:r>
            <a:r>
              <a:rPr lang="en-US" sz="1600" b="0" dirty="0" err="1">
                <a:solidFill>
                  <a:schemeClr val="accent1"/>
                </a:solidFill>
              </a:rPr>
              <a:t>etmektir</a:t>
            </a:r>
            <a:r>
              <a:rPr lang="en-US" sz="1600" b="0" dirty="0">
                <a:solidFill>
                  <a:schemeClr val="accent1"/>
                </a:solidFill>
              </a:rPr>
              <a:t>. </a:t>
            </a:r>
            <a:r>
              <a:rPr lang="en-US" sz="1600" b="0" dirty="0" err="1">
                <a:solidFill>
                  <a:schemeClr val="accent1"/>
                </a:solidFill>
              </a:rPr>
              <a:t>Etkili</a:t>
            </a:r>
            <a:r>
              <a:rPr lang="en-US" sz="1600" b="0" dirty="0">
                <a:solidFill>
                  <a:schemeClr val="accent1"/>
                </a:solidFill>
              </a:rPr>
              <a:t> </a:t>
            </a: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sunumu</a:t>
            </a:r>
            <a:r>
              <a:rPr lang="en-US" sz="1600" b="0" dirty="0">
                <a:solidFill>
                  <a:schemeClr val="accent1"/>
                </a:solidFill>
              </a:rPr>
              <a:t>, </a:t>
            </a:r>
            <a:r>
              <a:rPr lang="en-US" sz="1600" b="0" dirty="0" err="1">
                <a:solidFill>
                  <a:schemeClr val="accent1"/>
                </a:solidFill>
              </a:rPr>
              <a:t>yatırım</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ikna</a:t>
            </a:r>
            <a:r>
              <a:rPr lang="en-US" sz="1600" b="0" dirty="0">
                <a:solidFill>
                  <a:schemeClr val="accent1"/>
                </a:solidFill>
              </a:rPr>
              <a:t> </a:t>
            </a:r>
            <a:r>
              <a:rPr lang="en-US" sz="1600" b="0" dirty="0" err="1">
                <a:solidFill>
                  <a:schemeClr val="accent1"/>
                </a:solidFill>
              </a:rPr>
              <a:t>edici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durum </a:t>
            </a:r>
            <a:r>
              <a:rPr lang="en-US" sz="1600" b="0" dirty="0" err="1">
                <a:solidFill>
                  <a:schemeClr val="accent1"/>
                </a:solidFill>
              </a:rPr>
              <a:t>oluşturmak</a:t>
            </a:r>
            <a:r>
              <a:rPr lang="en-US" sz="1600" b="0" dirty="0">
                <a:solidFill>
                  <a:schemeClr val="accent1"/>
                </a:solidFill>
              </a:rPr>
              <a:t> </a:t>
            </a:r>
            <a:r>
              <a:rPr lang="en-US" sz="1600" b="0" dirty="0" err="1">
                <a:solidFill>
                  <a:schemeClr val="accent1"/>
                </a:solidFill>
              </a:rPr>
              <a:t>üzere</a:t>
            </a:r>
            <a:r>
              <a:rPr lang="en-US" sz="1600" b="0" dirty="0">
                <a:solidFill>
                  <a:schemeClr val="accent1"/>
                </a:solidFill>
              </a:rPr>
              <a:t> net </a:t>
            </a:r>
            <a:r>
              <a:rPr lang="en-US" sz="1600" b="0" dirty="0" err="1">
                <a:solidFill>
                  <a:schemeClr val="accent1"/>
                </a:solidFill>
              </a:rPr>
              <a:t>iletişim</a:t>
            </a:r>
            <a:r>
              <a:rPr lang="en-US" sz="1600" b="0" dirty="0">
                <a:solidFill>
                  <a:schemeClr val="accent1"/>
                </a:solidFill>
              </a:rPr>
              <a:t>, </a:t>
            </a:r>
            <a:r>
              <a:rPr lang="en-US" sz="1600" b="0" dirty="0" err="1">
                <a:solidFill>
                  <a:schemeClr val="accent1"/>
                </a:solidFill>
              </a:rPr>
              <a:t>ilgi</a:t>
            </a:r>
            <a:r>
              <a:rPr lang="en-US" sz="1600" b="0" dirty="0">
                <a:solidFill>
                  <a:schemeClr val="accent1"/>
                </a:solidFill>
              </a:rPr>
              <a:t> </a:t>
            </a:r>
            <a:r>
              <a:rPr lang="en-US" sz="1600" b="0" dirty="0" err="1">
                <a:solidFill>
                  <a:schemeClr val="accent1"/>
                </a:solidFill>
              </a:rPr>
              <a:t>çekici</a:t>
            </a:r>
            <a:r>
              <a:rPr lang="en-US" sz="1600" b="0" dirty="0">
                <a:solidFill>
                  <a:schemeClr val="accent1"/>
                </a:solidFill>
              </a:rPr>
              <a:t> </a:t>
            </a:r>
            <a:r>
              <a:rPr lang="en-US" sz="1600" b="0" dirty="0" err="1">
                <a:solidFill>
                  <a:schemeClr val="accent1"/>
                </a:solidFill>
              </a:rPr>
              <a:t>hikaye</a:t>
            </a:r>
            <a:r>
              <a:rPr lang="en-US" sz="1600" b="0" dirty="0">
                <a:solidFill>
                  <a:schemeClr val="accent1"/>
                </a:solidFill>
              </a:rPr>
              <a:t> </a:t>
            </a:r>
            <a:r>
              <a:rPr lang="en-US" sz="1600" b="0" dirty="0" err="1">
                <a:solidFill>
                  <a:schemeClr val="accent1"/>
                </a:solidFill>
              </a:rPr>
              <a:t>anlatımı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sağlam</a:t>
            </a:r>
            <a:r>
              <a:rPr lang="en-US" sz="1600" b="0" dirty="0">
                <a:solidFill>
                  <a:schemeClr val="accent1"/>
                </a:solidFill>
              </a:rPr>
              <a:t> </a:t>
            </a:r>
            <a:r>
              <a:rPr lang="en-US" sz="1600" b="0" dirty="0" err="1">
                <a:solidFill>
                  <a:schemeClr val="accent1"/>
                </a:solidFill>
              </a:rPr>
              <a:t>verileri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araya</a:t>
            </a:r>
            <a:r>
              <a:rPr lang="en-US" sz="1600" b="0" dirty="0">
                <a:solidFill>
                  <a:schemeClr val="accent1"/>
                </a:solidFill>
              </a:rPr>
              <a:t> </a:t>
            </a:r>
            <a:r>
              <a:rPr lang="en-US" sz="1600" b="0" dirty="0" err="1">
                <a:solidFill>
                  <a:schemeClr val="accent1"/>
                </a:solidFill>
              </a:rPr>
              <a:t>getirir</a:t>
            </a:r>
            <a:r>
              <a:rPr lang="en-US" sz="1600" b="0" dirty="0">
                <a:solidFill>
                  <a:schemeClr val="accent1"/>
                </a:solidFill>
              </a:rPr>
              <a:t>.</a:t>
            </a:r>
          </a:p>
          <a:p>
            <a:endParaRPr lang="en-US" dirty="0"/>
          </a:p>
        </p:txBody>
      </p:sp>
      <p:pic>
        <p:nvPicPr>
          <p:cNvPr id="5" name="Resim 4">
            <a:extLst>
              <a:ext uri="{FF2B5EF4-FFF2-40B4-BE49-F238E27FC236}">
                <a16:creationId xmlns:a16="http://schemas.microsoft.com/office/drawing/2014/main" id="{E613A51B-33A4-A577-AAE3-2101BD14D82C}"/>
              </a:ext>
            </a:extLst>
          </p:cNvPr>
          <p:cNvPicPr>
            <a:picLocks noChangeAspect="1"/>
          </p:cNvPicPr>
          <p:nvPr/>
        </p:nvPicPr>
        <p:blipFill>
          <a:blip r:embed="rId2"/>
          <a:stretch>
            <a:fillRect/>
          </a:stretch>
        </p:blipFill>
        <p:spPr>
          <a:xfrm>
            <a:off x="204699" y="6040267"/>
            <a:ext cx="1267002" cy="685896"/>
          </a:xfrm>
          <a:prstGeom prst="rect">
            <a:avLst/>
          </a:prstGeom>
        </p:spPr>
      </p:pic>
    </p:spTree>
    <p:extLst>
      <p:ext uri="{BB962C8B-B14F-4D97-AF65-F5344CB8AC3E}">
        <p14:creationId xmlns:p14="http://schemas.microsoft.com/office/powerpoint/2010/main" val="251481383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29BF-C689-DF67-2173-9CD4A65243A1}"/>
              </a:ext>
            </a:extLst>
          </p:cNvPr>
          <p:cNvSpPr>
            <a:spLocks noGrp="1"/>
          </p:cNvSpPr>
          <p:nvPr>
            <p:ph type="title"/>
          </p:nvPr>
        </p:nvSpPr>
        <p:spPr>
          <a:xfrm>
            <a:off x="635643" y="365125"/>
            <a:ext cx="9582509" cy="670045"/>
          </a:xfrm>
        </p:spPr>
        <p:txBody>
          <a:bodyPr/>
          <a:lstStyle/>
          <a:p>
            <a:r>
              <a:rPr lang="sl-SI" sz="3400"/>
              <a:t>Asansör konuşması</a:t>
            </a:r>
          </a:p>
        </p:txBody>
      </p:sp>
      <p:sp>
        <p:nvSpPr>
          <p:cNvPr id="3" name="Content Placeholder 2">
            <a:extLst>
              <a:ext uri="{FF2B5EF4-FFF2-40B4-BE49-F238E27FC236}">
                <a16:creationId xmlns:a16="http://schemas.microsoft.com/office/drawing/2014/main" id="{F16DC9DC-53A7-E585-8A12-1C5962753DAB}"/>
              </a:ext>
            </a:extLst>
          </p:cNvPr>
          <p:cNvSpPr>
            <a:spLocks noGrp="1"/>
          </p:cNvSpPr>
          <p:nvPr>
            <p:ph idx="1"/>
          </p:nvPr>
        </p:nvSpPr>
        <p:spPr>
          <a:xfrm>
            <a:off x="636558" y="1354347"/>
            <a:ext cx="10717242" cy="4822616"/>
          </a:xfrm>
        </p:spPr>
        <p:txBody>
          <a:bodyPr vert="horz" lIns="91440" tIns="45720" rIns="91440" bIns="45720" rtlCol="0" anchor="t">
            <a:normAutofit/>
          </a:bodyPr>
          <a:lstStyle/>
          <a:p>
            <a:pPr marL="0" indent="0">
              <a:lnSpc>
                <a:spcPct val="100000"/>
              </a:lnSpc>
              <a:spcBef>
                <a:spcPts val="600"/>
              </a:spcBef>
              <a:spcAft>
                <a:spcPts val="600"/>
              </a:spcAft>
              <a:buNone/>
            </a:pPr>
            <a:r>
              <a:rPr lang="sl-SI" sz="1600" dirty="0"/>
              <a:t>Tanım ve amaç: </a:t>
            </a:r>
            <a:r>
              <a:rPr lang="sl-SI" sz="1600" b="0" kern="150" dirty="0">
                <a:solidFill>
                  <a:schemeClr val="accent1"/>
                </a:solidFill>
                <a:effectLst/>
                <a:ea typeface="Aptos" panose="020B0004020202020204" pitchFamily="34" charset="0"/>
                <a:cs typeface="Times New Roman"/>
              </a:rPr>
              <a:t>Asansör konuşması, işinize ilgi uyandırmak için kullandığınız kısa ve ikna edici bir konuşmadır. Bir asansör yolculuğunda yapılabilecek kadar kısa olmalıdır, genellikle yaklaşık 30 saniye ila 2 dakika arasında. Amaç, işinizin özünü ilgi çekici ve akılda kalıcı bir şekilde hızlıca iletmektir.</a:t>
            </a:r>
            <a:endParaRPr lang="sl-SI" dirty="0">
              <a:solidFill>
                <a:schemeClr val="accent1"/>
              </a:solidFill>
            </a:endParaRPr>
          </a:p>
          <a:p>
            <a:pPr marL="0" indent="0">
              <a:lnSpc>
                <a:spcPct val="100000"/>
              </a:lnSpc>
              <a:spcBef>
                <a:spcPts val="600"/>
              </a:spcBef>
              <a:spcAft>
                <a:spcPts val="600"/>
              </a:spcAft>
              <a:buNone/>
            </a:pPr>
            <a:endParaRPr lang="sl-SI" sz="1600" b="0" kern="150" dirty="0">
              <a:solidFill>
                <a:schemeClr val="accent1"/>
              </a:solidFill>
              <a:ea typeface="Aptos" panose="020B0004020202020204" pitchFamily="34" charset="0"/>
              <a:cs typeface="Times New Roman" panose="02020603050405020304" pitchFamily="18" charset="0"/>
            </a:endParaRPr>
          </a:p>
          <a:p>
            <a:pPr marL="0" indent="0">
              <a:lnSpc>
                <a:spcPct val="100000"/>
              </a:lnSpc>
              <a:spcBef>
                <a:spcPts val="600"/>
              </a:spcBef>
              <a:spcAft>
                <a:spcPts val="600"/>
              </a:spcAft>
              <a:buNone/>
            </a:pPr>
            <a:r>
              <a:rPr lang="en-US" sz="1600" kern="150" dirty="0" err="1">
                <a:solidFill>
                  <a:schemeClr val="accent1"/>
                </a:solidFill>
                <a:effectLst/>
                <a:ea typeface="Aptos" panose="020B0004020202020204" pitchFamily="34" charset="0"/>
                <a:cs typeface="Times New Roman"/>
              </a:rPr>
              <a:t>Asansör</a:t>
            </a:r>
            <a:r>
              <a:rPr lang="en-US" sz="1600" kern="150" dirty="0">
                <a:solidFill>
                  <a:schemeClr val="accent1"/>
                </a:solidFill>
                <a:effectLst/>
                <a:ea typeface="Aptos" panose="020B0004020202020204" pitchFamily="34" charset="0"/>
                <a:cs typeface="Times New Roman"/>
              </a:rPr>
              <a:t> </a:t>
            </a:r>
            <a:r>
              <a:rPr lang="en-US" sz="1600" kern="150" dirty="0" err="1">
                <a:solidFill>
                  <a:schemeClr val="accent1"/>
                </a:solidFill>
                <a:effectLst/>
                <a:ea typeface="Aptos" panose="020B0004020202020204" pitchFamily="34" charset="0"/>
                <a:cs typeface="Times New Roman"/>
              </a:rPr>
              <a:t>Konuşmasının</a:t>
            </a:r>
            <a:r>
              <a:rPr lang="en-US" sz="1600" kern="150" dirty="0">
                <a:solidFill>
                  <a:schemeClr val="accent1"/>
                </a:solidFill>
                <a:effectLst/>
                <a:ea typeface="Aptos" panose="020B0004020202020204" pitchFamily="34" charset="0"/>
                <a:cs typeface="Times New Roman"/>
              </a:rPr>
              <a:t> </a:t>
            </a:r>
            <a:r>
              <a:rPr lang="en-US" sz="1600" kern="150" dirty="0" err="1">
                <a:solidFill>
                  <a:schemeClr val="accent1"/>
                </a:solidFill>
                <a:effectLst/>
                <a:ea typeface="Aptos" panose="020B0004020202020204" pitchFamily="34" charset="0"/>
                <a:cs typeface="Times New Roman"/>
              </a:rPr>
              <a:t>Amacı</a:t>
            </a:r>
            <a:r>
              <a:rPr lang="en-US" sz="1600" kern="150" dirty="0">
                <a:solidFill>
                  <a:schemeClr val="accent1"/>
                </a:solidFill>
                <a:effectLst/>
                <a:ea typeface="Aptos" panose="020B0004020202020204" pitchFamily="34" charset="0"/>
                <a:cs typeface="Times New Roman"/>
              </a:rPr>
              <a:t>:</a:t>
            </a:r>
          </a:p>
          <a:p>
            <a:pPr marL="0" indent="0">
              <a:lnSpc>
                <a:spcPct val="100000"/>
              </a:lnSpc>
              <a:spcBef>
                <a:spcPts val="600"/>
              </a:spcBef>
              <a:spcAft>
                <a:spcPts val="600"/>
              </a:spcAft>
              <a:buNone/>
            </a:pPr>
            <a:r>
              <a:rPr lang="en-US" sz="1600" b="0" kern="150" dirty="0">
                <a:solidFill>
                  <a:schemeClr val="accent1"/>
                </a:solidFill>
                <a:effectLst/>
                <a:ea typeface="Aptos" panose="020B0004020202020204" pitchFamily="34" charset="0"/>
                <a:cs typeface="Times New Roman"/>
              </a:rPr>
              <a:t>-</a:t>
            </a:r>
            <a:r>
              <a:rPr lang="en-US" sz="1600" b="0" kern="150" dirty="0" err="1">
                <a:solidFill>
                  <a:schemeClr val="accent1"/>
                </a:solidFill>
                <a:effectLst/>
                <a:ea typeface="Aptos" panose="020B0004020202020204" pitchFamily="34" charset="0"/>
                <a:cs typeface="Times New Roman"/>
              </a:rPr>
              <a:t>Dikkati</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hızlıca</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çeker</a:t>
            </a:r>
            <a:endParaRPr lang="en-US" sz="1600" b="0" kern="150" dirty="0">
              <a:solidFill>
                <a:schemeClr val="accent1"/>
              </a:solidFill>
              <a:effectLst/>
              <a:ea typeface="Aptos" panose="020B0004020202020204" pitchFamily="34" charset="0"/>
              <a:cs typeface="Times New Roman"/>
            </a:endParaRPr>
          </a:p>
          <a:p>
            <a:pPr marL="0" indent="0">
              <a:lnSpc>
                <a:spcPct val="100000"/>
              </a:lnSpc>
              <a:spcBef>
                <a:spcPts val="600"/>
              </a:spcBef>
              <a:spcAft>
                <a:spcPts val="600"/>
              </a:spcAft>
              <a:buNone/>
            </a:pPr>
            <a:r>
              <a:rPr lang="en-US" sz="1600" b="0" kern="150" dirty="0">
                <a:solidFill>
                  <a:schemeClr val="accent1"/>
                </a:solidFill>
                <a:effectLst/>
                <a:ea typeface="Aptos" panose="020B0004020202020204" pitchFamily="34" charset="0"/>
                <a:cs typeface="Times New Roman"/>
              </a:rPr>
              <a:t>-</a:t>
            </a:r>
            <a:r>
              <a:rPr lang="en-US" sz="1600" b="0" kern="150" dirty="0" err="1">
                <a:solidFill>
                  <a:schemeClr val="accent1"/>
                </a:solidFill>
                <a:effectLst/>
                <a:ea typeface="Aptos" panose="020B0004020202020204" pitchFamily="34" charset="0"/>
                <a:cs typeface="Times New Roman"/>
              </a:rPr>
              <a:t>İşletmeniz</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hakkında</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açık</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ve</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ikna</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edici</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bir</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genel</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bakış</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sağlar</a:t>
            </a:r>
            <a:endParaRPr lang="en-US" sz="1600" b="0" kern="150" dirty="0">
              <a:solidFill>
                <a:schemeClr val="accent1"/>
              </a:solidFill>
              <a:effectLst/>
              <a:ea typeface="Aptos" panose="020B0004020202020204" pitchFamily="34" charset="0"/>
              <a:cs typeface="Times New Roman"/>
            </a:endParaRPr>
          </a:p>
          <a:p>
            <a:pPr marL="0" indent="0">
              <a:lnSpc>
                <a:spcPct val="100000"/>
              </a:lnSpc>
              <a:spcBef>
                <a:spcPts val="600"/>
              </a:spcBef>
              <a:spcAft>
                <a:spcPts val="600"/>
              </a:spcAft>
              <a:buNone/>
            </a:pPr>
            <a:r>
              <a:rPr lang="en-US" sz="1600" b="0" kern="150" dirty="0">
                <a:solidFill>
                  <a:schemeClr val="accent1"/>
                </a:solidFill>
                <a:effectLst/>
                <a:ea typeface="Aptos" panose="020B0004020202020204" pitchFamily="34" charset="0"/>
                <a:cs typeface="Times New Roman"/>
              </a:rPr>
              <a:t>-</a:t>
            </a:r>
            <a:r>
              <a:rPr lang="en-US" sz="1600" b="0" kern="150" dirty="0" err="1">
                <a:solidFill>
                  <a:schemeClr val="accent1"/>
                </a:solidFill>
                <a:effectLst/>
                <a:ea typeface="Aptos" panose="020B0004020202020204" pitchFamily="34" charset="0"/>
                <a:cs typeface="Times New Roman"/>
              </a:rPr>
              <a:t>Daha</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derin</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bir</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sohbet</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için</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zemin</a:t>
            </a:r>
            <a:r>
              <a:rPr lang="en-US" sz="1600" b="0" kern="150" dirty="0">
                <a:solidFill>
                  <a:schemeClr val="accent1"/>
                </a:solidFill>
                <a:effectLst/>
                <a:ea typeface="Aptos" panose="020B0004020202020204" pitchFamily="34" charset="0"/>
                <a:cs typeface="Times New Roman"/>
              </a:rPr>
              <a:t> </a:t>
            </a:r>
            <a:r>
              <a:rPr lang="en-US" sz="1600" b="0" kern="150" dirty="0" err="1">
                <a:solidFill>
                  <a:schemeClr val="accent1"/>
                </a:solidFill>
                <a:effectLst/>
                <a:ea typeface="Aptos" panose="020B0004020202020204" pitchFamily="34" charset="0"/>
                <a:cs typeface="Times New Roman"/>
              </a:rPr>
              <a:t>hazırlar</a:t>
            </a:r>
            <a:endParaRPr lang="en-US" sz="1600" b="0" kern="150" dirty="0">
              <a:solidFill>
                <a:schemeClr val="accent1"/>
              </a:solidFill>
              <a:effectLst/>
              <a:ea typeface="Aptos" panose="020B0004020202020204" pitchFamily="34" charset="0"/>
              <a:cs typeface="Times New Roman"/>
            </a:endParaRPr>
          </a:p>
          <a:p>
            <a:pPr marL="0" indent="0">
              <a:buNone/>
            </a:pPr>
            <a:endParaRPr lang="sl-SI" sz="1400" b="0" kern="15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sl-SI" dirty="0"/>
          </a:p>
        </p:txBody>
      </p:sp>
      <p:pic>
        <p:nvPicPr>
          <p:cNvPr id="5" name="Picture 4" descr="A cartoon of a person in an elevator">
            <a:extLst>
              <a:ext uri="{FF2B5EF4-FFF2-40B4-BE49-F238E27FC236}">
                <a16:creationId xmlns:a16="http://schemas.microsoft.com/office/drawing/2014/main" id="{38B89CBA-3550-AEE4-40C5-203DAB018C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4143" y="4028307"/>
            <a:ext cx="4077956" cy="23287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PoljeZBesedilom 3">
            <a:extLst>
              <a:ext uri="{FF2B5EF4-FFF2-40B4-BE49-F238E27FC236}">
                <a16:creationId xmlns:a16="http://schemas.microsoft.com/office/drawing/2014/main" id="{255CB580-3E41-92AB-3F11-A0F21216E08D}"/>
              </a:ext>
            </a:extLst>
          </p:cNvPr>
          <p:cNvSpPr txBox="1"/>
          <p:nvPr/>
        </p:nvSpPr>
        <p:spPr>
          <a:xfrm>
            <a:off x="4985359" y="5935249"/>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en-US" sz="1000" dirty="0">
                <a:solidFill>
                  <a:schemeClr val="accent1"/>
                </a:solidFill>
              </a:rPr>
              <a:t> </a:t>
            </a:r>
            <a:r>
              <a:rPr lang="en-US" sz="1000" dirty="0" err="1">
                <a:solidFill>
                  <a:schemeClr val="accent1"/>
                </a:solidFill>
              </a:rPr>
              <a:t>kaynağı</a:t>
            </a:r>
            <a:r>
              <a:rPr lang="en-US" sz="1000" dirty="0">
                <a:solidFill>
                  <a:schemeClr val="accent1"/>
                </a:solidFill>
              </a:rPr>
              <a:t>: </a:t>
            </a:r>
            <a:r>
              <a:rPr lang="en-US" sz="1000" dirty="0" err="1">
                <a:solidFill>
                  <a:schemeClr val="accent1"/>
                </a:solidFill>
              </a:rPr>
              <a:t>Yapay</a:t>
            </a:r>
            <a:r>
              <a:rPr lang="en-US" sz="1000" dirty="0">
                <a:solidFill>
                  <a:schemeClr val="accent1"/>
                </a:solidFill>
              </a:rPr>
              <a:t> </a:t>
            </a:r>
            <a:r>
              <a:rPr lang="en-US" sz="1000" dirty="0" err="1">
                <a:solidFill>
                  <a:schemeClr val="accent1"/>
                </a:solidFill>
              </a:rPr>
              <a:t>zeka</a:t>
            </a:r>
            <a:r>
              <a:rPr lang="en-US" sz="1000" dirty="0">
                <a:solidFill>
                  <a:schemeClr val="accent1"/>
                </a:solidFill>
              </a:rPr>
              <a:t> </a:t>
            </a:r>
            <a:r>
              <a:rPr lang="tr-TR" sz="1000" dirty="0">
                <a:solidFill>
                  <a:schemeClr val="accent1"/>
                </a:solidFill>
              </a:rPr>
              <a:t>tarafından </a:t>
            </a:r>
            <a:r>
              <a:rPr lang="en-US" sz="1000" dirty="0" err="1">
                <a:solidFill>
                  <a:schemeClr val="accent1"/>
                </a:solidFill>
              </a:rPr>
              <a:t>oluşturuldu</a:t>
            </a:r>
            <a:endParaRPr lang="en-US" sz="1000" dirty="0">
              <a:solidFill>
                <a:schemeClr val="accent1"/>
              </a:solidFill>
            </a:endParaRPr>
          </a:p>
        </p:txBody>
      </p:sp>
      <p:pic>
        <p:nvPicPr>
          <p:cNvPr id="7" name="Resim 6">
            <a:extLst>
              <a:ext uri="{FF2B5EF4-FFF2-40B4-BE49-F238E27FC236}">
                <a16:creationId xmlns:a16="http://schemas.microsoft.com/office/drawing/2014/main" id="{ED0598BC-6B02-C1B0-51A6-158E4B8D4044}"/>
              </a:ext>
            </a:extLst>
          </p:cNvPr>
          <p:cNvPicPr>
            <a:picLocks noChangeAspect="1"/>
          </p:cNvPicPr>
          <p:nvPr/>
        </p:nvPicPr>
        <p:blipFill>
          <a:blip r:embed="rId3"/>
          <a:stretch>
            <a:fillRect/>
          </a:stretch>
        </p:blipFill>
        <p:spPr>
          <a:xfrm>
            <a:off x="204699" y="5961626"/>
            <a:ext cx="1267002" cy="685896"/>
          </a:xfrm>
          <a:prstGeom prst="rect">
            <a:avLst/>
          </a:prstGeom>
        </p:spPr>
      </p:pic>
    </p:spTree>
    <p:extLst>
      <p:ext uri="{BB962C8B-B14F-4D97-AF65-F5344CB8AC3E}">
        <p14:creationId xmlns:p14="http://schemas.microsoft.com/office/powerpoint/2010/main" val="15272229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CE639-6763-C893-A815-B3EDEF78199C}"/>
              </a:ext>
            </a:extLst>
          </p:cNvPr>
          <p:cNvSpPr>
            <a:spLocks noGrp="1"/>
          </p:cNvSpPr>
          <p:nvPr>
            <p:ph idx="1"/>
          </p:nvPr>
        </p:nvSpPr>
        <p:spPr>
          <a:xfrm>
            <a:off x="629728" y="301925"/>
            <a:ext cx="10724072" cy="5875038"/>
          </a:xfrm>
        </p:spPr>
        <p:txBody>
          <a:bodyPr vert="horz" lIns="91440" tIns="45720" rIns="91440" bIns="45720" rtlCol="0" anchor="t">
            <a:normAutofit/>
          </a:bodyPr>
          <a:lstStyle/>
          <a:p>
            <a:pPr marL="0" indent="0">
              <a:buNone/>
            </a:pPr>
            <a:r>
              <a:rPr lang="en-US" sz="3400" dirty="0" err="1">
                <a:solidFill>
                  <a:schemeClr val="bg2"/>
                </a:solidFill>
                <a:latin typeface="+mj-lt"/>
                <a:ea typeface="+mj-ea"/>
                <a:cs typeface="+mj-cs"/>
              </a:rPr>
              <a:t>Asansör</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konuşmasında</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ustalaşmak</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için</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altı</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hızlı</a:t>
            </a:r>
            <a:r>
              <a:rPr lang="en-US" sz="3400" dirty="0">
                <a:solidFill>
                  <a:schemeClr val="bg2"/>
                </a:solidFill>
                <a:latin typeface="+mj-lt"/>
                <a:ea typeface="+mj-ea"/>
                <a:cs typeface="+mj-cs"/>
              </a:rPr>
              <a:t> </a:t>
            </a:r>
            <a:r>
              <a:rPr lang="en-US" sz="3400" dirty="0" err="1">
                <a:solidFill>
                  <a:schemeClr val="bg2"/>
                </a:solidFill>
                <a:latin typeface="+mj-lt"/>
                <a:ea typeface="+mj-ea"/>
                <a:cs typeface="+mj-cs"/>
              </a:rPr>
              <a:t>ipucu</a:t>
            </a:r>
            <a:r>
              <a:rPr lang="en-US" sz="3400" dirty="0">
                <a:solidFill>
                  <a:schemeClr val="bg2"/>
                </a:solidFill>
                <a:latin typeface="+mj-lt"/>
                <a:ea typeface="+mj-ea"/>
                <a:cs typeface="+mj-cs"/>
              </a:rPr>
              <a:t>!</a:t>
            </a:r>
            <a:endParaRPr lang="sl-SI" sz="3400" dirty="0">
              <a:solidFill>
                <a:schemeClr val="bg2"/>
              </a:solidFill>
              <a:latin typeface="+mj-lt"/>
              <a:ea typeface="+mj-ea"/>
              <a:cs typeface="+mj-cs"/>
            </a:endParaRPr>
          </a:p>
          <a:p>
            <a:pPr marL="0" indent="0">
              <a:buNone/>
            </a:pPr>
            <a:endParaRPr lang="en-US" dirty="0">
              <a:solidFill>
                <a:schemeClr val="accent1"/>
              </a:solidFill>
            </a:endParaRPr>
          </a:p>
          <a:p>
            <a:pPr marL="457200" indent="-457200">
              <a:lnSpc>
                <a:spcPct val="150000"/>
              </a:lnSpc>
              <a:buAutoNum type="arabicPeriod"/>
            </a:pPr>
            <a:r>
              <a:rPr lang="en-US" sz="2000" b="0" dirty="0" err="1">
                <a:solidFill>
                  <a:schemeClr val="accent1"/>
                </a:solidFill>
              </a:rPr>
              <a:t>Sunumunuzu</a:t>
            </a:r>
            <a:r>
              <a:rPr lang="en-US" sz="2000" b="0" dirty="0">
                <a:solidFill>
                  <a:schemeClr val="accent1"/>
                </a:solidFill>
              </a:rPr>
              <a:t> </a:t>
            </a:r>
            <a:r>
              <a:rPr lang="en-US" sz="2000" b="0" dirty="0" err="1">
                <a:solidFill>
                  <a:schemeClr val="accent1"/>
                </a:solidFill>
              </a:rPr>
              <a:t>ekip</a:t>
            </a:r>
            <a:r>
              <a:rPr lang="en-US" sz="2000" b="0" dirty="0">
                <a:solidFill>
                  <a:schemeClr val="accent1"/>
                </a:solidFill>
              </a:rPr>
              <a:t> </a:t>
            </a:r>
            <a:r>
              <a:rPr lang="en-US" sz="2000" b="0" dirty="0" err="1">
                <a:solidFill>
                  <a:schemeClr val="accent1"/>
                </a:solidFill>
              </a:rPr>
              <a:t>üyeleri</a:t>
            </a:r>
            <a:r>
              <a:rPr lang="en-US" sz="2000" b="0" dirty="0">
                <a:solidFill>
                  <a:schemeClr val="accent1"/>
                </a:solidFill>
              </a:rPr>
              <a:t>, </a:t>
            </a:r>
            <a:r>
              <a:rPr lang="en-US" sz="2000" b="0" dirty="0" err="1">
                <a:solidFill>
                  <a:schemeClr val="accent1"/>
                </a:solidFill>
              </a:rPr>
              <a:t>arkadaşlarınız</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ailenizle</a:t>
            </a:r>
            <a:r>
              <a:rPr lang="en-US" sz="2000" b="0" dirty="0">
                <a:solidFill>
                  <a:schemeClr val="accent1"/>
                </a:solidFill>
              </a:rPr>
              <a:t> </a:t>
            </a:r>
            <a:r>
              <a:rPr lang="en-US" sz="2000" b="0" dirty="0" err="1">
                <a:solidFill>
                  <a:schemeClr val="accent1"/>
                </a:solidFill>
              </a:rPr>
              <a:t>birlikte</a:t>
            </a:r>
            <a:r>
              <a:rPr lang="en-US" sz="2000" b="0" dirty="0">
                <a:solidFill>
                  <a:schemeClr val="accent1"/>
                </a:solidFill>
              </a:rPr>
              <a:t> </a:t>
            </a:r>
            <a:r>
              <a:rPr lang="en-US" sz="2000" b="0" dirty="0" err="1">
                <a:solidFill>
                  <a:schemeClr val="accent1"/>
                </a:solidFill>
              </a:rPr>
              <a:t>canlandırın</a:t>
            </a:r>
            <a:endParaRPr lang="en-US" sz="2000" b="0" dirty="0">
              <a:solidFill>
                <a:schemeClr val="accent1"/>
              </a:solidFill>
            </a:endParaRPr>
          </a:p>
          <a:p>
            <a:pPr marL="457200" indent="-457200">
              <a:lnSpc>
                <a:spcPct val="150000"/>
              </a:lnSpc>
              <a:buAutoNum type="arabicPeriod"/>
            </a:pPr>
            <a:r>
              <a:rPr lang="en-US" sz="2000" b="0" dirty="0" err="1">
                <a:solidFill>
                  <a:schemeClr val="accent1"/>
                </a:solidFill>
              </a:rPr>
              <a:t>Kendinizi</a:t>
            </a:r>
            <a:r>
              <a:rPr lang="en-US" sz="2000" b="0" dirty="0">
                <a:solidFill>
                  <a:schemeClr val="accent1"/>
                </a:solidFill>
              </a:rPr>
              <a:t> </a:t>
            </a:r>
            <a:r>
              <a:rPr lang="en-US" sz="2000" b="0" dirty="0" err="1">
                <a:solidFill>
                  <a:schemeClr val="accent1"/>
                </a:solidFill>
              </a:rPr>
              <a:t>kaydedin</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ince</a:t>
            </a:r>
            <a:r>
              <a:rPr lang="en-US" sz="2000" b="0" dirty="0">
                <a:solidFill>
                  <a:schemeClr val="accent1"/>
                </a:solidFill>
              </a:rPr>
              <a:t> </a:t>
            </a:r>
            <a:r>
              <a:rPr lang="en-US" sz="2000" b="0" dirty="0" err="1">
                <a:solidFill>
                  <a:schemeClr val="accent1"/>
                </a:solidFill>
              </a:rPr>
              <a:t>ayar</a:t>
            </a:r>
            <a:r>
              <a:rPr lang="en-US" sz="2000" b="0" dirty="0">
                <a:solidFill>
                  <a:schemeClr val="accent1"/>
                </a:solidFill>
              </a:rPr>
              <a:t> </a:t>
            </a:r>
            <a:r>
              <a:rPr lang="en-US" sz="2000" b="0" dirty="0" err="1">
                <a:solidFill>
                  <a:schemeClr val="accent1"/>
                </a:solidFill>
              </a:rPr>
              <a:t>yapın</a:t>
            </a:r>
            <a:endParaRPr lang="en-US" sz="2000" b="0" dirty="0">
              <a:solidFill>
                <a:schemeClr val="accent1"/>
              </a:solidFill>
            </a:endParaRPr>
          </a:p>
          <a:p>
            <a:pPr marL="457200" indent="-457200">
              <a:lnSpc>
                <a:spcPct val="150000"/>
              </a:lnSpc>
              <a:buAutoNum type="arabicPeriod"/>
            </a:pPr>
            <a:r>
              <a:rPr lang="en-US" sz="2000" b="0" dirty="0" err="1">
                <a:solidFill>
                  <a:schemeClr val="accent1"/>
                </a:solidFill>
              </a:rPr>
              <a:t>Gidip</a:t>
            </a:r>
            <a:r>
              <a:rPr lang="en-US" sz="2000" b="0" dirty="0">
                <a:solidFill>
                  <a:schemeClr val="accent1"/>
                </a:solidFill>
              </a:rPr>
              <a:t> </a:t>
            </a:r>
            <a:r>
              <a:rPr lang="en-US" sz="2000" b="0" dirty="0" err="1">
                <a:solidFill>
                  <a:schemeClr val="accent1"/>
                </a:solidFill>
              </a:rPr>
              <a:t>diğer</a:t>
            </a:r>
            <a:r>
              <a:rPr lang="en-US" sz="2000" b="0" dirty="0">
                <a:solidFill>
                  <a:schemeClr val="accent1"/>
                </a:solidFill>
              </a:rPr>
              <a:t> </a:t>
            </a:r>
            <a:r>
              <a:rPr lang="en-US" sz="2000" b="0" dirty="0" err="1">
                <a:solidFill>
                  <a:schemeClr val="accent1"/>
                </a:solidFill>
              </a:rPr>
              <a:t>sunumları</a:t>
            </a:r>
            <a:r>
              <a:rPr lang="en-US" sz="2000" b="0" dirty="0">
                <a:solidFill>
                  <a:schemeClr val="accent1"/>
                </a:solidFill>
              </a:rPr>
              <a:t> </a:t>
            </a:r>
            <a:r>
              <a:rPr lang="en-US" sz="2000" b="0" dirty="0" err="1">
                <a:solidFill>
                  <a:schemeClr val="accent1"/>
                </a:solidFill>
              </a:rPr>
              <a:t>dinleyin</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neyin</a:t>
            </a:r>
            <a:r>
              <a:rPr lang="en-US" sz="2000" b="0" dirty="0">
                <a:solidFill>
                  <a:schemeClr val="accent1"/>
                </a:solidFill>
              </a:rPr>
              <a:t> </a:t>
            </a:r>
            <a:r>
              <a:rPr lang="en-US" sz="2000" b="0" dirty="0" err="1">
                <a:solidFill>
                  <a:schemeClr val="accent1"/>
                </a:solidFill>
              </a:rPr>
              <a:t>işe</a:t>
            </a:r>
            <a:r>
              <a:rPr lang="en-US" sz="2000" b="0" dirty="0">
                <a:solidFill>
                  <a:schemeClr val="accent1"/>
                </a:solidFill>
              </a:rPr>
              <a:t> </a:t>
            </a:r>
            <a:r>
              <a:rPr lang="en-US" sz="2000" b="0" dirty="0" err="1">
                <a:solidFill>
                  <a:schemeClr val="accent1"/>
                </a:solidFill>
              </a:rPr>
              <a:t>yarayıp</a:t>
            </a:r>
            <a:r>
              <a:rPr lang="en-US" sz="2000" b="0" dirty="0">
                <a:solidFill>
                  <a:schemeClr val="accent1"/>
                </a:solidFill>
              </a:rPr>
              <a:t> </a:t>
            </a:r>
            <a:r>
              <a:rPr lang="en-US" sz="2000" b="0" dirty="0" err="1">
                <a:solidFill>
                  <a:schemeClr val="accent1"/>
                </a:solidFill>
              </a:rPr>
              <a:t>neyin</a:t>
            </a:r>
            <a:r>
              <a:rPr lang="en-US" sz="2000" b="0" dirty="0">
                <a:solidFill>
                  <a:schemeClr val="accent1"/>
                </a:solidFill>
              </a:rPr>
              <a:t> </a:t>
            </a:r>
            <a:r>
              <a:rPr lang="en-US" sz="2000" b="0" dirty="0" err="1">
                <a:solidFill>
                  <a:schemeClr val="accent1"/>
                </a:solidFill>
              </a:rPr>
              <a:t>yaramadığını</a:t>
            </a:r>
            <a:r>
              <a:rPr lang="en-US" sz="2000" b="0" dirty="0">
                <a:solidFill>
                  <a:schemeClr val="accent1"/>
                </a:solidFill>
              </a:rPr>
              <a:t> not </a:t>
            </a:r>
            <a:r>
              <a:rPr lang="en-US" sz="2000" b="0" dirty="0" err="1">
                <a:solidFill>
                  <a:schemeClr val="accent1"/>
                </a:solidFill>
              </a:rPr>
              <a:t>edin</a:t>
            </a:r>
            <a:endParaRPr lang="en-US" sz="2000" b="0" dirty="0">
              <a:solidFill>
                <a:schemeClr val="accent1"/>
              </a:solidFill>
            </a:endParaRPr>
          </a:p>
          <a:p>
            <a:pPr marL="457200" indent="-457200">
              <a:lnSpc>
                <a:spcPct val="150000"/>
              </a:lnSpc>
              <a:buAutoNum type="arabicPeriod"/>
            </a:pPr>
            <a:r>
              <a:rPr lang="en-US" sz="2000" b="0" dirty="0" err="1">
                <a:solidFill>
                  <a:schemeClr val="accent1"/>
                </a:solidFill>
              </a:rPr>
              <a:t>Asansör</a:t>
            </a:r>
            <a:r>
              <a:rPr lang="en-US" sz="2000" b="0" dirty="0">
                <a:solidFill>
                  <a:schemeClr val="accent1"/>
                </a:solidFill>
              </a:rPr>
              <a:t> </a:t>
            </a:r>
            <a:r>
              <a:rPr lang="en-US" sz="2000" b="0" dirty="0" err="1">
                <a:solidFill>
                  <a:schemeClr val="accent1"/>
                </a:solidFill>
              </a:rPr>
              <a:t>konuşması</a:t>
            </a:r>
            <a:r>
              <a:rPr lang="en-US" sz="2000" b="0" dirty="0">
                <a:solidFill>
                  <a:schemeClr val="accent1"/>
                </a:solidFill>
              </a:rPr>
              <a:t> </a:t>
            </a:r>
            <a:r>
              <a:rPr lang="en-US" sz="2000" b="0" dirty="0" err="1">
                <a:solidFill>
                  <a:schemeClr val="accent1"/>
                </a:solidFill>
              </a:rPr>
              <a:t>yarışmalarına</a:t>
            </a:r>
            <a:r>
              <a:rPr lang="en-US" sz="2000" b="0" dirty="0">
                <a:solidFill>
                  <a:schemeClr val="accent1"/>
                </a:solidFill>
              </a:rPr>
              <a:t> </a:t>
            </a:r>
            <a:r>
              <a:rPr lang="en-US" sz="2000" b="0" dirty="0" err="1">
                <a:solidFill>
                  <a:schemeClr val="accent1"/>
                </a:solidFill>
              </a:rPr>
              <a:t>göz</a:t>
            </a:r>
            <a:r>
              <a:rPr lang="en-US" sz="2000" b="0" dirty="0">
                <a:solidFill>
                  <a:schemeClr val="accent1"/>
                </a:solidFill>
              </a:rPr>
              <a:t> </a:t>
            </a:r>
            <a:r>
              <a:rPr lang="en-US" sz="2000" b="0" dirty="0" err="1">
                <a:solidFill>
                  <a:schemeClr val="accent1"/>
                </a:solidFill>
              </a:rPr>
              <a:t>atın</a:t>
            </a:r>
            <a:r>
              <a:rPr lang="en-US" sz="2000" b="0" dirty="0">
                <a:solidFill>
                  <a:schemeClr val="accent1"/>
                </a:solidFill>
              </a:rPr>
              <a:t> (</a:t>
            </a:r>
            <a:r>
              <a:rPr lang="en-US" sz="2000" b="0" dirty="0" err="1">
                <a:solidFill>
                  <a:schemeClr val="accent1"/>
                </a:solidFill>
              </a:rPr>
              <a:t>bazıları</a:t>
            </a:r>
            <a:r>
              <a:rPr lang="en-US" sz="2000" b="0" dirty="0">
                <a:solidFill>
                  <a:schemeClr val="accent1"/>
                </a:solidFill>
              </a:rPr>
              <a:t> 10.000 </a:t>
            </a:r>
            <a:r>
              <a:rPr lang="en-US" sz="2000" b="0" dirty="0" err="1">
                <a:solidFill>
                  <a:schemeClr val="accent1"/>
                </a:solidFill>
              </a:rPr>
              <a:t>dolara</a:t>
            </a:r>
            <a:r>
              <a:rPr lang="en-US" sz="2000" b="0" dirty="0">
                <a:solidFill>
                  <a:schemeClr val="accent1"/>
                </a:solidFill>
              </a:rPr>
              <a:t> varan </a:t>
            </a:r>
            <a:r>
              <a:rPr lang="en-US" sz="2000" b="0" dirty="0" err="1">
                <a:solidFill>
                  <a:schemeClr val="accent1"/>
                </a:solidFill>
              </a:rPr>
              <a:t>ödüller</a:t>
            </a:r>
            <a:r>
              <a:rPr lang="en-US" sz="2000" b="0" dirty="0">
                <a:solidFill>
                  <a:schemeClr val="accent1"/>
                </a:solidFill>
              </a:rPr>
              <a:t> </a:t>
            </a:r>
            <a:r>
              <a:rPr lang="en-US" sz="2000" b="0" dirty="0" err="1">
                <a:solidFill>
                  <a:schemeClr val="accent1"/>
                </a:solidFill>
              </a:rPr>
              <a:t>sunar</a:t>
            </a:r>
            <a:r>
              <a:rPr lang="en-US" sz="2000" b="0" dirty="0">
                <a:solidFill>
                  <a:schemeClr val="accent1"/>
                </a:solidFill>
              </a:rPr>
              <a:t>)</a:t>
            </a:r>
          </a:p>
          <a:p>
            <a:pPr marL="457200" indent="-457200">
              <a:lnSpc>
                <a:spcPct val="150000"/>
              </a:lnSpc>
              <a:buAutoNum type="arabicPeriod"/>
            </a:pPr>
            <a:r>
              <a:rPr lang="en-US" sz="2000" b="0" dirty="0">
                <a:solidFill>
                  <a:schemeClr val="accent1"/>
                </a:solidFill>
              </a:rPr>
              <a:t>Cep </a:t>
            </a:r>
            <a:r>
              <a:rPr lang="en-US" sz="2000" b="0" dirty="0" err="1">
                <a:solidFill>
                  <a:schemeClr val="accent1"/>
                </a:solidFill>
              </a:rPr>
              <a:t>telefonunuza</a:t>
            </a:r>
            <a:r>
              <a:rPr lang="en-US" sz="2000" b="0" dirty="0">
                <a:solidFill>
                  <a:schemeClr val="accent1"/>
                </a:solidFill>
              </a:rPr>
              <a:t> </a:t>
            </a:r>
            <a:r>
              <a:rPr lang="en-US" sz="2000" b="0" dirty="0" err="1">
                <a:solidFill>
                  <a:schemeClr val="accent1"/>
                </a:solidFill>
              </a:rPr>
              <a:t>kaydedin</a:t>
            </a:r>
            <a:r>
              <a:rPr lang="en-US" sz="2000" b="0" dirty="0">
                <a:solidFill>
                  <a:schemeClr val="accent1"/>
                </a:solidFill>
              </a:rPr>
              <a:t>, </a:t>
            </a:r>
            <a:r>
              <a:rPr lang="en-US" sz="2000" b="0" dirty="0" err="1">
                <a:solidFill>
                  <a:schemeClr val="accent1"/>
                </a:solidFill>
              </a:rPr>
              <a:t>böylece</a:t>
            </a:r>
            <a:r>
              <a:rPr lang="en-US" sz="2000" b="0" dirty="0">
                <a:solidFill>
                  <a:schemeClr val="accent1"/>
                </a:solidFill>
              </a:rPr>
              <a:t> ne </a:t>
            </a:r>
            <a:r>
              <a:rPr lang="en-US" sz="2000" b="0" dirty="0" err="1">
                <a:solidFill>
                  <a:schemeClr val="accent1"/>
                </a:solidFill>
              </a:rPr>
              <a:t>söyleyeceğinizi</a:t>
            </a:r>
            <a:r>
              <a:rPr lang="en-US" sz="2000" b="0" dirty="0">
                <a:solidFill>
                  <a:schemeClr val="accent1"/>
                </a:solidFill>
              </a:rPr>
              <a:t> </a:t>
            </a:r>
            <a:r>
              <a:rPr lang="en-US" sz="2000" b="0" dirty="0" err="1">
                <a:solidFill>
                  <a:schemeClr val="accent1"/>
                </a:solidFill>
              </a:rPr>
              <a:t>şaşırmazsınız</a:t>
            </a:r>
            <a:endParaRPr lang="sl-SI" sz="2000" b="0" dirty="0">
              <a:solidFill>
                <a:schemeClr val="accent1"/>
              </a:solidFill>
            </a:endParaRPr>
          </a:p>
          <a:p>
            <a:pPr marL="457200" indent="-457200">
              <a:lnSpc>
                <a:spcPct val="150000"/>
              </a:lnSpc>
              <a:buAutoNum type="arabicPeriod"/>
            </a:pPr>
            <a:r>
              <a:rPr lang="en-US" sz="2000" b="0" dirty="0" err="1">
                <a:solidFill>
                  <a:schemeClr val="accent1"/>
                </a:solidFill>
              </a:rPr>
              <a:t>Doğal</a:t>
            </a:r>
            <a:r>
              <a:rPr lang="en-US" sz="2000" b="0" dirty="0">
                <a:solidFill>
                  <a:schemeClr val="accent1"/>
                </a:solidFill>
              </a:rPr>
              <a:t> hale </a:t>
            </a:r>
            <a:r>
              <a:rPr lang="en-US" sz="2000" b="0" dirty="0" err="1">
                <a:solidFill>
                  <a:schemeClr val="accent1"/>
                </a:solidFill>
              </a:rPr>
              <a:t>gelene</a:t>
            </a:r>
            <a:r>
              <a:rPr lang="en-US" sz="2000" b="0" dirty="0">
                <a:solidFill>
                  <a:schemeClr val="accent1"/>
                </a:solidFill>
              </a:rPr>
              <a:t> </a:t>
            </a:r>
            <a:r>
              <a:rPr lang="en-US" sz="2000" b="0" dirty="0" err="1">
                <a:solidFill>
                  <a:schemeClr val="accent1"/>
                </a:solidFill>
              </a:rPr>
              <a:t>kadar</a:t>
            </a:r>
            <a:r>
              <a:rPr lang="en-US" sz="2000" b="0" dirty="0">
                <a:solidFill>
                  <a:schemeClr val="accent1"/>
                </a:solidFill>
              </a:rPr>
              <a:t> </a:t>
            </a:r>
            <a:r>
              <a:rPr lang="en-US" sz="2000" b="0" dirty="0" err="1">
                <a:solidFill>
                  <a:schemeClr val="accent1"/>
                </a:solidFill>
              </a:rPr>
              <a:t>pratik</a:t>
            </a:r>
            <a:r>
              <a:rPr lang="en-US" sz="2000" b="0" dirty="0">
                <a:solidFill>
                  <a:schemeClr val="accent1"/>
                </a:solidFill>
              </a:rPr>
              <a:t> </a:t>
            </a:r>
            <a:r>
              <a:rPr lang="en-US" sz="2000" b="0" dirty="0" err="1">
                <a:solidFill>
                  <a:schemeClr val="accent1"/>
                </a:solidFill>
              </a:rPr>
              <a:t>yapın</a:t>
            </a:r>
            <a:r>
              <a:rPr lang="en-US" sz="2000" b="0" dirty="0">
                <a:solidFill>
                  <a:schemeClr val="accent1"/>
                </a:solidFill>
              </a:rPr>
              <a:t>, </a:t>
            </a:r>
            <a:r>
              <a:rPr lang="en-US" sz="2000" b="0" dirty="0" err="1">
                <a:solidFill>
                  <a:schemeClr val="accent1"/>
                </a:solidFill>
              </a:rPr>
              <a:t>pratik</a:t>
            </a:r>
            <a:r>
              <a:rPr lang="en-US" sz="2000" b="0" dirty="0">
                <a:solidFill>
                  <a:schemeClr val="accent1"/>
                </a:solidFill>
              </a:rPr>
              <a:t> </a:t>
            </a:r>
            <a:r>
              <a:rPr lang="en-US" sz="2000" b="0" dirty="0" err="1">
                <a:solidFill>
                  <a:schemeClr val="accent1"/>
                </a:solidFill>
              </a:rPr>
              <a:t>yapın</a:t>
            </a:r>
            <a:r>
              <a:rPr lang="en-US" sz="2000" b="0" dirty="0">
                <a:solidFill>
                  <a:schemeClr val="accent1"/>
                </a:solidFill>
              </a:rPr>
              <a:t>, </a:t>
            </a:r>
            <a:r>
              <a:rPr lang="en-US" sz="2000" b="0" dirty="0" err="1">
                <a:solidFill>
                  <a:schemeClr val="accent1"/>
                </a:solidFill>
              </a:rPr>
              <a:t>pratik</a:t>
            </a:r>
            <a:r>
              <a:rPr lang="en-US" sz="2000" b="0" dirty="0">
                <a:solidFill>
                  <a:schemeClr val="accent1"/>
                </a:solidFill>
              </a:rPr>
              <a:t> </a:t>
            </a:r>
            <a:r>
              <a:rPr lang="en-US" sz="2000" b="0" dirty="0" err="1">
                <a:solidFill>
                  <a:schemeClr val="accent1"/>
                </a:solidFill>
              </a:rPr>
              <a:t>yapın</a:t>
            </a:r>
            <a:endParaRPr lang="en-US" sz="2000" b="0" dirty="0">
              <a:solidFill>
                <a:schemeClr val="accent1"/>
              </a:solidFill>
            </a:endParaRPr>
          </a:p>
          <a:p>
            <a:endParaRPr lang="sl-SI" dirty="0"/>
          </a:p>
        </p:txBody>
      </p:sp>
      <p:pic>
        <p:nvPicPr>
          <p:cNvPr id="4" name="Resim 3">
            <a:extLst>
              <a:ext uri="{FF2B5EF4-FFF2-40B4-BE49-F238E27FC236}">
                <a16:creationId xmlns:a16="http://schemas.microsoft.com/office/drawing/2014/main" id="{2D601346-50A6-CA96-741D-ED6ECF18723D}"/>
              </a:ext>
            </a:extLst>
          </p:cNvPr>
          <p:cNvPicPr>
            <a:picLocks noChangeAspect="1"/>
          </p:cNvPicPr>
          <p:nvPr/>
        </p:nvPicPr>
        <p:blipFill>
          <a:blip r:embed="rId2"/>
          <a:stretch>
            <a:fillRect/>
          </a:stretch>
        </p:blipFill>
        <p:spPr>
          <a:xfrm>
            <a:off x="116776" y="6022683"/>
            <a:ext cx="1267002" cy="685896"/>
          </a:xfrm>
          <a:prstGeom prst="rect">
            <a:avLst/>
          </a:prstGeom>
        </p:spPr>
      </p:pic>
    </p:spTree>
    <p:extLst>
      <p:ext uri="{BB962C8B-B14F-4D97-AF65-F5344CB8AC3E}">
        <p14:creationId xmlns:p14="http://schemas.microsoft.com/office/powerpoint/2010/main" val="16566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xmlns:a16="http://schemas.microsoft.com/office/drawing/2014/main"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7AF-E202-2A2E-E552-F88DF3462395}"/>
              </a:ext>
            </a:extLst>
          </p:cNvPr>
          <p:cNvSpPr>
            <a:spLocks noGrp="1"/>
          </p:cNvSpPr>
          <p:nvPr>
            <p:ph type="title"/>
          </p:nvPr>
        </p:nvSpPr>
        <p:spPr>
          <a:xfrm>
            <a:off x="674225" y="394062"/>
            <a:ext cx="10515600" cy="1325563"/>
          </a:xfrm>
        </p:spPr>
        <p:txBody>
          <a:bodyPr/>
          <a:lstStyle/>
          <a:p>
            <a:r>
              <a:rPr lang="sl-SI" sz="3400" err="1"/>
              <a:t>Pitch Deck</a:t>
            </a:r>
          </a:p>
        </p:txBody>
      </p:sp>
      <p:sp>
        <p:nvSpPr>
          <p:cNvPr id="3" name="Content Placeholder 2">
            <a:extLst>
              <a:ext uri="{FF2B5EF4-FFF2-40B4-BE49-F238E27FC236}">
                <a16:creationId xmlns:a16="http://schemas.microsoft.com/office/drawing/2014/main" id="{B8846555-F1E8-D0BB-2D63-0063F1C1C7F6}"/>
              </a:ext>
            </a:extLst>
          </p:cNvPr>
          <p:cNvSpPr>
            <a:spLocks noGrp="1"/>
          </p:cNvSpPr>
          <p:nvPr>
            <p:ph idx="1"/>
          </p:nvPr>
        </p:nvSpPr>
        <p:spPr>
          <a:xfrm>
            <a:off x="671186" y="1575104"/>
            <a:ext cx="10515600" cy="4351338"/>
          </a:xfrm>
        </p:spPr>
        <p:txBody>
          <a:bodyPr vert="horz" lIns="91440" tIns="45720" rIns="91440" bIns="45720" rtlCol="0" anchor="t">
            <a:normAutofit lnSpcReduction="10000"/>
          </a:bodyPr>
          <a:lstStyle/>
          <a:p>
            <a:pPr marL="0" indent="0">
              <a:lnSpc>
                <a:spcPct val="100000"/>
              </a:lnSpc>
              <a:spcBef>
                <a:spcPts val="600"/>
              </a:spcBef>
              <a:spcAft>
                <a:spcPts val="600"/>
              </a:spcAft>
              <a:buNone/>
            </a:pPr>
            <a:r>
              <a:rPr lang="sl-SI" sz="1600" dirty="0"/>
              <a:t>Tanım ve amaç: </a:t>
            </a:r>
            <a:r>
              <a:rPr lang="en-US" sz="1600" b="0" dirty="0" err="1">
                <a:solidFill>
                  <a:schemeClr val="accent1"/>
                </a:solidFill>
              </a:rPr>
              <a:t>Sunum</a:t>
            </a:r>
            <a:r>
              <a:rPr lang="en-US" sz="1600" b="0" dirty="0">
                <a:solidFill>
                  <a:schemeClr val="accent1"/>
                </a:solidFill>
              </a:rPr>
              <a:t> </a:t>
            </a:r>
            <a:r>
              <a:rPr lang="en-US" sz="1600" b="0" dirty="0" err="1">
                <a:solidFill>
                  <a:schemeClr val="accent1"/>
                </a:solidFill>
              </a:rPr>
              <a:t>güvertesi</a:t>
            </a:r>
            <a:r>
              <a:rPr lang="en-US" sz="1600" b="0" dirty="0">
                <a:solidFill>
                  <a:schemeClr val="accent1"/>
                </a:solidFill>
              </a:rPr>
              <a:t>, </a:t>
            </a:r>
            <a:r>
              <a:rPr lang="en-US" sz="1600" b="0" dirty="0" err="1">
                <a:solidFill>
                  <a:schemeClr val="accent1"/>
                </a:solidFill>
              </a:rPr>
              <a:t>girişimcilerin</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fikirlerini</a:t>
            </a:r>
            <a:r>
              <a:rPr lang="en-US" sz="1600" b="0" dirty="0">
                <a:solidFill>
                  <a:schemeClr val="accent1"/>
                </a:solidFill>
              </a:rPr>
              <a:t> </a:t>
            </a:r>
            <a:r>
              <a:rPr lang="en-US" sz="1600" b="0" dirty="0" err="1">
                <a:solidFill>
                  <a:schemeClr val="accent1"/>
                </a:solidFill>
              </a:rPr>
              <a:t>potansiyel</a:t>
            </a:r>
            <a:r>
              <a:rPr lang="en-US" sz="1600" b="0" dirty="0">
                <a:solidFill>
                  <a:schemeClr val="accent1"/>
                </a:solidFill>
              </a:rPr>
              <a:t> </a:t>
            </a:r>
            <a:r>
              <a:rPr lang="en-US" sz="1600" b="0" dirty="0" err="1">
                <a:solidFill>
                  <a:schemeClr val="accent1"/>
                </a:solidFill>
              </a:rPr>
              <a:t>yatırımcılara</a:t>
            </a:r>
            <a:r>
              <a:rPr lang="en-US" sz="1600" b="0" dirty="0">
                <a:solidFill>
                  <a:schemeClr val="accent1"/>
                </a:solidFill>
              </a:rPr>
              <a:t> </a:t>
            </a:r>
            <a:r>
              <a:rPr lang="en-US" sz="1600" b="0" dirty="0" err="1">
                <a:solidFill>
                  <a:schemeClr val="accent1"/>
                </a:solidFill>
              </a:rPr>
              <a:t>sunmak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kullandıkları</a:t>
            </a:r>
            <a:r>
              <a:rPr lang="en-US" sz="1600" b="0" dirty="0">
                <a:solidFill>
                  <a:schemeClr val="accent1"/>
                </a:solidFill>
              </a:rPr>
              <a:t> </a:t>
            </a:r>
            <a:r>
              <a:rPr lang="en-US" sz="1600" b="0" dirty="0" err="1">
                <a:solidFill>
                  <a:schemeClr val="accent1"/>
                </a:solidFill>
              </a:rPr>
              <a:t>kısa</a:t>
            </a:r>
            <a:r>
              <a:rPr lang="en-US" sz="1600" b="0" dirty="0">
                <a:solidFill>
                  <a:schemeClr val="accent1"/>
                </a:solidFill>
              </a:rPr>
              <a:t>, </a:t>
            </a:r>
            <a:r>
              <a:rPr lang="en-US" sz="1600" b="0" dirty="0" err="1">
                <a:solidFill>
                  <a:schemeClr val="accent1"/>
                </a:solidFill>
              </a:rPr>
              <a:t>görsel</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ilgi</a:t>
            </a:r>
            <a:r>
              <a:rPr lang="en-US" sz="1600" b="0" dirty="0">
                <a:solidFill>
                  <a:schemeClr val="accent1"/>
                </a:solidFill>
              </a:rPr>
              <a:t> </a:t>
            </a:r>
            <a:r>
              <a:rPr lang="en-US" sz="1600" b="0" dirty="0" err="1">
                <a:solidFill>
                  <a:schemeClr val="accent1"/>
                </a:solidFill>
              </a:rPr>
              <a:t>çekici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sunumdur</a:t>
            </a:r>
            <a:r>
              <a:rPr lang="en-US" sz="1600" b="0" dirty="0">
                <a:solidFill>
                  <a:schemeClr val="accent1"/>
                </a:solidFill>
              </a:rPr>
              <a:t>. </a:t>
            </a:r>
            <a:r>
              <a:rPr lang="en-US" sz="1600" b="0" dirty="0" err="1">
                <a:solidFill>
                  <a:schemeClr val="accent1"/>
                </a:solidFill>
              </a:rPr>
              <a:t>Dikkat</a:t>
            </a:r>
            <a:r>
              <a:rPr lang="en-US" sz="1600" b="0" dirty="0">
                <a:solidFill>
                  <a:schemeClr val="accent1"/>
                </a:solidFill>
              </a:rPr>
              <a:t> </a:t>
            </a:r>
            <a:r>
              <a:rPr lang="en-US" sz="1600" b="0" dirty="0" err="1">
                <a:solidFill>
                  <a:schemeClr val="accent1"/>
                </a:solidFill>
              </a:rPr>
              <a:t>çekmek</a:t>
            </a:r>
            <a:r>
              <a:rPr lang="en-US" sz="1600" b="0" dirty="0">
                <a:solidFill>
                  <a:schemeClr val="accent1"/>
                </a:solidFill>
              </a:rPr>
              <a:t>, </a:t>
            </a:r>
            <a:r>
              <a:rPr lang="en-US" sz="1600" b="0" dirty="0" err="1">
                <a:solidFill>
                  <a:schemeClr val="accent1"/>
                </a:solidFill>
              </a:rPr>
              <a:t>önemli</a:t>
            </a:r>
            <a:r>
              <a:rPr lang="en-US" sz="1600" b="0" dirty="0">
                <a:solidFill>
                  <a:schemeClr val="accent1"/>
                </a:solidFill>
              </a:rPr>
              <a:t> </a:t>
            </a:r>
            <a:r>
              <a:rPr lang="en-US" sz="1600" b="0" dirty="0" err="1">
                <a:solidFill>
                  <a:schemeClr val="accent1"/>
                </a:solidFill>
              </a:rPr>
              <a:t>bilgileri</a:t>
            </a:r>
            <a:r>
              <a:rPr lang="en-US" sz="1600" b="0" dirty="0">
                <a:solidFill>
                  <a:schemeClr val="accent1"/>
                </a:solidFill>
              </a:rPr>
              <a:t> </a:t>
            </a:r>
            <a:r>
              <a:rPr lang="en-US" sz="1600" b="0" dirty="0" err="1">
                <a:solidFill>
                  <a:schemeClr val="accent1"/>
                </a:solidFill>
              </a:rPr>
              <a:t>aktarmak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girişiminiz</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finansman</a:t>
            </a:r>
            <a:r>
              <a:rPr lang="en-US" sz="1600" b="0" dirty="0">
                <a:solidFill>
                  <a:schemeClr val="accent1"/>
                </a:solidFill>
              </a:rPr>
              <a:t> </a:t>
            </a:r>
            <a:r>
              <a:rPr lang="en-US" sz="1600" b="0" dirty="0" err="1">
                <a:solidFill>
                  <a:schemeClr val="accent1"/>
                </a:solidFill>
              </a:rPr>
              <a:t>sağlamak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güçlü</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araç</a:t>
            </a:r>
            <a:r>
              <a:rPr lang="en-US" sz="1600" b="0" dirty="0">
                <a:solidFill>
                  <a:schemeClr val="accent1"/>
                </a:solidFill>
              </a:rPr>
              <a:t> </a:t>
            </a:r>
            <a:r>
              <a:rPr lang="en-US" sz="1600" b="0" dirty="0" err="1">
                <a:solidFill>
                  <a:schemeClr val="accent1"/>
                </a:solidFill>
              </a:rPr>
              <a:t>olarak</a:t>
            </a:r>
            <a:r>
              <a:rPr lang="en-US" sz="1600" b="0" dirty="0">
                <a:solidFill>
                  <a:schemeClr val="accent1"/>
                </a:solidFill>
              </a:rPr>
              <a:t> </a:t>
            </a:r>
            <a:r>
              <a:rPr lang="en-US" sz="1600" b="0" dirty="0" err="1">
                <a:solidFill>
                  <a:schemeClr val="accent1"/>
                </a:solidFill>
              </a:rPr>
              <a:t>hizmet</a:t>
            </a:r>
            <a:r>
              <a:rPr lang="en-US" sz="1600" b="0" dirty="0">
                <a:solidFill>
                  <a:schemeClr val="accent1"/>
                </a:solidFill>
              </a:rPr>
              <a:t> </a:t>
            </a:r>
            <a:r>
              <a:rPr lang="en-US" sz="1600" b="0" dirty="0" err="1">
                <a:solidFill>
                  <a:schemeClr val="accent1"/>
                </a:solidFill>
              </a:rPr>
              <a:t>eder</a:t>
            </a:r>
            <a:r>
              <a:rPr lang="en-US" sz="1600" b="0" dirty="0">
                <a:solidFill>
                  <a:schemeClr val="accent1"/>
                </a:solidFill>
              </a:rPr>
              <a:t>.</a:t>
            </a:r>
            <a:endParaRPr lang="sl-SI" sz="1600" b="0" dirty="0">
              <a:solidFill>
                <a:schemeClr val="accent1"/>
              </a:solidFill>
            </a:endParaRPr>
          </a:p>
          <a:p>
            <a:pPr marL="0" indent="0">
              <a:lnSpc>
                <a:spcPct val="100000"/>
              </a:lnSpc>
              <a:spcBef>
                <a:spcPts val="600"/>
              </a:spcBef>
              <a:spcAft>
                <a:spcPts val="600"/>
              </a:spcAft>
              <a:buNone/>
            </a:pPr>
            <a:endParaRPr lang="sl-SI" sz="1600" b="0" dirty="0">
              <a:solidFill>
                <a:schemeClr val="accent1"/>
              </a:solidFill>
            </a:endParaRPr>
          </a:p>
          <a:p>
            <a:pPr marL="0" indent="0">
              <a:lnSpc>
                <a:spcPct val="100000"/>
              </a:lnSpc>
              <a:spcBef>
                <a:spcPts val="600"/>
              </a:spcBef>
              <a:spcAft>
                <a:spcPts val="600"/>
              </a:spcAft>
              <a:buNone/>
            </a:pPr>
            <a:r>
              <a:rPr lang="en-US" sz="1600" dirty="0" err="1">
                <a:solidFill>
                  <a:schemeClr val="accent1"/>
                </a:solidFill>
              </a:rPr>
              <a:t>Etkili</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satış</a:t>
            </a:r>
            <a:r>
              <a:rPr lang="en-US" sz="1600" dirty="0">
                <a:solidFill>
                  <a:schemeClr val="accent1"/>
                </a:solidFill>
              </a:rPr>
              <a:t> </a:t>
            </a:r>
            <a:r>
              <a:rPr lang="en-US" sz="1600" dirty="0" err="1">
                <a:solidFill>
                  <a:schemeClr val="accent1"/>
                </a:solidFill>
              </a:rPr>
              <a:t>konuşması</a:t>
            </a:r>
            <a:r>
              <a:rPr lang="en-US" sz="1600" dirty="0">
                <a:solidFill>
                  <a:schemeClr val="accent1"/>
                </a:solidFill>
              </a:rPr>
              <a:t> </a:t>
            </a:r>
            <a:r>
              <a:rPr lang="en-US" sz="1600" dirty="0" err="1">
                <a:solidFill>
                  <a:schemeClr val="accent1"/>
                </a:solidFill>
              </a:rPr>
              <a:t>genellikle</a:t>
            </a:r>
            <a:r>
              <a:rPr lang="en-US" sz="1600" dirty="0">
                <a:solidFill>
                  <a:schemeClr val="accent1"/>
                </a:solidFill>
              </a:rPr>
              <a:t> </a:t>
            </a:r>
            <a:r>
              <a:rPr lang="en-US" sz="1600" dirty="0" err="1">
                <a:solidFill>
                  <a:schemeClr val="accent1"/>
                </a:solidFill>
              </a:rPr>
              <a:t>şunları</a:t>
            </a:r>
            <a:r>
              <a:rPr lang="en-US" sz="1600" dirty="0">
                <a:solidFill>
                  <a:schemeClr val="accent1"/>
                </a:solidFill>
              </a:rPr>
              <a:t> </a:t>
            </a:r>
            <a:r>
              <a:rPr lang="en-US" sz="1600" dirty="0" err="1">
                <a:solidFill>
                  <a:schemeClr val="accent1"/>
                </a:solidFill>
              </a:rPr>
              <a:t>içerir</a:t>
            </a:r>
            <a:r>
              <a:rPr lang="en-US" sz="1600" dirty="0">
                <a:solidFill>
                  <a:schemeClr val="accent1"/>
                </a:solidFill>
              </a:rPr>
              <a:t>:</a:t>
            </a: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Etkileyici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sorun</a:t>
            </a:r>
            <a:r>
              <a:rPr lang="en-US" sz="1600" b="0" dirty="0">
                <a:solidFill>
                  <a:schemeClr val="accent1"/>
                </a:solidFill>
              </a:rPr>
              <a:t> </a:t>
            </a:r>
            <a:r>
              <a:rPr lang="en-US" sz="1600" b="0" dirty="0" err="1">
                <a:solidFill>
                  <a:schemeClr val="accent1"/>
                </a:solidFill>
              </a:rPr>
              <a:t>ifadesi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değer</a:t>
            </a:r>
            <a:r>
              <a:rPr lang="en-US" sz="1600" b="0" dirty="0">
                <a:solidFill>
                  <a:schemeClr val="accent1"/>
                </a:solidFill>
              </a:rPr>
              <a:t> </a:t>
            </a:r>
            <a:r>
              <a:rPr lang="en-US" sz="1600" b="0" dirty="0" err="1">
                <a:solidFill>
                  <a:schemeClr val="accent1"/>
                </a:solidFill>
              </a:rPr>
              <a:t>önerisi</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Benzersiz</a:t>
            </a:r>
            <a:r>
              <a:rPr lang="en-US" sz="1600" b="0" dirty="0">
                <a:solidFill>
                  <a:schemeClr val="accent1"/>
                </a:solidFill>
              </a:rPr>
              <a:t> </a:t>
            </a:r>
            <a:r>
              <a:rPr lang="en-US" sz="1600" b="0" dirty="0" err="1">
                <a:solidFill>
                  <a:schemeClr val="accent1"/>
                </a:solidFill>
              </a:rPr>
              <a:t>çözümünüzün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ürün</a:t>
            </a:r>
            <a:r>
              <a:rPr lang="en-US" sz="1600" b="0" dirty="0">
                <a:solidFill>
                  <a:schemeClr val="accent1"/>
                </a:solidFill>
              </a:rPr>
              <a:t> </a:t>
            </a:r>
            <a:r>
              <a:rPr lang="en-US" sz="1600" b="0" dirty="0" err="1">
                <a:solidFill>
                  <a:schemeClr val="accent1"/>
                </a:solidFill>
              </a:rPr>
              <a:t>özelliklerinizin</a:t>
            </a:r>
            <a:r>
              <a:rPr lang="en-US" sz="1600" b="0" dirty="0">
                <a:solidFill>
                  <a:schemeClr val="accent1"/>
                </a:solidFill>
              </a:rPr>
              <a:t> </a:t>
            </a:r>
            <a:r>
              <a:rPr lang="en-US" sz="1600" b="0" dirty="0" err="1">
                <a:solidFill>
                  <a:schemeClr val="accent1"/>
                </a:solidFill>
              </a:rPr>
              <a:t>açıklaması</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Pazar</a:t>
            </a:r>
            <a:r>
              <a:rPr lang="en-US" sz="1600" b="0" dirty="0">
                <a:solidFill>
                  <a:schemeClr val="accent1"/>
                </a:solidFill>
              </a:rPr>
              <a:t> </a:t>
            </a:r>
            <a:r>
              <a:rPr lang="en-US" sz="1600" b="0" dirty="0" err="1">
                <a:solidFill>
                  <a:schemeClr val="accent1"/>
                </a:solidFill>
              </a:rPr>
              <a:t>fırsatı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hedef</a:t>
            </a:r>
            <a:r>
              <a:rPr lang="en-US" sz="1600" b="0" dirty="0">
                <a:solidFill>
                  <a:schemeClr val="accent1"/>
                </a:solidFill>
              </a:rPr>
              <a:t> </a:t>
            </a:r>
            <a:r>
              <a:rPr lang="en-US" sz="1600" b="0" dirty="0" err="1">
                <a:solidFill>
                  <a:schemeClr val="accent1"/>
                </a:solidFill>
              </a:rPr>
              <a:t>kitle</a:t>
            </a:r>
            <a:r>
              <a:rPr lang="en-US" sz="1600" b="0" dirty="0">
                <a:solidFill>
                  <a:schemeClr val="accent1"/>
                </a:solidFill>
              </a:rPr>
              <a:t> </a:t>
            </a:r>
            <a:r>
              <a:rPr lang="en-US" sz="1600" b="0" dirty="0" err="1">
                <a:solidFill>
                  <a:schemeClr val="accent1"/>
                </a:solidFill>
              </a:rPr>
              <a:t>analizi</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modeli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gelir</a:t>
            </a:r>
            <a:r>
              <a:rPr lang="en-US" sz="1600" b="0" dirty="0">
                <a:solidFill>
                  <a:schemeClr val="accent1"/>
                </a:solidFill>
              </a:rPr>
              <a:t> </a:t>
            </a:r>
            <a:r>
              <a:rPr lang="en-US" sz="1600" b="0" dirty="0" err="1">
                <a:solidFill>
                  <a:schemeClr val="accent1"/>
                </a:solidFill>
              </a:rPr>
              <a:t>akışları</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Çekiş</a:t>
            </a:r>
            <a:r>
              <a:rPr lang="en-US" sz="1600" b="0" dirty="0">
                <a:solidFill>
                  <a:schemeClr val="accent1"/>
                </a:solidFill>
              </a:rPr>
              <a:t> </a:t>
            </a:r>
            <a:r>
              <a:rPr lang="en-US" sz="1600" b="0" dirty="0" err="1">
                <a:solidFill>
                  <a:schemeClr val="accent1"/>
                </a:solidFill>
              </a:rPr>
              <a:t>gücü</a:t>
            </a:r>
            <a:r>
              <a:rPr lang="en-US" sz="1600" b="0" dirty="0">
                <a:solidFill>
                  <a:schemeClr val="accent1"/>
                </a:solidFill>
              </a:rPr>
              <a:t>, </a:t>
            </a:r>
            <a:r>
              <a:rPr lang="en-US" sz="1600" b="0" dirty="0" err="1">
                <a:solidFill>
                  <a:schemeClr val="accent1"/>
                </a:solidFill>
              </a:rPr>
              <a:t>kilometre</a:t>
            </a:r>
            <a:r>
              <a:rPr lang="en-US" sz="1600" b="0" dirty="0">
                <a:solidFill>
                  <a:schemeClr val="accent1"/>
                </a:solidFill>
              </a:rPr>
              <a:t> </a:t>
            </a:r>
            <a:r>
              <a:rPr lang="en-US" sz="1600" b="0" dirty="0" err="1">
                <a:solidFill>
                  <a:schemeClr val="accent1"/>
                </a:solidFill>
              </a:rPr>
              <a:t>taşları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gelecek</a:t>
            </a:r>
            <a:r>
              <a:rPr lang="en-US" sz="1600" b="0" dirty="0">
                <a:solidFill>
                  <a:schemeClr val="accent1"/>
                </a:solidFill>
              </a:rPr>
              <a:t> </a:t>
            </a:r>
            <a:r>
              <a:rPr lang="en-US" sz="1600" b="0" dirty="0" err="1">
                <a:solidFill>
                  <a:schemeClr val="accent1"/>
                </a:solidFill>
              </a:rPr>
              <a:t>planları</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Finansal</a:t>
            </a:r>
            <a:r>
              <a:rPr lang="en-US" sz="1600" b="0" dirty="0">
                <a:solidFill>
                  <a:schemeClr val="accent1"/>
                </a:solidFill>
              </a:rPr>
              <a:t> </a:t>
            </a:r>
            <a:r>
              <a:rPr lang="en-US" sz="1600" b="0" dirty="0" err="1">
                <a:solidFill>
                  <a:schemeClr val="accent1"/>
                </a:solidFill>
              </a:rPr>
              <a:t>projeksiyonlar</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finansman</a:t>
            </a:r>
            <a:r>
              <a:rPr lang="en-US" sz="1600" b="0" dirty="0">
                <a:solidFill>
                  <a:schemeClr val="accent1"/>
                </a:solidFill>
              </a:rPr>
              <a:t> </a:t>
            </a:r>
            <a:r>
              <a:rPr lang="en-US" sz="1600" b="0" dirty="0" err="1">
                <a:solidFill>
                  <a:schemeClr val="accent1"/>
                </a:solidFill>
              </a:rPr>
              <a:t>gereksinimleri</a:t>
            </a:r>
            <a:endParaRPr lang="en-US" sz="1600" b="0" dirty="0">
              <a:solidFill>
                <a:schemeClr val="accent1"/>
              </a:solidFill>
            </a:endParaRPr>
          </a:p>
          <a:p>
            <a:pPr marL="285750">
              <a:lnSpc>
                <a:spcPct val="100000"/>
              </a:lnSpc>
              <a:spcBef>
                <a:spcPts val="600"/>
              </a:spcBef>
              <a:spcAft>
                <a:spcPts val="600"/>
              </a:spcAft>
              <a:buFont typeface="Arial" panose="020B0604020202020204" pitchFamily="34" charset="0"/>
              <a:buChar char="•"/>
            </a:pPr>
            <a:r>
              <a:rPr lang="en-US" sz="1600" b="0" dirty="0" err="1">
                <a:solidFill>
                  <a:schemeClr val="accent1"/>
                </a:solidFill>
              </a:rPr>
              <a:t>Ekip</a:t>
            </a:r>
            <a:r>
              <a:rPr lang="en-US" sz="1600" b="0" dirty="0">
                <a:solidFill>
                  <a:schemeClr val="accent1"/>
                </a:solidFill>
              </a:rPr>
              <a:t> </a:t>
            </a:r>
            <a:r>
              <a:rPr lang="en-US" sz="1600" b="0" dirty="0" err="1">
                <a:solidFill>
                  <a:schemeClr val="accent1"/>
                </a:solidFill>
              </a:rPr>
              <a:t>geçmişi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nitelikleri</a:t>
            </a:r>
            <a:endParaRPr lang="sl-SI" sz="1600" b="0" dirty="0">
              <a:solidFill>
                <a:schemeClr val="accent1"/>
              </a:solidFill>
            </a:endParaRPr>
          </a:p>
        </p:txBody>
      </p:sp>
      <p:pic>
        <p:nvPicPr>
          <p:cNvPr id="5" name="Picture 4" descr="A group of women sitting around a table&#10;&#10;Description automatically generated">
            <a:extLst>
              <a:ext uri="{FF2B5EF4-FFF2-40B4-BE49-F238E27FC236}">
                <a16:creationId xmlns:a16="http://schemas.microsoft.com/office/drawing/2014/main" id="{07A666DB-A799-E07B-87A8-9B38D94469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2452" y="4170063"/>
            <a:ext cx="4429192" cy="2530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PoljeZBesedilom 3">
            <a:extLst>
              <a:ext uri="{FF2B5EF4-FFF2-40B4-BE49-F238E27FC236}">
                <a16:creationId xmlns:a16="http://schemas.microsoft.com/office/drawing/2014/main" id="{585C8560-CF26-A0AC-D40F-8AEB1A57BBFC}"/>
              </a:ext>
            </a:extLst>
          </p:cNvPr>
          <p:cNvSpPr txBox="1"/>
          <p:nvPr/>
        </p:nvSpPr>
        <p:spPr>
          <a:xfrm>
            <a:off x="4734838" y="6311030"/>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chemeClr val="accent1"/>
                </a:solidFill>
              </a:rPr>
              <a:t>Görüntü kaynağı: Yapay zeka oluşturuldu</a:t>
            </a:r>
          </a:p>
        </p:txBody>
      </p:sp>
      <p:pic>
        <p:nvPicPr>
          <p:cNvPr id="7" name="Resim 6">
            <a:extLst>
              <a:ext uri="{FF2B5EF4-FFF2-40B4-BE49-F238E27FC236}">
                <a16:creationId xmlns:a16="http://schemas.microsoft.com/office/drawing/2014/main" id="{B9363554-758D-CF71-CA6C-69EF98D6C67F}"/>
              </a:ext>
            </a:extLst>
          </p:cNvPr>
          <p:cNvPicPr>
            <a:picLocks noChangeAspect="1"/>
          </p:cNvPicPr>
          <p:nvPr/>
        </p:nvPicPr>
        <p:blipFill>
          <a:blip r:embed="rId3"/>
          <a:stretch>
            <a:fillRect/>
          </a:stretch>
        </p:blipFill>
        <p:spPr>
          <a:xfrm>
            <a:off x="130356" y="6015134"/>
            <a:ext cx="1267002" cy="685896"/>
          </a:xfrm>
          <a:prstGeom prst="rect">
            <a:avLst/>
          </a:prstGeom>
        </p:spPr>
      </p:pic>
    </p:spTree>
    <p:extLst>
      <p:ext uri="{BB962C8B-B14F-4D97-AF65-F5344CB8AC3E}">
        <p14:creationId xmlns:p14="http://schemas.microsoft.com/office/powerpoint/2010/main" val="25258229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687-496C-EB26-1780-546CA542E392}"/>
              </a:ext>
            </a:extLst>
          </p:cNvPr>
          <p:cNvSpPr>
            <a:spLocks noGrp="1"/>
          </p:cNvSpPr>
          <p:nvPr>
            <p:ph type="title"/>
          </p:nvPr>
        </p:nvSpPr>
        <p:spPr>
          <a:xfrm>
            <a:off x="452377" y="355480"/>
            <a:ext cx="9340970" cy="454384"/>
          </a:xfrm>
        </p:spPr>
        <p:txBody>
          <a:bodyPr vert="horz" lIns="91440" tIns="45720" rIns="91440" bIns="45720" rtlCol="0" anchor="ctr">
            <a:noAutofit/>
          </a:bodyPr>
          <a:lstStyle/>
          <a:p>
            <a:r>
              <a:rPr lang="sl-SI" sz="3400" err="1"/>
              <a:t>Pitch Deck'in Yapısı</a:t>
            </a:r>
            <a:endParaRPr lang="sl-SI" sz="3400"/>
          </a:p>
        </p:txBody>
      </p:sp>
      <p:sp>
        <p:nvSpPr>
          <p:cNvPr id="3" name="Content Placeholder 2">
            <a:extLst>
              <a:ext uri="{FF2B5EF4-FFF2-40B4-BE49-F238E27FC236}">
                <a16:creationId xmlns:a16="http://schemas.microsoft.com/office/drawing/2014/main" id="{E5A35B3F-A959-83E8-D119-09B64E4A1B26}"/>
              </a:ext>
            </a:extLst>
          </p:cNvPr>
          <p:cNvSpPr>
            <a:spLocks noGrp="1"/>
          </p:cNvSpPr>
          <p:nvPr>
            <p:ph idx="1"/>
          </p:nvPr>
        </p:nvSpPr>
        <p:spPr>
          <a:xfrm>
            <a:off x="451764" y="929408"/>
            <a:ext cx="10870721" cy="5184925"/>
          </a:xfrm>
          <a:noFill/>
        </p:spPr>
        <p:txBody>
          <a:bodyPr vert="horz" lIns="91440" tIns="45720" rIns="91440" bIns="45720" rtlCol="0" anchor="t">
            <a:noAutofit/>
          </a:bodyPr>
          <a:lstStyle/>
          <a:p>
            <a:pPr>
              <a:lnSpc>
                <a:spcPct val="150000"/>
              </a:lnSpc>
              <a:spcBef>
                <a:spcPts val="600"/>
              </a:spcBef>
              <a:spcAft>
                <a:spcPts val="600"/>
              </a:spcAft>
            </a:pPr>
            <a:r>
              <a:rPr lang="en-US" sz="1600" dirty="0" err="1">
                <a:ea typeface="+mn-lt"/>
                <a:cs typeface="+mn-lt"/>
              </a:rPr>
              <a:t>Giriş</a:t>
            </a:r>
            <a:r>
              <a:rPr lang="en-US" sz="1600" dirty="0">
                <a:ea typeface="+mn-lt"/>
                <a:cs typeface="+mn-lt"/>
              </a:rPr>
              <a:t>:</a:t>
            </a:r>
            <a:br>
              <a:rPr lang="en-US" sz="1600" dirty="0">
                <a:solidFill>
                  <a:schemeClr val="accent1"/>
                </a:solidFill>
                <a:ea typeface="+mn-lt"/>
                <a:cs typeface="+mn-lt"/>
              </a:rPr>
            </a:br>
            <a:r>
              <a:rPr lang="en-US" sz="1600" dirty="0" err="1">
                <a:solidFill>
                  <a:schemeClr val="accent1"/>
                </a:solidFill>
                <a:ea typeface="+mn-lt"/>
                <a:cs typeface="+mn-lt"/>
              </a:rPr>
              <a:t>Hedef</a:t>
            </a:r>
            <a:r>
              <a:rPr lang="en-US" sz="1600" dirty="0">
                <a:solidFill>
                  <a:schemeClr val="accent1"/>
                </a:solidFill>
                <a:ea typeface="+mn-lt"/>
                <a:cs typeface="+mn-lt"/>
              </a:rPr>
              <a:t> </a:t>
            </a:r>
            <a:r>
              <a:rPr lang="en-US" sz="1600" dirty="0" err="1">
                <a:solidFill>
                  <a:schemeClr val="accent1"/>
                </a:solidFill>
                <a:ea typeface="+mn-lt"/>
                <a:cs typeface="+mn-lt"/>
              </a:rPr>
              <a:t>kitlenizin</a:t>
            </a:r>
            <a:r>
              <a:rPr lang="en-US" sz="1600" dirty="0">
                <a:solidFill>
                  <a:schemeClr val="accent1"/>
                </a:solidFill>
                <a:ea typeface="+mn-lt"/>
                <a:cs typeface="+mn-lt"/>
              </a:rPr>
              <a:t> </a:t>
            </a:r>
            <a:r>
              <a:rPr lang="en-US" sz="1600" dirty="0" err="1">
                <a:solidFill>
                  <a:schemeClr val="accent1"/>
                </a:solidFill>
                <a:ea typeface="+mn-lt"/>
                <a:cs typeface="+mn-lt"/>
              </a:rPr>
              <a:t>ilgisini</a:t>
            </a:r>
            <a:r>
              <a:rPr lang="en-US" sz="1600" dirty="0">
                <a:solidFill>
                  <a:schemeClr val="accent1"/>
                </a:solidFill>
                <a:ea typeface="+mn-lt"/>
                <a:cs typeface="+mn-lt"/>
              </a:rPr>
              <a:t> </a:t>
            </a:r>
            <a:r>
              <a:rPr lang="en-US" sz="1600" dirty="0" err="1">
                <a:solidFill>
                  <a:schemeClr val="accent1"/>
                </a:solidFill>
                <a:ea typeface="+mn-lt"/>
                <a:cs typeface="+mn-lt"/>
              </a:rPr>
              <a:t>çekmek</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ürününüzün</a:t>
            </a:r>
            <a:r>
              <a:rPr lang="en-US" sz="1600" dirty="0">
                <a:solidFill>
                  <a:schemeClr val="accent1"/>
                </a:solidFill>
                <a:ea typeface="+mn-lt"/>
                <a:cs typeface="+mn-lt"/>
              </a:rPr>
              <a:t> </a:t>
            </a:r>
            <a:r>
              <a:rPr lang="en-US" sz="1600" dirty="0" err="1">
                <a:solidFill>
                  <a:schemeClr val="accent1"/>
                </a:solidFill>
                <a:ea typeface="+mn-lt"/>
                <a:cs typeface="+mn-lt"/>
              </a:rPr>
              <a:t>ele</a:t>
            </a:r>
            <a:r>
              <a:rPr lang="en-US" sz="1600" dirty="0">
                <a:solidFill>
                  <a:schemeClr val="accent1"/>
                </a:solidFill>
                <a:ea typeface="+mn-lt"/>
                <a:cs typeface="+mn-lt"/>
              </a:rPr>
              <a:t> </a:t>
            </a:r>
            <a:r>
              <a:rPr lang="en-US" sz="1600" dirty="0" err="1">
                <a:solidFill>
                  <a:schemeClr val="accent1"/>
                </a:solidFill>
                <a:ea typeface="+mn-lt"/>
                <a:cs typeface="+mn-lt"/>
              </a:rPr>
              <a:t>aldığı</a:t>
            </a:r>
            <a:r>
              <a:rPr lang="en-US" sz="1600" dirty="0">
                <a:solidFill>
                  <a:schemeClr val="accent1"/>
                </a:solidFill>
                <a:ea typeface="+mn-lt"/>
                <a:cs typeface="+mn-lt"/>
              </a:rPr>
              <a:t> </a:t>
            </a:r>
            <a:r>
              <a:rPr lang="en-US" sz="1600" dirty="0" err="1">
                <a:solidFill>
                  <a:schemeClr val="accent1"/>
                </a:solidFill>
                <a:ea typeface="+mn-lt"/>
                <a:cs typeface="+mn-lt"/>
              </a:rPr>
              <a:t>sorunun</a:t>
            </a:r>
            <a:r>
              <a:rPr lang="en-US" sz="1600" dirty="0">
                <a:solidFill>
                  <a:schemeClr val="accent1"/>
                </a:solidFill>
                <a:ea typeface="+mn-lt"/>
                <a:cs typeface="+mn-lt"/>
              </a:rPr>
              <a:t> </a:t>
            </a:r>
            <a:r>
              <a:rPr lang="en-US" sz="1600" dirty="0" err="1">
                <a:solidFill>
                  <a:schemeClr val="accent1"/>
                </a:solidFill>
                <a:ea typeface="+mn-lt"/>
                <a:cs typeface="+mn-lt"/>
              </a:rPr>
              <a:t>altını</a:t>
            </a:r>
            <a:r>
              <a:rPr lang="en-US" sz="1600" dirty="0">
                <a:solidFill>
                  <a:schemeClr val="accent1"/>
                </a:solidFill>
                <a:ea typeface="+mn-lt"/>
                <a:cs typeface="+mn-lt"/>
              </a:rPr>
              <a:t> </a:t>
            </a:r>
            <a:r>
              <a:rPr lang="en-US" sz="1600" dirty="0" err="1">
                <a:solidFill>
                  <a:schemeClr val="accent1"/>
                </a:solidFill>
                <a:ea typeface="+mn-lt"/>
                <a:cs typeface="+mn-lt"/>
              </a:rPr>
              <a:t>çizmek</a:t>
            </a:r>
            <a:r>
              <a:rPr lang="en-US" sz="1600" dirty="0">
                <a:solidFill>
                  <a:schemeClr val="accent1"/>
                </a:solidFill>
                <a:ea typeface="+mn-lt"/>
                <a:cs typeface="+mn-lt"/>
              </a:rPr>
              <a:t> </a:t>
            </a:r>
            <a:r>
              <a:rPr lang="en-US" sz="1600" dirty="0" err="1">
                <a:solidFill>
                  <a:schemeClr val="accent1"/>
                </a:solidFill>
                <a:ea typeface="+mn-lt"/>
                <a:cs typeface="+mn-lt"/>
              </a:rPr>
              <a:t>için</a:t>
            </a:r>
            <a:r>
              <a:rPr lang="en-US" sz="1600" dirty="0">
                <a:solidFill>
                  <a:schemeClr val="accent1"/>
                </a:solidFill>
                <a:ea typeface="+mn-lt"/>
                <a:cs typeface="+mn-lt"/>
              </a:rPr>
              <a:t> </a:t>
            </a:r>
            <a:r>
              <a:rPr lang="en-US" sz="1600" dirty="0" err="1">
                <a:solidFill>
                  <a:schemeClr val="accent1"/>
                </a:solidFill>
                <a:ea typeface="+mn-lt"/>
                <a:cs typeface="+mn-lt"/>
              </a:rPr>
              <a:t>güçlü</a:t>
            </a:r>
            <a:r>
              <a:rPr lang="en-US" sz="1600" dirty="0">
                <a:solidFill>
                  <a:schemeClr val="accent1"/>
                </a:solidFill>
                <a:ea typeface="+mn-lt"/>
                <a:cs typeface="+mn-lt"/>
              </a:rPr>
              <a:t> </a:t>
            </a:r>
            <a:r>
              <a:rPr lang="en-US" sz="1600" dirty="0" err="1">
                <a:solidFill>
                  <a:schemeClr val="accent1"/>
                </a:solidFill>
                <a:ea typeface="+mn-lt"/>
                <a:cs typeface="+mn-lt"/>
              </a:rPr>
              <a:t>bir</a:t>
            </a:r>
            <a:r>
              <a:rPr lang="en-US" sz="1600" dirty="0">
                <a:solidFill>
                  <a:schemeClr val="accent1"/>
                </a:solidFill>
                <a:ea typeface="+mn-lt"/>
                <a:cs typeface="+mn-lt"/>
              </a:rPr>
              <a:t> </a:t>
            </a:r>
            <a:r>
              <a:rPr lang="en-US" sz="1600" dirty="0" err="1">
                <a:solidFill>
                  <a:schemeClr val="accent1"/>
                </a:solidFill>
                <a:ea typeface="+mn-lt"/>
                <a:cs typeface="+mn-lt"/>
              </a:rPr>
              <a:t>hikaye</a:t>
            </a:r>
            <a:r>
              <a:rPr lang="en-US" sz="1600" dirty="0">
                <a:solidFill>
                  <a:schemeClr val="accent1"/>
                </a:solidFill>
                <a:ea typeface="+mn-lt"/>
                <a:cs typeface="+mn-lt"/>
              </a:rPr>
              <a:t> </a:t>
            </a:r>
            <a:r>
              <a:rPr lang="en-US" sz="1600" dirty="0" err="1">
                <a:solidFill>
                  <a:schemeClr val="accent1"/>
                </a:solidFill>
                <a:ea typeface="+mn-lt"/>
                <a:cs typeface="+mn-lt"/>
              </a:rPr>
              <a:t>veya</a:t>
            </a:r>
            <a:r>
              <a:rPr lang="en-US" sz="1600" dirty="0">
                <a:solidFill>
                  <a:schemeClr val="accent1"/>
                </a:solidFill>
                <a:ea typeface="+mn-lt"/>
                <a:cs typeface="+mn-lt"/>
              </a:rPr>
              <a:t> </a:t>
            </a:r>
            <a:r>
              <a:rPr lang="en-US" sz="1600" dirty="0" err="1">
                <a:solidFill>
                  <a:schemeClr val="accent1"/>
                </a:solidFill>
                <a:ea typeface="+mn-lt"/>
                <a:cs typeface="+mn-lt"/>
              </a:rPr>
              <a:t>kışkırtıcı</a:t>
            </a:r>
            <a:r>
              <a:rPr lang="en-US" sz="1600" dirty="0">
                <a:solidFill>
                  <a:schemeClr val="accent1"/>
                </a:solidFill>
                <a:ea typeface="+mn-lt"/>
                <a:cs typeface="+mn-lt"/>
              </a:rPr>
              <a:t> </a:t>
            </a:r>
            <a:r>
              <a:rPr lang="en-US" sz="1600" dirty="0" err="1">
                <a:solidFill>
                  <a:schemeClr val="accent1"/>
                </a:solidFill>
                <a:ea typeface="+mn-lt"/>
                <a:cs typeface="+mn-lt"/>
              </a:rPr>
              <a:t>bir</a:t>
            </a:r>
            <a:r>
              <a:rPr lang="en-US" sz="1600" dirty="0">
                <a:solidFill>
                  <a:schemeClr val="accent1"/>
                </a:solidFill>
                <a:ea typeface="+mn-lt"/>
                <a:cs typeface="+mn-lt"/>
              </a:rPr>
              <a:t> </a:t>
            </a:r>
            <a:r>
              <a:rPr lang="en-US" sz="1600" dirty="0" err="1">
                <a:solidFill>
                  <a:schemeClr val="accent1"/>
                </a:solidFill>
                <a:ea typeface="+mn-lt"/>
                <a:cs typeface="+mn-lt"/>
              </a:rPr>
              <a:t>soruyla</a:t>
            </a:r>
            <a:r>
              <a:rPr lang="en-US" sz="1600" dirty="0">
                <a:solidFill>
                  <a:schemeClr val="accent1"/>
                </a:solidFill>
                <a:ea typeface="+mn-lt"/>
                <a:cs typeface="+mn-lt"/>
              </a:rPr>
              <a:t> </a:t>
            </a:r>
            <a:r>
              <a:rPr lang="en-US" sz="1600" dirty="0" err="1">
                <a:solidFill>
                  <a:schemeClr val="accent1"/>
                </a:solidFill>
                <a:ea typeface="+mn-lt"/>
                <a:cs typeface="+mn-lt"/>
              </a:rPr>
              <a:t>başlayın</a:t>
            </a:r>
            <a:r>
              <a:rPr lang="en-US" sz="1600" dirty="0">
                <a:solidFill>
                  <a:schemeClr val="accent1"/>
                </a:solidFill>
                <a:ea typeface="+mn-lt"/>
                <a:cs typeface="+mn-lt"/>
              </a:rPr>
              <a:t>. </a:t>
            </a:r>
            <a:r>
              <a:rPr lang="en-US" sz="1600" dirty="0" err="1">
                <a:solidFill>
                  <a:schemeClr val="accent1"/>
                </a:solidFill>
                <a:ea typeface="+mn-lt"/>
                <a:cs typeface="+mn-lt"/>
              </a:rPr>
              <a:t>Örneğin</a:t>
            </a:r>
            <a:r>
              <a:rPr lang="en-US" sz="1600" b="0" i="1" dirty="0">
                <a:solidFill>
                  <a:schemeClr val="accent1"/>
                </a:solidFill>
                <a:ea typeface="+mn-lt"/>
                <a:cs typeface="+mn-lt"/>
              </a:rPr>
              <a:t>, "Her </a:t>
            </a:r>
            <a:r>
              <a:rPr lang="en-US" sz="1600" b="0" i="1" dirty="0" err="1">
                <a:solidFill>
                  <a:schemeClr val="accent1"/>
                </a:solidFill>
                <a:ea typeface="+mn-lt"/>
                <a:cs typeface="+mn-lt"/>
              </a:rPr>
              <a:t>evin</a:t>
            </a:r>
            <a:r>
              <a:rPr lang="en-US" sz="1600" b="0" i="1" dirty="0">
                <a:solidFill>
                  <a:schemeClr val="accent1"/>
                </a:solidFill>
                <a:ea typeface="+mn-lt"/>
                <a:cs typeface="+mn-lt"/>
              </a:rPr>
              <a:t> </a:t>
            </a:r>
            <a:r>
              <a:rPr lang="en-US" sz="1600" b="0" i="1" dirty="0" err="1">
                <a:solidFill>
                  <a:schemeClr val="accent1"/>
                </a:solidFill>
                <a:ea typeface="+mn-lt"/>
                <a:cs typeface="+mn-lt"/>
              </a:rPr>
              <a:t>temiz</a:t>
            </a:r>
            <a:r>
              <a:rPr lang="en-US" sz="1600" b="0" i="1" dirty="0">
                <a:solidFill>
                  <a:schemeClr val="accent1"/>
                </a:solidFill>
                <a:ea typeface="+mn-lt"/>
                <a:cs typeface="+mn-lt"/>
              </a:rPr>
              <a:t>, </a:t>
            </a:r>
            <a:r>
              <a:rPr lang="en-US" sz="1600" b="0" i="1" dirty="0" err="1">
                <a:solidFill>
                  <a:schemeClr val="accent1"/>
                </a:solidFill>
                <a:ea typeface="+mn-lt"/>
                <a:cs typeface="+mn-lt"/>
              </a:rPr>
              <a:t>yenilenebilir</a:t>
            </a:r>
            <a:r>
              <a:rPr lang="en-US" sz="1600" b="0" i="1" dirty="0">
                <a:solidFill>
                  <a:schemeClr val="accent1"/>
                </a:solidFill>
                <a:ea typeface="+mn-lt"/>
                <a:cs typeface="+mn-lt"/>
              </a:rPr>
              <a:t> </a:t>
            </a:r>
            <a:r>
              <a:rPr lang="en-US" sz="1600" b="0" i="1" dirty="0" err="1">
                <a:solidFill>
                  <a:schemeClr val="accent1"/>
                </a:solidFill>
                <a:ea typeface="+mn-lt"/>
                <a:cs typeface="+mn-lt"/>
              </a:rPr>
              <a:t>enerjiyle</a:t>
            </a:r>
            <a:r>
              <a:rPr lang="en-US" sz="1600" b="0" i="1" dirty="0">
                <a:solidFill>
                  <a:schemeClr val="accent1"/>
                </a:solidFill>
                <a:ea typeface="+mn-lt"/>
                <a:cs typeface="+mn-lt"/>
              </a:rPr>
              <a:t> </a:t>
            </a:r>
            <a:r>
              <a:rPr lang="en-US" sz="1600" b="0" i="1" dirty="0" err="1">
                <a:solidFill>
                  <a:schemeClr val="accent1"/>
                </a:solidFill>
                <a:ea typeface="+mn-lt"/>
                <a:cs typeface="+mn-lt"/>
              </a:rPr>
              <a:t>beslendiği</a:t>
            </a:r>
            <a:r>
              <a:rPr lang="en-US" sz="1600" b="0" i="1" dirty="0">
                <a:solidFill>
                  <a:schemeClr val="accent1"/>
                </a:solidFill>
                <a:ea typeface="+mn-lt"/>
                <a:cs typeface="+mn-lt"/>
              </a:rPr>
              <a:t> </a:t>
            </a:r>
            <a:r>
              <a:rPr lang="en-US" sz="1600" b="0" i="1" dirty="0" err="1">
                <a:solidFill>
                  <a:schemeClr val="accent1"/>
                </a:solidFill>
                <a:ea typeface="+mn-lt"/>
                <a:cs typeface="+mn-lt"/>
              </a:rPr>
              <a:t>bir</a:t>
            </a:r>
            <a:r>
              <a:rPr lang="en-US" sz="1600" b="0" i="1" dirty="0">
                <a:solidFill>
                  <a:schemeClr val="accent1"/>
                </a:solidFill>
                <a:ea typeface="+mn-lt"/>
                <a:cs typeface="+mn-lt"/>
              </a:rPr>
              <a:t> </a:t>
            </a:r>
            <a:r>
              <a:rPr lang="en-US" sz="1600" b="0" i="1" dirty="0" err="1">
                <a:solidFill>
                  <a:schemeClr val="accent1"/>
                </a:solidFill>
                <a:ea typeface="+mn-lt"/>
                <a:cs typeface="+mn-lt"/>
              </a:rPr>
              <a:t>dünya</a:t>
            </a:r>
            <a:r>
              <a:rPr lang="en-US" sz="1600" b="0" i="1" dirty="0">
                <a:solidFill>
                  <a:schemeClr val="accent1"/>
                </a:solidFill>
                <a:ea typeface="+mn-lt"/>
                <a:cs typeface="+mn-lt"/>
              </a:rPr>
              <a:t> </a:t>
            </a:r>
            <a:r>
              <a:rPr lang="en-US" sz="1600" b="0" i="1" dirty="0" err="1">
                <a:solidFill>
                  <a:schemeClr val="accent1"/>
                </a:solidFill>
                <a:ea typeface="+mn-lt"/>
                <a:cs typeface="+mn-lt"/>
              </a:rPr>
              <a:t>hayal</a:t>
            </a:r>
            <a:r>
              <a:rPr lang="en-US" sz="1600" b="0" i="1" dirty="0">
                <a:solidFill>
                  <a:schemeClr val="accent1"/>
                </a:solidFill>
                <a:ea typeface="+mn-lt"/>
                <a:cs typeface="+mn-lt"/>
              </a:rPr>
              <a:t> </a:t>
            </a:r>
            <a:r>
              <a:rPr lang="en-US" sz="1600" b="0" i="1" dirty="0" err="1">
                <a:solidFill>
                  <a:schemeClr val="accent1"/>
                </a:solidFill>
                <a:ea typeface="+mn-lt"/>
                <a:cs typeface="+mn-lt"/>
              </a:rPr>
              <a:t>edin</a:t>
            </a:r>
            <a:r>
              <a:rPr lang="en-US" sz="1600" b="0" i="1" dirty="0">
                <a:solidFill>
                  <a:schemeClr val="accent1"/>
                </a:solidFill>
                <a:ea typeface="+mn-lt"/>
                <a:cs typeface="+mn-lt"/>
              </a:rPr>
              <a:t>; </a:t>
            </a:r>
            <a:r>
              <a:rPr lang="en-US" sz="1600" b="0" i="1" dirty="0" err="1">
                <a:solidFill>
                  <a:schemeClr val="accent1"/>
                </a:solidFill>
                <a:ea typeface="+mn-lt"/>
                <a:cs typeface="+mn-lt"/>
              </a:rPr>
              <a:t>bu</a:t>
            </a:r>
            <a:r>
              <a:rPr lang="en-US" sz="1600" b="0" i="1" dirty="0">
                <a:solidFill>
                  <a:schemeClr val="accent1"/>
                </a:solidFill>
                <a:ea typeface="+mn-lt"/>
                <a:cs typeface="+mn-lt"/>
              </a:rPr>
              <a:t> </a:t>
            </a:r>
            <a:r>
              <a:rPr lang="en-US" sz="1600" b="0" i="1" dirty="0" err="1">
                <a:solidFill>
                  <a:schemeClr val="accent1"/>
                </a:solidFill>
                <a:ea typeface="+mn-lt"/>
                <a:cs typeface="+mn-lt"/>
              </a:rPr>
              <a:t>vizyona</a:t>
            </a:r>
            <a:r>
              <a:rPr lang="en-US" sz="1600" b="0" i="1" dirty="0">
                <a:solidFill>
                  <a:schemeClr val="accent1"/>
                </a:solidFill>
                <a:ea typeface="+mn-lt"/>
                <a:cs typeface="+mn-lt"/>
              </a:rPr>
              <a:t> </a:t>
            </a:r>
            <a:r>
              <a:rPr lang="en-US" sz="1600" b="0" i="1" dirty="0" err="1">
                <a:solidFill>
                  <a:schemeClr val="accent1"/>
                </a:solidFill>
                <a:ea typeface="+mn-lt"/>
                <a:cs typeface="+mn-lt"/>
              </a:rPr>
              <a:t>ulaşmaya</a:t>
            </a:r>
            <a:r>
              <a:rPr lang="en-US" sz="1600" b="0" i="1" dirty="0">
                <a:solidFill>
                  <a:schemeClr val="accent1"/>
                </a:solidFill>
                <a:ea typeface="+mn-lt"/>
                <a:cs typeface="+mn-lt"/>
              </a:rPr>
              <a:t> ne </a:t>
            </a:r>
            <a:r>
              <a:rPr lang="en-US" sz="1600" b="0" i="1" dirty="0" err="1">
                <a:solidFill>
                  <a:schemeClr val="accent1"/>
                </a:solidFill>
                <a:ea typeface="+mn-lt"/>
                <a:cs typeface="+mn-lt"/>
              </a:rPr>
              <a:t>kadar</a:t>
            </a:r>
            <a:r>
              <a:rPr lang="en-US" sz="1600" b="0" i="1" dirty="0">
                <a:solidFill>
                  <a:schemeClr val="accent1"/>
                </a:solidFill>
                <a:ea typeface="+mn-lt"/>
                <a:cs typeface="+mn-lt"/>
              </a:rPr>
              <a:t> </a:t>
            </a:r>
            <a:r>
              <a:rPr lang="en-US" sz="1600" b="0" i="1" dirty="0" err="1">
                <a:solidFill>
                  <a:schemeClr val="accent1"/>
                </a:solidFill>
                <a:ea typeface="+mn-lt"/>
                <a:cs typeface="+mn-lt"/>
              </a:rPr>
              <a:t>yakınız</a:t>
            </a:r>
            <a:r>
              <a:rPr lang="en-US" sz="1600" b="0" i="1" dirty="0">
                <a:solidFill>
                  <a:schemeClr val="accent1"/>
                </a:solidFill>
                <a:ea typeface="+mn-lt"/>
                <a:cs typeface="+mn-lt"/>
              </a:rPr>
              <a:t>?"</a:t>
            </a:r>
            <a:r>
              <a:rPr lang="en-US" sz="1600" b="0" dirty="0">
                <a:solidFill>
                  <a:schemeClr val="accent1"/>
                </a:solidFill>
                <a:ea typeface="+mn-lt"/>
                <a:cs typeface="+mn-lt"/>
              </a:rPr>
              <a:t> Bu, </a:t>
            </a:r>
            <a:r>
              <a:rPr lang="en-US" sz="1600" b="0" dirty="0" err="1">
                <a:solidFill>
                  <a:schemeClr val="accent1"/>
                </a:solidFill>
                <a:ea typeface="+mn-lt"/>
                <a:cs typeface="+mn-lt"/>
              </a:rPr>
              <a:t>çözümünüzü</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etkisini</a:t>
            </a:r>
            <a:r>
              <a:rPr lang="en-US" sz="1600" b="0" dirty="0">
                <a:solidFill>
                  <a:schemeClr val="accent1"/>
                </a:solidFill>
                <a:ea typeface="+mn-lt"/>
                <a:cs typeface="+mn-lt"/>
              </a:rPr>
              <a:t> </a:t>
            </a:r>
            <a:r>
              <a:rPr lang="en-US" sz="1600" b="0" dirty="0" err="1">
                <a:solidFill>
                  <a:schemeClr val="accent1"/>
                </a:solidFill>
                <a:ea typeface="+mn-lt"/>
                <a:cs typeface="+mn-lt"/>
              </a:rPr>
              <a:t>sunmak</a:t>
            </a:r>
            <a:r>
              <a:rPr lang="en-US" sz="1600" b="0" dirty="0">
                <a:solidFill>
                  <a:schemeClr val="accent1"/>
                </a:solidFill>
                <a:ea typeface="+mn-lt"/>
                <a:cs typeface="+mn-lt"/>
              </a:rPr>
              <a:t> </a:t>
            </a:r>
            <a:r>
              <a:rPr lang="en-US" sz="1600" b="0" dirty="0" err="1">
                <a:solidFill>
                  <a:schemeClr val="accent1"/>
                </a:solidFill>
                <a:ea typeface="+mn-lt"/>
                <a:cs typeface="+mn-lt"/>
              </a:rPr>
              <a:t>için</a:t>
            </a:r>
            <a:r>
              <a:rPr lang="en-US" sz="1600" b="0" dirty="0">
                <a:solidFill>
                  <a:schemeClr val="accent1"/>
                </a:solidFill>
                <a:ea typeface="+mn-lt"/>
                <a:cs typeface="+mn-lt"/>
              </a:rPr>
              <a:t> </a:t>
            </a:r>
            <a:r>
              <a:rPr lang="en-US" sz="1600" b="0" dirty="0" err="1">
                <a:solidFill>
                  <a:schemeClr val="accent1"/>
                </a:solidFill>
                <a:ea typeface="+mn-lt"/>
                <a:cs typeface="+mn-lt"/>
              </a:rPr>
              <a:t>zemin</a:t>
            </a:r>
            <a:r>
              <a:rPr lang="en-US" sz="1600" b="0" dirty="0">
                <a:solidFill>
                  <a:schemeClr val="accent1"/>
                </a:solidFill>
                <a:ea typeface="+mn-lt"/>
                <a:cs typeface="+mn-lt"/>
              </a:rPr>
              <a:t> </a:t>
            </a:r>
            <a:r>
              <a:rPr lang="en-US" sz="1600" b="0" dirty="0" err="1">
                <a:solidFill>
                  <a:schemeClr val="accent1"/>
                </a:solidFill>
                <a:ea typeface="+mn-lt"/>
                <a:cs typeface="+mn-lt"/>
              </a:rPr>
              <a:t>hazırlar</a:t>
            </a:r>
            <a:r>
              <a:rPr lang="en-US" sz="1600" b="0" dirty="0">
                <a:solidFill>
                  <a:schemeClr val="accent1"/>
                </a:solidFill>
                <a:ea typeface="+mn-lt"/>
                <a:cs typeface="+mn-lt"/>
              </a:rPr>
              <a:t>.</a:t>
            </a:r>
            <a:endParaRPr lang="sl-SI" dirty="0">
              <a:solidFill>
                <a:schemeClr val="accent1"/>
              </a:solidFill>
            </a:endParaRPr>
          </a:p>
          <a:p>
            <a:pPr>
              <a:lnSpc>
                <a:spcPct val="150000"/>
              </a:lnSpc>
              <a:spcBef>
                <a:spcPts val="600"/>
              </a:spcBef>
              <a:spcAft>
                <a:spcPts val="600"/>
              </a:spcAft>
            </a:pPr>
            <a:r>
              <a:rPr lang="en-US" sz="1600" dirty="0" err="1">
                <a:ea typeface="+mn-lt"/>
                <a:cs typeface="+mn-lt"/>
              </a:rPr>
              <a:t>Sorun</a:t>
            </a:r>
            <a:r>
              <a:rPr lang="en-US" sz="1600" dirty="0">
                <a:ea typeface="+mn-lt"/>
                <a:cs typeface="+mn-lt"/>
              </a:rPr>
              <a:t>:</a:t>
            </a:r>
            <a:br>
              <a:rPr lang="en-US" sz="1600" dirty="0">
                <a:solidFill>
                  <a:schemeClr val="accent1"/>
                </a:solidFill>
                <a:ea typeface="+mn-lt"/>
                <a:cs typeface="+mn-lt"/>
              </a:rPr>
            </a:br>
            <a:r>
              <a:rPr lang="en-US" sz="1600" dirty="0" err="1">
                <a:solidFill>
                  <a:schemeClr val="accent1"/>
                </a:solidFill>
                <a:ea typeface="+mn-lt"/>
                <a:cs typeface="+mn-lt"/>
              </a:rPr>
              <a:t>Ürününüzün</a:t>
            </a:r>
            <a:r>
              <a:rPr lang="en-US" sz="1600" dirty="0">
                <a:solidFill>
                  <a:schemeClr val="accent1"/>
                </a:solidFill>
                <a:ea typeface="+mn-lt"/>
                <a:cs typeface="+mn-lt"/>
              </a:rPr>
              <a:t> </a:t>
            </a:r>
            <a:r>
              <a:rPr lang="en-US" sz="1600" dirty="0" err="1">
                <a:solidFill>
                  <a:schemeClr val="accent1"/>
                </a:solidFill>
                <a:ea typeface="+mn-lt"/>
                <a:cs typeface="+mn-lt"/>
              </a:rPr>
              <a:t>ele</a:t>
            </a:r>
            <a:r>
              <a:rPr lang="en-US" sz="1600" dirty="0">
                <a:solidFill>
                  <a:schemeClr val="accent1"/>
                </a:solidFill>
                <a:ea typeface="+mn-lt"/>
                <a:cs typeface="+mn-lt"/>
              </a:rPr>
              <a:t> </a:t>
            </a:r>
            <a:r>
              <a:rPr lang="en-US" sz="1600" dirty="0" err="1">
                <a:solidFill>
                  <a:schemeClr val="accent1"/>
                </a:solidFill>
                <a:ea typeface="+mn-lt"/>
                <a:cs typeface="+mn-lt"/>
              </a:rPr>
              <a:t>aldığı</a:t>
            </a:r>
            <a:r>
              <a:rPr lang="en-US" sz="1600" dirty="0">
                <a:solidFill>
                  <a:schemeClr val="accent1"/>
                </a:solidFill>
                <a:ea typeface="+mn-lt"/>
                <a:cs typeface="+mn-lt"/>
              </a:rPr>
              <a:t> </a:t>
            </a:r>
            <a:r>
              <a:rPr lang="en-US" sz="1600" dirty="0" err="1">
                <a:solidFill>
                  <a:schemeClr val="accent1"/>
                </a:solidFill>
                <a:ea typeface="+mn-lt"/>
                <a:cs typeface="+mn-lt"/>
              </a:rPr>
              <a:t>sorunu</a:t>
            </a:r>
            <a:r>
              <a:rPr lang="en-US" sz="1600" dirty="0">
                <a:solidFill>
                  <a:schemeClr val="accent1"/>
                </a:solidFill>
                <a:ea typeface="+mn-lt"/>
                <a:cs typeface="+mn-lt"/>
              </a:rPr>
              <a:t> net </a:t>
            </a:r>
            <a:r>
              <a:rPr lang="en-US" sz="1600" dirty="0" err="1">
                <a:solidFill>
                  <a:schemeClr val="accent1"/>
                </a:solidFill>
                <a:ea typeface="+mn-lt"/>
                <a:cs typeface="+mn-lt"/>
              </a:rPr>
              <a:t>bir</a:t>
            </a:r>
            <a:r>
              <a:rPr lang="en-US" sz="1600" dirty="0">
                <a:solidFill>
                  <a:schemeClr val="accent1"/>
                </a:solidFill>
                <a:ea typeface="+mn-lt"/>
                <a:cs typeface="+mn-lt"/>
              </a:rPr>
              <a:t> </a:t>
            </a:r>
            <a:r>
              <a:rPr lang="en-US" sz="1600" dirty="0" err="1">
                <a:solidFill>
                  <a:schemeClr val="accent1"/>
                </a:solidFill>
                <a:ea typeface="+mn-lt"/>
                <a:cs typeface="+mn-lt"/>
              </a:rPr>
              <a:t>şekilde</a:t>
            </a:r>
            <a:r>
              <a:rPr lang="en-US" sz="1600" dirty="0">
                <a:solidFill>
                  <a:schemeClr val="accent1"/>
                </a:solidFill>
                <a:ea typeface="+mn-lt"/>
                <a:cs typeface="+mn-lt"/>
              </a:rPr>
              <a:t> </a:t>
            </a:r>
            <a:r>
              <a:rPr lang="en-US" sz="1600" dirty="0" err="1">
                <a:solidFill>
                  <a:schemeClr val="accent1"/>
                </a:solidFill>
                <a:ea typeface="+mn-lt"/>
                <a:cs typeface="+mn-lt"/>
              </a:rPr>
              <a:t>tanımlayın</a:t>
            </a:r>
            <a:r>
              <a:rPr lang="en-US" sz="1600" dirty="0">
                <a:solidFill>
                  <a:schemeClr val="accent1"/>
                </a:solidFill>
                <a:ea typeface="+mn-lt"/>
                <a:cs typeface="+mn-lt"/>
              </a:rPr>
              <a:t>, </a:t>
            </a:r>
            <a:r>
              <a:rPr lang="en-US" sz="1600" dirty="0" err="1">
                <a:solidFill>
                  <a:schemeClr val="accent1"/>
                </a:solidFill>
                <a:ea typeface="+mn-lt"/>
                <a:cs typeface="+mn-lt"/>
              </a:rPr>
              <a:t>ölçeğini</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aciliyetini</a:t>
            </a:r>
            <a:r>
              <a:rPr lang="en-US" sz="1600" dirty="0">
                <a:solidFill>
                  <a:schemeClr val="accent1"/>
                </a:solidFill>
                <a:ea typeface="+mn-lt"/>
                <a:cs typeface="+mn-lt"/>
              </a:rPr>
              <a:t> </a:t>
            </a:r>
            <a:r>
              <a:rPr lang="en-US" sz="1600" dirty="0" err="1">
                <a:solidFill>
                  <a:schemeClr val="accent1"/>
                </a:solidFill>
                <a:ea typeface="+mn-lt"/>
                <a:cs typeface="+mn-lt"/>
              </a:rPr>
              <a:t>aktarmak</a:t>
            </a:r>
            <a:r>
              <a:rPr lang="en-US" sz="1600" dirty="0">
                <a:solidFill>
                  <a:schemeClr val="accent1"/>
                </a:solidFill>
                <a:ea typeface="+mn-lt"/>
                <a:cs typeface="+mn-lt"/>
              </a:rPr>
              <a:t> </a:t>
            </a:r>
            <a:r>
              <a:rPr lang="en-US" sz="1600" dirty="0" err="1">
                <a:solidFill>
                  <a:schemeClr val="accent1"/>
                </a:solidFill>
                <a:ea typeface="+mn-lt"/>
                <a:cs typeface="+mn-lt"/>
              </a:rPr>
              <a:t>için</a:t>
            </a:r>
            <a:r>
              <a:rPr lang="en-US" sz="1600" dirty="0">
                <a:solidFill>
                  <a:schemeClr val="accent1"/>
                </a:solidFill>
                <a:ea typeface="+mn-lt"/>
                <a:cs typeface="+mn-lt"/>
              </a:rPr>
              <a:t> </a:t>
            </a:r>
            <a:r>
              <a:rPr lang="en-US" sz="1600" dirty="0" err="1">
                <a:solidFill>
                  <a:schemeClr val="accent1"/>
                </a:solidFill>
                <a:ea typeface="+mn-lt"/>
                <a:cs typeface="+mn-lt"/>
              </a:rPr>
              <a:t>etkili</a:t>
            </a:r>
            <a:r>
              <a:rPr lang="en-US" sz="1600" dirty="0">
                <a:solidFill>
                  <a:schemeClr val="accent1"/>
                </a:solidFill>
                <a:ea typeface="+mn-lt"/>
                <a:cs typeface="+mn-lt"/>
              </a:rPr>
              <a:t> </a:t>
            </a:r>
            <a:r>
              <a:rPr lang="en-US" sz="1600" dirty="0" err="1">
                <a:solidFill>
                  <a:schemeClr val="accent1"/>
                </a:solidFill>
                <a:ea typeface="+mn-lt"/>
                <a:cs typeface="+mn-lt"/>
              </a:rPr>
              <a:t>verilerle</a:t>
            </a:r>
            <a:r>
              <a:rPr lang="en-US" sz="1600" dirty="0">
                <a:solidFill>
                  <a:schemeClr val="accent1"/>
                </a:solidFill>
                <a:ea typeface="+mn-lt"/>
                <a:cs typeface="+mn-lt"/>
              </a:rPr>
              <a:t> </a:t>
            </a:r>
            <a:r>
              <a:rPr lang="en-US" sz="1600" dirty="0" err="1">
                <a:solidFill>
                  <a:schemeClr val="accent1"/>
                </a:solidFill>
                <a:ea typeface="+mn-lt"/>
                <a:cs typeface="+mn-lt"/>
              </a:rPr>
              <a:t>destekleyin</a:t>
            </a:r>
            <a:r>
              <a:rPr lang="en-US" sz="1600" dirty="0">
                <a:solidFill>
                  <a:schemeClr val="accent1"/>
                </a:solidFill>
                <a:ea typeface="+mn-lt"/>
                <a:cs typeface="+mn-lt"/>
              </a:rPr>
              <a:t>. </a:t>
            </a:r>
            <a:r>
              <a:rPr lang="en-US" sz="160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Dünya</a:t>
            </a:r>
            <a:r>
              <a:rPr lang="en-US" sz="1600" b="0" i="1" dirty="0">
                <a:solidFill>
                  <a:schemeClr val="accent1"/>
                </a:solidFill>
                <a:ea typeface="+mn-lt"/>
                <a:cs typeface="+mn-lt"/>
              </a:rPr>
              <a:t> </a:t>
            </a:r>
            <a:r>
              <a:rPr lang="en-US" sz="1600" b="0" i="1" dirty="0" err="1">
                <a:solidFill>
                  <a:schemeClr val="accent1"/>
                </a:solidFill>
                <a:ea typeface="+mn-lt"/>
                <a:cs typeface="+mn-lt"/>
              </a:rPr>
              <a:t>genelinde</a:t>
            </a:r>
            <a:r>
              <a:rPr lang="en-US" sz="1600" b="0" i="1" dirty="0">
                <a:solidFill>
                  <a:schemeClr val="accent1"/>
                </a:solidFill>
                <a:ea typeface="+mn-lt"/>
                <a:cs typeface="+mn-lt"/>
              </a:rPr>
              <a:t> 1 </a:t>
            </a:r>
            <a:r>
              <a:rPr lang="en-US" sz="1600" b="0" i="1" dirty="0" err="1">
                <a:solidFill>
                  <a:schemeClr val="accent1"/>
                </a:solidFill>
                <a:ea typeface="+mn-lt"/>
                <a:cs typeface="+mn-lt"/>
              </a:rPr>
              <a:t>milyardan</a:t>
            </a:r>
            <a:r>
              <a:rPr lang="en-US" sz="1600" b="0" i="1" dirty="0">
                <a:solidFill>
                  <a:schemeClr val="accent1"/>
                </a:solidFill>
                <a:ea typeface="+mn-lt"/>
                <a:cs typeface="+mn-lt"/>
              </a:rPr>
              <a:t> </a:t>
            </a:r>
            <a:r>
              <a:rPr lang="en-US" sz="1600" b="0" i="1" dirty="0" err="1">
                <a:solidFill>
                  <a:schemeClr val="accent1"/>
                </a:solidFill>
                <a:ea typeface="+mn-lt"/>
                <a:cs typeface="+mn-lt"/>
              </a:rPr>
              <a:t>fazla</a:t>
            </a:r>
            <a:r>
              <a:rPr lang="en-US" sz="1600" b="0" i="1" dirty="0">
                <a:solidFill>
                  <a:schemeClr val="accent1"/>
                </a:solidFill>
                <a:ea typeface="+mn-lt"/>
                <a:cs typeface="+mn-lt"/>
              </a:rPr>
              <a:t> </a:t>
            </a:r>
            <a:r>
              <a:rPr lang="en-US" sz="1600" b="0" i="1" dirty="0" err="1">
                <a:solidFill>
                  <a:schemeClr val="accent1"/>
                </a:solidFill>
                <a:ea typeface="+mn-lt"/>
                <a:cs typeface="+mn-lt"/>
              </a:rPr>
              <a:t>insan</a:t>
            </a:r>
            <a:r>
              <a:rPr lang="en-US" sz="1600" b="0" i="1" dirty="0">
                <a:solidFill>
                  <a:schemeClr val="accent1"/>
                </a:solidFill>
                <a:ea typeface="+mn-lt"/>
                <a:cs typeface="+mn-lt"/>
              </a:rPr>
              <a:t> </a:t>
            </a:r>
            <a:r>
              <a:rPr lang="en-US" sz="1600" b="0" i="1" dirty="0" err="1">
                <a:solidFill>
                  <a:schemeClr val="accent1"/>
                </a:solidFill>
                <a:ea typeface="+mn-lt"/>
                <a:cs typeface="+mn-lt"/>
              </a:rPr>
              <a:t>hala</a:t>
            </a:r>
            <a:r>
              <a:rPr lang="en-US" sz="1600" b="0" i="1" dirty="0">
                <a:solidFill>
                  <a:schemeClr val="accent1"/>
                </a:solidFill>
                <a:ea typeface="+mn-lt"/>
                <a:cs typeface="+mn-lt"/>
              </a:rPr>
              <a:t> </a:t>
            </a:r>
            <a:r>
              <a:rPr lang="en-US" sz="1600" b="0" i="1" dirty="0" err="1">
                <a:solidFill>
                  <a:schemeClr val="accent1"/>
                </a:solidFill>
                <a:ea typeface="+mn-lt"/>
                <a:cs typeface="+mn-lt"/>
              </a:rPr>
              <a:t>temiz</a:t>
            </a:r>
            <a:r>
              <a:rPr lang="en-US" sz="1600" b="0" i="1" dirty="0">
                <a:solidFill>
                  <a:schemeClr val="accent1"/>
                </a:solidFill>
                <a:ea typeface="+mn-lt"/>
                <a:cs typeface="+mn-lt"/>
              </a:rPr>
              <a:t> suya </a:t>
            </a:r>
            <a:r>
              <a:rPr lang="en-US" sz="1600" b="0" i="1" dirty="0" err="1">
                <a:solidFill>
                  <a:schemeClr val="accent1"/>
                </a:solidFill>
                <a:ea typeface="+mn-lt"/>
                <a:cs typeface="+mn-lt"/>
              </a:rPr>
              <a:t>erişimden</a:t>
            </a:r>
            <a:r>
              <a:rPr lang="en-US" sz="1600" b="0" i="1" dirty="0">
                <a:solidFill>
                  <a:schemeClr val="accent1"/>
                </a:solidFill>
                <a:ea typeface="+mn-lt"/>
                <a:cs typeface="+mn-lt"/>
              </a:rPr>
              <a:t> </a:t>
            </a:r>
            <a:r>
              <a:rPr lang="en-US" sz="1600" b="0" i="1" dirty="0" err="1">
                <a:solidFill>
                  <a:schemeClr val="accent1"/>
                </a:solidFill>
                <a:ea typeface="+mn-lt"/>
                <a:cs typeface="+mn-lt"/>
              </a:rPr>
              <a:t>yoksun</a:t>
            </a:r>
            <a:r>
              <a:rPr lang="en-US" sz="1600" b="0" i="1" dirty="0">
                <a:solidFill>
                  <a:schemeClr val="accent1"/>
                </a:solidFill>
                <a:ea typeface="+mn-lt"/>
                <a:cs typeface="+mn-lt"/>
              </a:rPr>
              <a:t>" </a:t>
            </a:r>
            <a:r>
              <a:rPr lang="en-US" sz="1600" b="0" i="1" dirty="0" err="1">
                <a:solidFill>
                  <a:schemeClr val="accent1"/>
                </a:solidFill>
                <a:ea typeface="+mn-lt"/>
                <a:cs typeface="+mn-lt"/>
              </a:rPr>
              <a:t>diyerek</a:t>
            </a:r>
            <a:r>
              <a:rPr lang="en-US" sz="1600" b="0" i="1" dirty="0">
                <a:solidFill>
                  <a:schemeClr val="accent1"/>
                </a:solidFill>
                <a:ea typeface="+mn-lt"/>
                <a:cs typeface="+mn-lt"/>
              </a:rPr>
              <a:t> </a:t>
            </a:r>
            <a:r>
              <a:rPr lang="en-US" sz="1600" b="0" dirty="0" err="1">
                <a:solidFill>
                  <a:schemeClr val="accent1"/>
                </a:solidFill>
                <a:ea typeface="+mn-lt"/>
                <a:cs typeface="+mn-lt"/>
              </a:rPr>
              <a:t>sorunun</a:t>
            </a:r>
            <a:r>
              <a:rPr lang="en-US" sz="1600" b="0" dirty="0">
                <a:solidFill>
                  <a:schemeClr val="accent1"/>
                </a:solidFill>
                <a:ea typeface="+mn-lt"/>
                <a:cs typeface="+mn-lt"/>
              </a:rPr>
              <a:t> </a:t>
            </a:r>
            <a:r>
              <a:rPr lang="en-US" sz="1600" b="0" dirty="0" err="1">
                <a:solidFill>
                  <a:schemeClr val="accent1"/>
                </a:solidFill>
                <a:ea typeface="+mn-lt"/>
                <a:cs typeface="+mn-lt"/>
              </a:rPr>
              <a:t>kritik</a:t>
            </a:r>
            <a:r>
              <a:rPr lang="en-US" sz="1600" b="0" dirty="0">
                <a:solidFill>
                  <a:schemeClr val="accent1"/>
                </a:solidFill>
                <a:ea typeface="+mn-lt"/>
                <a:cs typeface="+mn-lt"/>
              </a:rPr>
              <a:t> </a:t>
            </a:r>
            <a:r>
              <a:rPr lang="en-US" sz="1600" b="0" dirty="0" err="1">
                <a:solidFill>
                  <a:schemeClr val="accent1"/>
                </a:solidFill>
                <a:ea typeface="+mn-lt"/>
                <a:cs typeface="+mn-lt"/>
              </a:rPr>
              <a:t>niteliğini</a:t>
            </a:r>
            <a:r>
              <a:rPr lang="en-US" sz="1600" b="0" dirty="0">
                <a:solidFill>
                  <a:schemeClr val="accent1"/>
                </a:solidFill>
                <a:ea typeface="+mn-lt"/>
                <a:cs typeface="+mn-lt"/>
              </a:rPr>
              <a:t> </a:t>
            </a:r>
            <a:r>
              <a:rPr lang="en-US" sz="1600" b="0" dirty="0" err="1">
                <a:solidFill>
                  <a:schemeClr val="accent1"/>
                </a:solidFill>
                <a:ea typeface="+mn-lt"/>
                <a:cs typeface="+mn-lt"/>
              </a:rPr>
              <a:t>vurgulayın</a:t>
            </a:r>
            <a:r>
              <a:rPr lang="en-US" sz="1600" b="0" dirty="0">
                <a:solidFill>
                  <a:schemeClr val="accent1"/>
                </a:solidFill>
                <a:ea typeface="+mn-lt"/>
                <a:cs typeface="+mn-lt"/>
              </a:rPr>
              <a:t>.</a:t>
            </a:r>
            <a:endParaRPr lang="en-US" dirty="0">
              <a:solidFill>
                <a:schemeClr val="accent1"/>
              </a:solidFill>
            </a:endParaRPr>
          </a:p>
          <a:p>
            <a:pPr>
              <a:lnSpc>
                <a:spcPct val="150000"/>
              </a:lnSpc>
              <a:spcBef>
                <a:spcPts val="600"/>
              </a:spcBef>
              <a:spcAft>
                <a:spcPts val="600"/>
              </a:spcAft>
            </a:pPr>
            <a:r>
              <a:rPr lang="en-US" sz="1600" dirty="0" err="1">
                <a:ea typeface="+mn-lt"/>
                <a:cs typeface="+mn-lt"/>
              </a:rPr>
              <a:t>Çözüm</a:t>
            </a:r>
            <a:r>
              <a:rPr lang="en-US" sz="1600" dirty="0">
                <a:ea typeface="+mn-lt"/>
                <a:cs typeface="+mn-lt"/>
              </a:rPr>
              <a:t>:</a:t>
            </a:r>
            <a:br>
              <a:rPr lang="en-US" sz="1600" dirty="0">
                <a:solidFill>
                  <a:schemeClr val="accent1"/>
                </a:solidFill>
                <a:ea typeface="+mn-lt"/>
                <a:cs typeface="+mn-lt"/>
              </a:rPr>
            </a:br>
            <a:r>
              <a:rPr lang="en-US" sz="1600" dirty="0" err="1">
                <a:solidFill>
                  <a:schemeClr val="accent1"/>
                </a:solidFill>
                <a:ea typeface="+mn-lt"/>
                <a:cs typeface="+mn-lt"/>
              </a:rPr>
              <a:t>Ürününüzün</a:t>
            </a:r>
            <a:r>
              <a:rPr lang="en-US" sz="1600" dirty="0">
                <a:solidFill>
                  <a:schemeClr val="accent1"/>
                </a:solidFill>
                <a:ea typeface="+mn-lt"/>
                <a:cs typeface="+mn-lt"/>
              </a:rPr>
              <a:t> </a:t>
            </a:r>
            <a:r>
              <a:rPr lang="en-US" sz="1600" dirty="0" err="1">
                <a:solidFill>
                  <a:schemeClr val="accent1"/>
                </a:solidFill>
                <a:ea typeface="+mn-lt"/>
                <a:cs typeface="+mn-lt"/>
              </a:rPr>
              <a:t>benzersiz</a:t>
            </a:r>
            <a:r>
              <a:rPr lang="en-US" sz="1600" dirty="0">
                <a:solidFill>
                  <a:schemeClr val="accent1"/>
                </a:solidFill>
                <a:ea typeface="+mn-lt"/>
                <a:cs typeface="+mn-lt"/>
              </a:rPr>
              <a:t> </a:t>
            </a:r>
            <a:r>
              <a:rPr lang="en-US" sz="1600" dirty="0" err="1">
                <a:solidFill>
                  <a:schemeClr val="accent1"/>
                </a:solidFill>
                <a:ea typeface="+mn-lt"/>
                <a:cs typeface="+mn-lt"/>
              </a:rPr>
              <a:t>özelliklerini</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faydalarını</a:t>
            </a:r>
            <a:r>
              <a:rPr lang="en-US" sz="1600" dirty="0">
                <a:solidFill>
                  <a:schemeClr val="accent1"/>
                </a:solidFill>
                <a:ea typeface="+mn-lt"/>
                <a:cs typeface="+mn-lt"/>
              </a:rPr>
              <a:t> </a:t>
            </a:r>
            <a:r>
              <a:rPr lang="en-US" sz="1600" dirty="0" err="1">
                <a:solidFill>
                  <a:schemeClr val="accent1"/>
                </a:solidFill>
                <a:ea typeface="+mn-lt"/>
                <a:cs typeface="+mn-lt"/>
              </a:rPr>
              <a:t>vurgulayarak</a:t>
            </a:r>
            <a:r>
              <a:rPr lang="en-US" sz="1600" dirty="0">
                <a:solidFill>
                  <a:schemeClr val="accent1"/>
                </a:solidFill>
                <a:ea typeface="+mn-lt"/>
                <a:cs typeface="+mn-lt"/>
              </a:rPr>
              <a:t> </a:t>
            </a:r>
            <a:r>
              <a:rPr lang="en-US" sz="1600" dirty="0" err="1">
                <a:solidFill>
                  <a:schemeClr val="accent1"/>
                </a:solidFill>
                <a:ea typeface="+mn-lt"/>
                <a:cs typeface="+mn-lt"/>
              </a:rPr>
              <a:t>sorunu</a:t>
            </a:r>
            <a:r>
              <a:rPr lang="en-US" sz="1600" dirty="0">
                <a:solidFill>
                  <a:schemeClr val="accent1"/>
                </a:solidFill>
                <a:ea typeface="+mn-lt"/>
                <a:cs typeface="+mn-lt"/>
              </a:rPr>
              <a:t> </a:t>
            </a:r>
            <a:r>
              <a:rPr lang="en-US" sz="1600" dirty="0" err="1">
                <a:solidFill>
                  <a:schemeClr val="accent1"/>
                </a:solidFill>
                <a:ea typeface="+mn-lt"/>
                <a:cs typeface="+mn-lt"/>
              </a:rPr>
              <a:t>nasıl</a:t>
            </a:r>
            <a:r>
              <a:rPr lang="en-US" sz="1600" dirty="0">
                <a:solidFill>
                  <a:schemeClr val="accent1"/>
                </a:solidFill>
                <a:ea typeface="+mn-lt"/>
                <a:cs typeface="+mn-lt"/>
              </a:rPr>
              <a:t> </a:t>
            </a:r>
            <a:r>
              <a:rPr lang="en-US" sz="1600" dirty="0" err="1">
                <a:solidFill>
                  <a:schemeClr val="accent1"/>
                </a:solidFill>
                <a:ea typeface="+mn-lt"/>
                <a:cs typeface="+mn-lt"/>
              </a:rPr>
              <a:t>etkili</a:t>
            </a:r>
            <a:r>
              <a:rPr lang="en-US" sz="1600" dirty="0">
                <a:solidFill>
                  <a:schemeClr val="accent1"/>
                </a:solidFill>
                <a:ea typeface="+mn-lt"/>
                <a:cs typeface="+mn-lt"/>
              </a:rPr>
              <a:t> </a:t>
            </a:r>
            <a:r>
              <a:rPr lang="en-US" sz="1600" dirty="0" err="1">
                <a:solidFill>
                  <a:schemeClr val="accent1"/>
                </a:solidFill>
                <a:ea typeface="+mn-lt"/>
                <a:cs typeface="+mn-lt"/>
              </a:rPr>
              <a:t>bir</a:t>
            </a:r>
            <a:r>
              <a:rPr lang="en-US" sz="1600" dirty="0">
                <a:solidFill>
                  <a:schemeClr val="accent1"/>
                </a:solidFill>
                <a:ea typeface="+mn-lt"/>
                <a:cs typeface="+mn-lt"/>
              </a:rPr>
              <a:t> </a:t>
            </a:r>
            <a:r>
              <a:rPr lang="en-US" sz="1600" dirty="0" err="1">
                <a:solidFill>
                  <a:schemeClr val="accent1"/>
                </a:solidFill>
                <a:ea typeface="+mn-lt"/>
                <a:cs typeface="+mn-lt"/>
              </a:rPr>
              <a:t>şekilde</a:t>
            </a:r>
            <a:r>
              <a:rPr lang="en-US" sz="1600" dirty="0">
                <a:solidFill>
                  <a:schemeClr val="accent1"/>
                </a:solidFill>
                <a:ea typeface="+mn-lt"/>
                <a:cs typeface="+mn-lt"/>
              </a:rPr>
              <a:t> </a:t>
            </a:r>
            <a:r>
              <a:rPr lang="en-US" sz="1600" dirty="0" err="1">
                <a:solidFill>
                  <a:schemeClr val="accent1"/>
                </a:solidFill>
                <a:ea typeface="+mn-lt"/>
                <a:cs typeface="+mn-lt"/>
              </a:rPr>
              <a:t>ele</a:t>
            </a:r>
            <a:r>
              <a:rPr lang="en-US" sz="1600" dirty="0">
                <a:solidFill>
                  <a:schemeClr val="accent1"/>
                </a:solidFill>
                <a:ea typeface="+mn-lt"/>
                <a:cs typeface="+mn-lt"/>
              </a:rPr>
              <a:t> </a:t>
            </a:r>
            <a:r>
              <a:rPr lang="en-US" sz="1600" dirty="0" err="1">
                <a:solidFill>
                  <a:schemeClr val="accent1"/>
                </a:solidFill>
                <a:ea typeface="+mn-lt"/>
                <a:cs typeface="+mn-lt"/>
              </a:rPr>
              <a:t>aldığını</a:t>
            </a:r>
            <a:r>
              <a:rPr lang="en-US" sz="1600" dirty="0">
                <a:solidFill>
                  <a:schemeClr val="accent1"/>
                </a:solidFill>
                <a:ea typeface="+mn-lt"/>
                <a:cs typeface="+mn-lt"/>
              </a:rPr>
              <a:t> </a:t>
            </a:r>
            <a:r>
              <a:rPr lang="en-US" sz="1600" dirty="0" err="1">
                <a:solidFill>
                  <a:schemeClr val="accent1"/>
                </a:solidFill>
                <a:ea typeface="+mn-lt"/>
                <a:cs typeface="+mn-lt"/>
              </a:rPr>
              <a:t>gösterin</a:t>
            </a:r>
            <a:r>
              <a:rPr lang="en-US" sz="1600" dirty="0">
                <a:solidFill>
                  <a:schemeClr val="accent1"/>
                </a:solidFill>
                <a:ea typeface="+mn-lt"/>
                <a:cs typeface="+mn-lt"/>
              </a:rPr>
              <a:t>. </a:t>
            </a:r>
            <a:r>
              <a:rPr lang="en-US" sz="160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Taşınabilir</a:t>
            </a:r>
            <a:r>
              <a:rPr lang="en-US" sz="1600" b="0" i="1" dirty="0">
                <a:solidFill>
                  <a:schemeClr val="accent1"/>
                </a:solidFill>
                <a:ea typeface="+mn-lt"/>
                <a:cs typeface="+mn-lt"/>
              </a:rPr>
              <a:t> </a:t>
            </a:r>
            <a:r>
              <a:rPr lang="en-US" sz="1600" b="0" i="1" dirty="0" err="1">
                <a:solidFill>
                  <a:schemeClr val="accent1"/>
                </a:solidFill>
                <a:ea typeface="+mn-lt"/>
                <a:cs typeface="+mn-lt"/>
              </a:rPr>
              <a:t>su</a:t>
            </a:r>
            <a:r>
              <a:rPr lang="en-US" sz="1600" b="0" i="1" dirty="0">
                <a:solidFill>
                  <a:schemeClr val="accent1"/>
                </a:solidFill>
                <a:ea typeface="+mn-lt"/>
                <a:cs typeface="+mn-lt"/>
              </a:rPr>
              <a:t> </a:t>
            </a:r>
            <a:r>
              <a:rPr lang="en-US" sz="1600" b="0" i="1" dirty="0" err="1">
                <a:solidFill>
                  <a:schemeClr val="accent1"/>
                </a:solidFill>
                <a:ea typeface="+mn-lt"/>
                <a:cs typeface="+mn-lt"/>
              </a:rPr>
              <a:t>arıtma</a:t>
            </a:r>
            <a:r>
              <a:rPr lang="en-US" sz="1600" b="0" i="1" dirty="0">
                <a:solidFill>
                  <a:schemeClr val="accent1"/>
                </a:solidFill>
                <a:ea typeface="+mn-lt"/>
                <a:cs typeface="+mn-lt"/>
              </a:rPr>
              <a:t> </a:t>
            </a:r>
            <a:r>
              <a:rPr lang="en-US" sz="1600" b="0" i="1" dirty="0" err="1">
                <a:solidFill>
                  <a:schemeClr val="accent1"/>
                </a:solidFill>
                <a:ea typeface="+mn-lt"/>
                <a:cs typeface="+mn-lt"/>
              </a:rPr>
              <a:t>cihazımız</a:t>
            </a:r>
            <a:r>
              <a:rPr lang="en-US" sz="1600" b="0" i="1" dirty="0">
                <a:solidFill>
                  <a:schemeClr val="accent1"/>
                </a:solidFill>
                <a:ea typeface="+mn-lt"/>
                <a:cs typeface="+mn-lt"/>
              </a:rPr>
              <a:t>, </a:t>
            </a:r>
            <a:r>
              <a:rPr lang="en-US" sz="1600" b="0" i="1" dirty="0" err="1">
                <a:solidFill>
                  <a:schemeClr val="accent1"/>
                </a:solidFill>
                <a:ea typeface="+mn-lt"/>
                <a:cs typeface="+mn-lt"/>
              </a:rPr>
              <a:t>dakikalar</a:t>
            </a:r>
            <a:r>
              <a:rPr lang="en-US" sz="1600" b="0" i="1" dirty="0">
                <a:solidFill>
                  <a:schemeClr val="accent1"/>
                </a:solidFill>
                <a:ea typeface="+mn-lt"/>
                <a:cs typeface="+mn-lt"/>
              </a:rPr>
              <a:t> </a:t>
            </a:r>
            <a:r>
              <a:rPr lang="en-US" sz="1600" b="0" i="1" dirty="0" err="1">
                <a:solidFill>
                  <a:schemeClr val="accent1"/>
                </a:solidFill>
                <a:ea typeface="+mn-lt"/>
                <a:cs typeface="+mn-lt"/>
              </a:rPr>
              <a:t>içinde</a:t>
            </a:r>
            <a:r>
              <a:rPr lang="en-US" sz="1600" b="0" i="1" dirty="0">
                <a:solidFill>
                  <a:schemeClr val="accent1"/>
                </a:solidFill>
                <a:ea typeface="+mn-lt"/>
                <a:cs typeface="+mn-lt"/>
              </a:rPr>
              <a:t> </a:t>
            </a:r>
            <a:r>
              <a:rPr lang="en-US" sz="1600" b="0" i="1" dirty="0" err="1">
                <a:solidFill>
                  <a:schemeClr val="accent1"/>
                </a:solidFill>
                <a:ea typeface="+mn-lt"/>
                <a:cs typeface="+mn-lt"/>
              </a:rPr>
              <a:t>güvenli</a:t>
            </a:r>
            <a:r>
              <a:rPr lang="en-US" sz="1600" b="0" i="1" dirty="0">
                <a:solidFill>
                  <a:schemeClr val="accent1"/>
                </a:solidFill>
                <a:ea typeface="+mn-lt"/>
                <a:cs typeface="+mn-lt"/>
              </a:rPr>
              <a:t> </a:t>
            </a:r>
            <a:r>
              <a:rPr lang="en-US" sz="1600" b="0" i="1" dirty="0" err="1">
                <a:solidFill>
                  <a:schemeClr val="accent1"/>
                </a:solidFill>
                <a:ea typeface="+mn-lt"/>
                <a:cs typeface="+mn-lt"/>
              </a:rPr>
              <a:t>içme</a:t>
            </a:r>
            <a:r>
              <a:rPr lang="en-US" sz="1600" b="0" i="1" dirty="0">
                <a:solidFill>
                  <a:schemeClr val="accent1"/>
                </a:solidFill>
                <a:ea typeface="+mn-lt"/>
                <a:cs typeface="+mn-lt"/>
              </a:rPr>
              <a:t> </a:t>
            </a:r>
            <a:r>
              <a:rPr lang="en-US" sz="1600" b="0" i="1" dirty="0" err="1">
                <a:solidFill>
                  <a:schemeClr val="accent1"/>
                </a:solidFill>
                <a:ea typeface="+mn-lt"/>
                <a:cs typeface="+mn-lt"/>
              </a:rPr>
              <a:t>suyu</a:t>
            </a:r>
            <a:r>
              <a:rPr lang="en-US" sz="1600" b="0" i="1" dirty="0">
                <a:solidFill>
                  <a:schemeClr val="accent1"/>
                </a:solidFill>
                <a:ea typeface="+mn-lt"/>
                <a:cs typeface="+mn-lt"/>
              </a:rPr>
              <a:t> </a:t>
            </a:r>
            <a:r>
              <a:rPr lang="en-US" sz="1600" b="0" i="1" dirty="0" err="1">
                <a:solidFill>
                  <a:schemeClr val="accent1"/>
                </a:solidFill>
                <a:ea typeface="+mn-lt"/>
                <a:cs typeface="+mn-lt"/>
              </a:rPr>
              <a:t>sağlamak</a:t>
            </a:r>
            <a:r>
              <a:rPr lang="en-US" sz="1600" b="0" i="1" dirty="0">
                <a:solidFill>
                  <a:schemeClr val="accent1"/>
                </a:solidFill>
                <a:ea typeface="+mn-lt"/>
                <a:cs typeface="+mn-lt"/>
              </a:rPr>
              <a:t> </a:t>
            </a:r>
            <a:r>
              <a:rPr lang="en-US" sz="1600" b="0" i="1" dirty="0" err="1">
                <a:solidFill>
                  <a:schemeClr val="accent1"/>
                </a:solidFill>
                <a:ea typeface="+mn-lt"/>
                <a:cs typeface="+mn-lt"/>
              </a:rPr>
              <a:t>için</a:t>
            </a:r>
            <a:r>
              <a:rPr lang="en-US" sz="1600" b="0" i="1" dirty="0">
                <a:solidFill>
                  <a:schemeClr val="accent1"/>
                </a:solidFill>
                <a:ea typeface="+mn-lt"/>
                <a:cs typeface="+mn-lt"/>
              </a:rPr>
              <a:t> </a:t>
            </a:r>
            <a:r>
              <a:rPr lang="en-US" sz="1600" b="0" i="1" dirty="0" err="1">
                <a:solidFill>
                  <a:schemeClr val="accent1"/>
                </a:solidFill>
                <a:ea typeface="+mn-lt"/>
                <a:cs typeface="+mn-lt"/>
              </a:rPr>
              <a:t>gelişmiş</a:t>
            </a:r>
            <a:r>
              <a:rPr lang="en-US" sz="1600" b="0" i="1" dirty="0">
                <a:solidFill>
                  <a:schemeClr val="accent1"/>
                </a:solidFill>
                <a:ea typeface="+mn-lt"/>
                <a:cs typeface="+mn-lt"/>
              </a:rPr>
              <a:t> </a:t>
            </a:r>
            <a:r>
              <a:rPr lang="en-US" sz="1600" b="0" i="1" dirty="0" err="1">
                <a:solidFill>
                  <a:schemeClr val="accent1"/>
                </a:solidFill>
                <a:ea typeface="+mn-lt"/>
                <a:cs typeface="+mn-lt"/>
              </a:rPr>
              <a:t>filtreleme</a:t>
            </a:r>
            <a:r>
              <a:rPr lang="en-US" sz="1600" b="0" i="1" dirty="0">
                <a:solidFill>
                  <a:schemeClr val="accent1"/>
                </a:solidFill>
                <a:ea typeface="+mn-lt"/>
                <a:cs typeface="+mn-lt"/>
              </a:rPr>
              <a:t> </a:t>
            </a:r>
            <a:r>
              <a:rPr lang="en-US" sz="1600" b="0" i="1" dirty="0" err="1">
                <a:solidFill>
                  <a:schemeClr val="accent1"/>
                </a:solidFill>
                <a:ea typeface="+mn-lt"/>
                <a:cs typeface="+mn-lt"/>
              </a:rPr>
              <a:t>teknolojisini</a:t>
            </a:r>
            <a:r>
              <a:rPr lang="en-US" sz="1600" b="0" i="1" dirty="0">
                <a:solidFill>
                  <a:schemeClr val="accent1"/>
                </a:solidFill>
                <a:ea typeface="+mn-lt"/>
                <a:cs typeface="+mn-lt"/>
              </a:rPr>
              <a:t> </a:t>
            </a:r>
            <a:r>
              <a:rPr lang="en-US" sz="1600" b="0" i="1" dirty="0" err="1">
                <a:solidFill>
                  <a:schemeClr val="accent1"/>
                </a:solidFill>
                <a:ea typeface="+mn-lt"/>
                <a:cs typeface="+mn-lt"/>
              </a:rPr>
              <a:t>kullanarak</a:t>
            </a:r>
            <a:r>
              <a:rPr lang="en-US" sz="1600" b="0" i="1" dirty="0">
                <a:solidFill>
                  <a:schemeClr val="accent1"/>
                </a:solidFill>
                <a:ea typeface="+mn-lt"/>
                <a:cs typeface="+mn-lt"/>
              </a:rPr>
              <a:t> </a:t>
            </a:r>
            <a:r>
              <a:rPr lang="en-US" sz="1600" b="0" i="1" dirty="0" err="1">
                <a:solidFill>
                  <a:schemeClr val="accent1"/>
                </a:solidFill>
                <a:ea typeface="+mn-lt"/>
                <a:cs typeface="+mn-lt"/>
              </a:rPr>
              <a:t>pratik</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acil</a:t>
            </a:r>
            <a:r>
              <a:rPr lang="en-US" sz="1600" b="0" i="1" dirty="0">
                <a:solidFill>
                  <a:schemeClr val="accent1"/>
                </a:solidFill>
                <a:ea typeface="+mn-lt"/>
                <a:cs typeface="+mn-lt"/>
              </a:rPr>
              <a:t> </a:t>
            </a:r>
            <a:r>
              <a:rPr lang="en-US" sz="1600" b="0" i="1" dirty="0" err="1">
                <a:solidFill>
                  <a:schemeClr val="accent1"/>
                </a:solidFill>
                <a:ea typeface="+mn-lt"/>
                <a:cs typeface="+mn-lt"/>
              </a:rPr>
              <a:t>bir</a:t>
            </a:r>
            <a:r>
              <a:rPr lang="en-US" sz="1600" b="0" i="1" dirty="0">
                <a:solidFill>
                  <a:schemeClr val="accent1"/>
                </a:solidFill>
                <a:ea typeface="+mn-lt"/>
                <a:cs typeface="+mn-lt"/>
              </a:rPr>
              <a:t> </a:t>
            </a:r>
            <a:r>
              <a:rPr lang="en-US" sz="1600" b="0" i="1" dirty="0" err="1">
                <a:solidFill>
                  <a:schemeClr val="accent1"/>
                </a:solidFill>
                <a:ea typeface="+mn-lt"/>
                <a:cs typeface="+mn-lt"/>
              </a:rPr>
              <a:t>çözüm</a:t>
            </a:r>
            <a:r>
              <a:rPr lang="en-US" sz="1600" b="0" i="1" dirty="0">
                <a:solidFill>
                  <a:schemeClr val="accent1"/>
                </a:solidFill>
                <a:ea typeface="+mn-lt"/>
                <a:cs typeface="+mn-lt"/>
              </a:rPr>
              <a:t> </a:t>
            </a:r>
            <a:r>
              <a:rPr lang="en-US" sz="1600" b="0" i="1" dirty="0" err="1">
                <a:solidFill>
                  <a:schemeClr val="accent1"/>
                </a:solidFill>
                <a:ea typeface="+mn-lt"/>
                <a:cs typeface="+mn-lt"/>
              </a:rPr>
              <a:t>sunuyor</a:t>
            </a:r>
            <a:r>
              <a:rPr lang="en-US" sz="1600" b="0" i="1" dirty="0">
                <a:solidFill>
                  <a:schemeClr val="accent1"/>
                </a:solidFill>
                <a:ea typeface="+mn-lt"/>
                <a:cs typeface="+mn-lt"/>
              </a:rPr>
              <a:t>."</a:t>
            </a:r>
            <a:endParaRPr lang="en-US" dirty="0">
              <a:solidFill>
                <a:schemeClr val="accent1"/>
              </a:solidFill>
            </a:endParaRPr>
          </a:p>
          <a:p>
            <a:pPr>
              <a:lnSpc>
                <a:spcPct val="150000"/>
              </a:lnSpc>
              <a:spcBef>
                <a:spcPts val="600"/>
              </a:spcBef>
              <a:spcAft>
                <a:spcPts val="600"/>
              </a:spcAft>
            </a:pPr>
            <a:endParaRPr lang="en-US" sz="1600" dirty="0">
              <a:solidFill>
                <a:schemeClr val="accent1"/>
              </a:solidFill>
            </a:endParaRPr>
          </a:p>
          <a:p>
            <a:endParaRPr lang="en-US" sz="1600" dirty="0">
              <a:solidFill>
                <a:schemeClr val="accent1"/>
              </a:solidFill>
            </a:endParaRPr>
          </a:p>
          <a:p>
            <a:pPr>
              <a:lnSpc>
                <a:spcPct val="100000"/>
              </a:lnSpc>
              <a:spcBef>
                <a:spcPts val="600"/>
              </a:spcBef>
              <a:spcAft>
                <a:spcPts val="600"/>
              </a:spcAft>
            </a:pPr>
            <a:endParaRPr lang="en-US" sz="1600" dirty="0">
              <a:solidFill>
                <a:schemeClr val="accent1"/>
              </a:solidFill>
            </a:endParaRPr>
          </a:p>
          <a:p>
            <a:pPr>
              <a:lnSpc>
                <a:spcPct val="100000"/>
              </a:lnSpc>
              <a:spcBef>
                <a:spcPts val="600"/>
              </a:spcBef>
              <a:spcAft>
                <a:spcPts val="600"/>
              </a:spcAft>
            </a:pPr>
            <a:endParaRPr lang="en-US" sz="3200" dirty="0">
              <a:solidFill>
                <a:srgbClr val="1D1D1B"/>
              </a:solidFill>
            </a:endParaRPr>
          </a:p>
          <a:p>
            <a:pPr>
              <a:lnSpc>
                <a:spcPct val="170000"/>
              </a:lnSpc>
            </a:pPr>
            <a:endParaRPr lang="en-US" dirty="0"/>
          </a:p>
          <a:p>
            <a:pPr>
              <a:lnSpc>
                <a:spcPct val="170000"/>
              </a:lnSpc>
            </a:pPr>
            <a:endParaRPr lang="sl-SI" dirty="0"/>
          </a:p>
        </p:txBody>
      </p:sp>
      <p:pic>
        <p:nvPicPr>
          <p:cNvPr id="5" name="Resim 4">
            <a:extLst>
              <a:ext uri="{FF2B5EF4-FFF2-40B4-BE49-F238E27FC236}">
                <a16:creationId xmlns:a16="http://schemas.microsoft.com/office/drawing/2014/main" id="{F65AABEC-72C3-21FB-093A-D86BE633E736}"/>
              </a:ext>
            </a:extLst>
          </p:cNvPr>
          <p:cNvPicPr>
            <a:picLocks noChangeAspect="1"/>
          </p:cNvPicPr>
          <p:nvPr/>
        </p:nvPicPr>
        <p:blipFill>
          <a:blip r:embed="rId2"/>
          <a:stretch>
            <a:fillRect/>
          </a:stretch>
        </p:blipFill>
        <p:spPr>
          <a:xfrm>
            <a:off x="169530" y="6040268"/>
            <a:ext cx="1267002" cy="685896"/>
          </a:xfrm>
          <a:prstGeom prst="rect">
            <a:avLst/>
          </a:prstGeom>
        </p:spPr>
      </p:pic>
    </p:spTree>
    <p:extLst>
      <p:ext uri="{BB962C8B-B14F-4D97-AF65-F5344CB8AC3E}">
        <p14:creationId xmlns:p14="http://schemas.microsoft.com/office/powerpoint/2010/main" val="3814413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87B7B7-8BBD-A076-D5D5-CB013AE4A2B0}"/>
              </a:ext>
            </a:extLst>
          </p:cNvPr>
          <p:cNvSpPr>
            <a:spLocks noGrp="1"/>
          </p:cNvSpPr>
          <p:nvPr>
            <p:ph type="title"/>
          </p:nvPr>
        </p:nvSpPr>
        <p:spPr>
          <a:xfrm>
            <a:off x="483296" y="250303"/>
            <a:ext cx="9565710" cy="636632"/>
          </a:xfrm>
        </p:spPr>
        <p:txBody>
          <a:bodyPr/>
          <a:lstStyle/>
          <a:p>
            <a:r>
              <a:rPr lang="sl-SI" sz="3400" err="1"/>
              <a:t>Pitch Deck'in Yapısı</a:t>
            </a:r>
            <a:endParaRPr lang="sl-SI" err="1"/>
          </a:p>
        </p:txBody>
      </p:sp>
      <p:sp>
        <p:nvSpPr>
          <p:cNvPr id="3" name="Označba mesta vsebine 2">
            <a:extLst>
              <a:ext uri="{FF2B5EF4-FFF2-40B4-BE49-F238E27FC236}">
                <a16:creationId xmlns:a16="http://schemas.microsoft.com/office/drawing/2014/main" id="{16B7109B-1971-746A-20C5-B1E2B0ECD86D}"/>
              </a:ext>
            </a:extLst>
          </p:cNvPr>
          <p:cNvSpPr>
            <a:spLocks noGrp="1"/>
          </p:cNvSpPr>
          <p:nvPr>
            <p:ph idx="1"/>
          </p:nvPr>
        </p:nvSpPr>
        <p:spPr>
          <a:xfrm>
            <a:off x="483296" y="1011436"/>
            <a:ext cx="10891380" cy="5019390"/>
          </a:xfrm>
        </p:spPr>
        <p:txBody>
          <a:bodyPr vert="horz" lIns="91440" tIns="45720" rIns="91440" bIns="45720" rtlCol="0" anchor="t">
            <a:normAutofit lnSpcReduction="10000"/>
          </a:bodyPr>
          <a:lstStyle/>
          <a:p>
            <a:pPr>
              <a:lnSpc>
                <a:spcPct val="120000"/>
              </a:lnSpc>
              <a:spcBef>
                <a:spcPts val="600"/>
              </a:spcBef>
              <a:spcAft>
                <a:spcPts val="600"/>
              </a:spcAft>
            </a:pPr>
            <a:r>
              <a:rPr lang="en-US" sz="1600" dirty="0" err="1">
                <a:ea typeface="+mn-lt"/>
                <a:cs typeface="+mn-lt"/>
              </a:rPr>
              <a:t>İş</a:t>
            </a:r>
            <a:r>
              <a:rPr lang="en-US" sz="1600" dirty="0">
                <a:ea typeface="+mn-lt"/>
                <a:cs typeface="+mn-lt"/>
              </a:rPr>
              <a:t> </a:t>
            </a:r>
            <a:r>
              <a:rPr lang="en-US" sz="1600" dirty="0" err="1">
                <a:ea typeface="+mn-lt"/>
                <a:cs typeface="+mn-lt"/>
              </a:rPr>
              <a:t>Modeli</a:t>
            </a:r>
            <a:r>
              <a:rPr lang="en-US" sz="1600" dirty="0">
                <a:ea typeface="+mn-lt"/>
                <a:cs typeface="+mn-lt"/>
              </a:rPr>
              <a:t>:</a:t>
            </a:r>
            <a:endParaRPr lang="sl-SI" sz="1600" dirty="0"/>
          </a:p>
          <a:p>
            <a:pPr>
              <a:lnSpc>
                <a:spcPct val="120000"/>
              </a:lnSpc>
              <a:spcBef>
                <a:spcPts val="600"/>
              </a:spcBef>
              <a:spcAft>
                <a:spcPts val="600"/>
              </a:spcAft>
            </a:pPr>
            <a:r>
              <a:rPr lang="en-US" sz="1600" dirty="0" err="1">
                <a:solidFill>
                  <a:schemeClr val="accent1"/>
                </a:solidFill>
                <a:ea typeface="+mn-lt"/>
                <a:cs typeface="+mn-lt"/>
              </a:rPr>
              <a:t>Abonelik</a:t>
            </a:r>
            <a:r>
              <a:rPr lang="en-US" sz="1600" dirty="0">
                <a:solidFill>
                  <a:schemeClr val="accent1"/>
                </a:solidFill>
                <a:ea typeface="+mn-lt"/>
                <a:cs typeface="+mn-lt"/>
              </a:rPr>
              <a:t> </a:t>
            </a:r>
            <a:r>
              <a:rPr lang="en-US" sz="1600" dirty="0" err="1">
                <a:solidFill>
                  <a:schemeClr val="accent1"/>
                </a:solidFill>
                <a:ea typeface="+mn-lt"/>
                <a:cs typeface="+mn-lt"/>
              </a:rPr>
              <a:t>planları</a:t>
            </a:r>
            <a:r>
              <a:rPr lang="en-US" sz="1600" dirty="0">
                <a:solidFill>
                  <a:schemeClr val="accent1"/>
                </a:solidFill>
                <a:ea typeface="+mn-lt"/>
                <a:cs typeface="+mn-lt"/>
              </a:rPr>
              <a:t> </a:t>
            </a:r>
            <a:r>
              <a:rPr lang="en-US" sz="1600" dirty="0" err="1">
                <a:solidFill>
                  <a:schemeClr val="accent1"/>
                </a:solidFill>
                <a:ea typeface="+mn-lt"/>
                <a:cs typeface="+mn-lt"/>
              </a:rPr>
              <a:t>gibi</a:t>
            </a:r>
            <a:r>
              <a:rPr lang="en-US" sz="1600" dirty="0">
                <a:solidFill>
                  <a:schemeClr val="accent1"/>
                </a:solidFill>
                <a:ea typeface="+mn-lt"/>
                <a:cs typeface="+mn-lt"/>
              </a:rPr>
              <a:t> </a:t>
            </a:r>
            <a:r>
              <a:rPr lang="en-US" sz="1600" dirty="0" err="1">
                <a:solidFill>
                  <a:schemeClr val="accent1"/>
                </a:solidFill>
                <a:ea typeface="+mn-lt"/>
                <a:cs typeface="+mn-lt"/>
              </a:rPr>
              <a:t>gelir</a:t>
            </a:r>
            <a:r>
              <a:rPr lang="en-US" sz="1600" dirty="0">
                <a:solidFill>
                  <a:schemeClr val="accent1"/>
                </a:solidFill>
                <a:ea typeface="+mn-lt"/>
                <a:cs typeface="+mn-lt"/>
              </a:rPr>
              <a:t> </a:t>
            </a:r>
            <a:r>
              <a:rPr lang="en-US" sz="1600" dirty="0" err="1">
                <a:solidFill>
                  <a:schemeClr val="accent1"/>
                </a:solidFill>
                <a:ea typeface="+mn-lt"/>
                <a:cs typeface="+mn-lt"/>
              </a:rPr>
              <a:t>akışlarınızı</a:t>
            </a:r>
            <a:r>
              <a:rPr lang="en-US" sz="1600" dirty="0">
                <a:solidFill>
                  <a:schemeClr val="accent1"/>
                </a:solidFill>
                <a:ea typeface="+mn-lt"/>
                <a:cs typeface="+mn-lt"/>
              </a:rPr>
              <a:t> </a:t>
            </a:r>
            <a:r>
              <a:rPr lang="en-US" sz="1600" dirty="0" err="1">
                <a:solidFill>
                  <a:schemeClr val="accent1"/>
                </a:solidFill>
                <a:ea typeface="+mn-lt"/>
                <a:cs typeface="+mn-lt"/>
              </a:rPr>
              <a:t>açıkça</a:t>
            </a:r>
            <a:r>
              <a:rPr lang="en-US" sz="1600" dirty="0">
                <a:solidFill>
                  <a:schemeClr val="accent1"/>
                </a:solidFill>
                <a:ea typeface="+mn-lt"/>
                <a:cs typeface="+mn-lt"/>
              </a:rPr>
              <a:t> </a:t>
            </a:r>
            <a:r>
              <a:rPr lang="en-US" sz="1600" dirty="0" err="1">
                <a:solidFill>
                  <a:schemeClr val="accent1"/>
                </a:solidFill>
                <a:ea typeface="+mn-lt"/>
                <a:cs typeface="+mn-lt"/>
              </a:rPr>
              <a:t>belirtin</a:t>
            </a:r>
            <a:r>
              <a:rPr lang="en-US" sz="1600" dirty="0">
                <a:solidFill>
                  <a:schemeClr val="accent1"/>
                </a:solidFill>
                <a:ea typeface="+mn-lt"/>
                <a:cs typeface="+mn-lt"/>
              </a:rPr>
              <a:t>. </a:t>
            </a:r>
            <a:r>
              <a:rPr lang="en-US" sz="1600" b="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Aylık</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yıllık</a:t>
            </a:r>
            <a:r>
              <a:rPr lang="en-US" sz="1600" b="0" i="1" dirty="0">
                <a:solidFill>
                  <a:schemeClr val="accent1"/>
                </a:solidFill>
                <a:ea typeface="+mn-lt"/>
                <a:cs typeface="+mn-lt"/>
              </a:rPr>
              <a:t> </a:t>
            </a:r>
            <a:r>
              <a:rPr lang="en-US" sz="1600" b="0" i="1" dirty="0" err="1">
                <a:solidFill>
                  <a:schemeClr val="accent1"/>
                </a:solidFill>
                <a:ea typeface="+mn-lt"/>
                <a:cs typeface="+mn-lt"/>
              </a:rPr>
              <a:t>abonelik</a:t>
            </a:r>
            <a:r>
              <a:rPr lang="en-US" sz="1600" b="0" i="1" dirty="0">
                <a:solidFill>
                  <a:schemeClr val="accent1"/>
                </a:solidFill>
                <a:ea typeface="+mn-lt"/>
                <a:cs typeface="+mn-lt"/>
              </a:rPr>
              <a:t> </a:t>
            </a:r>
            <a:r>
              <a:rPr lang="en-US" sz="1600" b="0" i="1" dirty="0" err="1">
                <a:solidFill>
                  <a:schemeClr val="accent1"/>
                </a:solidFill>
                <a:ea typeface="+mn-lt"/>
                <a:cs typeface="+mn-lt"/>
              </a:rPr>
              <a:t>seçenekleriyle</a:t>
            </a:r>
            <a:r>
              <a:rPr lang="en-US" sz="1600" b="0" i="1" dirty="0">
                <a:solidFill>
                  <a:schemeClr val="accent1"/>
                </a:solidFill>
                <a:ea typeface="+mn-lt"/>
                <a:cs typeface="+mn-lt"/>
              </a:rPr>
              <a:t> </a:t>
            </a:r>
            <a:r>
              <a:rPr lang="en-US" sz="1600" b="0" i="1" dirty="0" err="1">
                <a:solidFill>
                  <a:schemeClr val="accent1"/>
                </a:solidFill>
                <a:ea typeface="+mn-lt"/>
                <a:cs typeface="+mn-lt"/>
              </a:rPr>
              <a:t>yinelenen</a:t>
            </a:r>
            <a:r>
              <a:rPr lang="en-US" sz="1600" b="0" i="1" dirty="0">
                <a:solidFill>
                  <a:schemeClr val="accent1"/>
                </a:solidFill>
                <a:ea typeface="+mn-lt"/>
                <a:cs typeface="+mn-lt"/>
              </a:rPr>
              <a:t> </a:t>
            </a:r>
            <a:r>
              <a:rPr lang="en-US" sz="1600" b="0" i="1" dirty="0" err="1">
                <a:solidFill>
                  <a:schemeClr val="accent1"/>
                </a:solidFill>
                <a:ea typeface="+mn-lt"/>
                <a:cs typeface="+mn-lt"/>
              </a:rPr>
              <a:t>gelir</a:t>
            </a:r>
            <a:r>
              <a:rPr lang="en-US" sz="1600" b="0" i="1" dirty="0">
                <a:solidFill>
                  <a:schemeClr val="accent1"/>
                </a:solidFill>
                <a:ea typeface="+mn-lt"/>
                <a:cs typeface="+mn-lt"/>
              </a:rPr>
              <a:t> </a:t>
            </a:r>
            <a:r>
              <a:rPr lang="en-US" sz="1600" b="0" i="1" dirty="0" err="1">
                <a:solidFill>
                  <a:schemeClr val="accent1"/>
                </a:solidFill>
                <a:ea typeface="+mn-lt"/>
                <a:cs typeface="+mn-lt"/>
              </a:rPr>
              <a:t>elde</a:t>
            </a:r>
            <a:r>
              <a:rPr lang="en-US" sz="1600" b="0" i="1" dirty="0">
                <a:solidFill>
                  <a:schemeClr val="accent1"/>
                </a:solidFill>
                <a:ea typeface="+mn-lt"/>
                <a:cs typeface="+mn-lt"/>
              </a:rPr>
              <a:t> </a:t>
            </a:r>
            <a:r>
              <a:rPr lang="en-US" sz="1600" b="0" i="1" dirty="0" err="1">
                <a:solidFill>
                  <a:schemeClr val="accent1"/>
                </a:solidFill>
                <a:ea typeface="+mn-lt"/>
                <a:cs typeface="+mn-lt"/>
              </a:rPr>
              <a:t>ederek</a:t>
            </a:r>
            <a:r>
              <a:rPr lang="en-US" sz="1600" b="0" i="1" dirty="0">
                <a:solidFill>
                  <a:schemeClr val="accent1"/>
                </a:solidFill>
                <a:ea typeface="+mn-lt"/>
                <a:cs typeface="+mn-lt"/>
              </a:rPr>
              <a:t> </a:t>
            </a:r>
            <a:r>
              <a:rPr lang="en-US" sz="1600" b="0" i="1" dirty="0" err="1">
                <a:solidFill>
                  <a:schemeClr val="accent1"/>
                </a:solidFill>
                <a:ea typeface="+mn-lt"/>
                <a:cs typeface="+mn-lt"/>
              </a:rPr>
              <a:t>öngörülebilir</a:t>
            </a:r>
            <a:r>
              <a:rPr lang="en-US" sz="1600" b="0" i="1" dirty="0">
                <a:solidFill>
                  <a:schemeClr val="accent1"/>
                </a:solidFill>
                <a:ea typeface="+mn-lt"/>
                <a:cs typeface="+mn-lt"/>
              </a:rPr>
              <a:t> </a:t>
            </a:r>
            <a:r>
              <a:rPr lang="en-US" sz="1600" b="0" i="1" dirty="0" err="1">
                <a:solidFill>
                  <a:schemeClr val="accent1"/>
                </a:solidFill>
                <a:ea typeface="+mn-lt"/>
                <a:cs typeface="+mn-lt"/>
              </a:rPr>
              <a:t>gelir</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müşteriyi</a:t>
            </a:r>
            <a:r>
              <a:rPr lang="en-US" sz="1600" b="0" i="1" dirty="0">
                <a:solidFill>
                  <a:schemeClr val="accent1"/>
                </a:solidFill>
                <a:ea typeface="+mn-lt"/>
                <a:cs typeface="+mn-lt"/>
              </a:rPr>
              <a:t> </a:t>
            </a:r>
            <a:r>
              <a:rPr lang="en-US" sz="1600" b="0" i="1" dirty="0" err="1">
                <a:solidFill>
                  <a:schemeClr val="accent1"/>
                </a:solidFill>
                <a:ea typeface="+mn-lt"/>
                <a:cs typeface="+mn-lt"/>
              </a:rPr>
              <a:t>elde</a:t>
            </a:r>
            <a:r>
              <a:rPr lang="en-US" sz="1600" b="0" i="1" dirty="0">
                <a:solidFill>
                  <a:schemeClr val="accent1"/>
                </a:solidFill>
                <a:ea typeface="+mn-lt"/>
                <a:cs typeface="+mn-lt"/>
              </a:rPr>
              <a:t> </a:t>
            </a:r>
            <a:r>
              <a:rPr lang="en-US" sz="1600" b="0" i="1" dirty="0" err="1">
                <a:solidFill>
                  <a:schemeClr val="accent1"/>
                </a:solidFill>
                <a:ea typeface="+mn-lt"/>
                <a:cs typeface="+mn-lt"/>
              </a:rPr>
              <a:t>tutma</a:t>
            </a:r>
            <a:r>
              <a:rPr lang="en-US" sz="1600" b="0" i="1" dirty="0">
                <a:solidFill>
                  <a:schemeClr val="accent1"/>
                </a:solidFill>
                <a:ea typeface="+mn-lt"/>
                <a:cs typeface="+mn-lt"/>
              </a:rPr>
              <a:t> </a:t>
            </a:r>
            <a:r>
              <a:rPr lang="en-US" sz="1600" b="0" i="1" dirty="0" err="1">
                <a:solidFill>
                  <a:schemeClr val="accent1"/>
                </a:solidFill>
                <a:ea typeface="+mn-lt"/>
                <a:cs typeface="+mn-lt"/>
              </a:rPr>
              <a:t>olanağı</a:t>
            </a:r>
            <a:r>
              <a:rPr lang="en-US" sz="1600" b="0" i="1" dirty="0">
                <a:solidFill>
                  <a:schemeClr val="accent1"/>
                </a:solidFill>
                <a:ea typeface="+mn-lt"/>
                <a:cs typeface="+mn-lt"/>
              </a:rPr>
              <a:t> </a:t>
            </a:r>
            <a:r>
              <a:rPr lang="en-US" sz="1600" b="0" i="1" dirty="0" err="1">
                <a:solidFill>
                  <a:schemeClr val="accent1"/>
                </a:solidFill>
                <a:ea typeface="+mn-lt"/>
                <a:cs typeface="+mn-lt"/>
              </a:rPr>
              <a:t>sağlıyoruz</a:t>
            </a:r>
            <a:r>
              <a:rPr lang="en-US" sz="1600" b="0" i="1" dirty="0">
                <a:solidFill>
                  <a:schemeClr val="accent1"/>
                </a:solidFill>
                <a:ea typeface="+mn-lt"/>
                <a:cs typeface="+mn-lt"/>
              </a:rPr>
              <a:t>."</a:t>
            </a:r>
            <a:endParaRPr lang="en-US" sz="1600" dirty="0">
              <a:solidFill>
                <a:schemeClr val="accent1"/>
              </a:solidFill>
            </a:endParaRPr>
          </a:p>
          <a:p>
            <a:pPr>
              <a:lnSpc>
                <a:spcPct val="120000"/>
              </a:lnSpc>
              <a:spcBef>
                <a:spcPts val="600"/>
              </a:spcBef>
              <a:spcAft>
                <a:spcPts val="600"/>
              </a:spcAft>
            </a:pPr>
            <a:r>
              <a:rPr lang="en-US" sz="1600" dirty="0" err="1">
                <a:ea typeface="+mn-lt"/>
                <a:cs typeface="+mn-lt"/>
              </a:rPr>
              <a:t>Çekiş</a:t>
            </a:r>
            <a:r>
              <a:rPr lang="en-US" sz="1600" dirty="0">
                <a:ea typeface="+mn-lt"/>
                <a:cs typeface="+mn-lt"/>
              </a:rPr>
              <a:t>:</a:t>
            </a:r>
            <a:endParaRPr lang="en-US" sz="1600" dirty="0"/>
          </a:p>
          <a:p>
            <a:pPr>
              <a:lnSpc>
                <a:spcPct val="120000"/>
              </a:lnSpc>
              <a:spcBef>
                <a:spcPts val="600"/>
              </a:spcBef>
              <a:spcAft>
                <a:spcPts val="600"/>
              </a:spcAft>
            </a:pPr>
            <a:r>
              <a:rPr lang="en-US" sz="1600" dirty="0" err="1">
                <a:solidFill>
                  <a:schemeClr val="accent1"/>
                </a:solidFill>
                <a:ea typeface="+mn-lt"/>
                <a:cs typeface="+mn-lt"/>
              </a:rPr>
              <a:t>Güçlü</a:t>
            </a:r>
            <a:r>
              <a:rPr lang="en-US" sz="1600" dirty="0">
                <a:solidFill>
                  <a:schemeClr val="accent1"/>
                </a:solidFill>
                <a:ea typeface="+mn-lt"/>
                <a:cs typeface="+mn-lt"/>
              </a:rPr>
              <a:t> </a:t>
            </a:r>
            <a:r>
              <a:rPr lang="en-US" sz="1600" dirty="0" err="1">
                <a:solidFill>
                  <a:schemeClr val="accent1"/>
                </a:solidFill>
                <a:ea typeface="+mn-lt"/>
                <a:cs typeface="+mn-lt"/>
              </a:rPr>
              <a:t>pazar</a:t>
            </a:r>
            <a:r>
              <a:rPr lang="en-US" sz="1600" dirty="0">
                <a:solidFill>
                  <a:schemeClr val="accent1"/>
                </a:solidFill>
                <a:ea typeface="+mn-lt"/>
                <a:cs typeface="+mn-lt"/>
              </a:rPr>
              <a:t> </a:t>
            </a:r>
            <a:r>
              <a:rPr lang="en-US" sz="1600" dirty="0" err="1">
                <a:solidFill>
                  <a:schemeClr val="accent1"/>
                </a:solidFill>
                <a:ea typeface="+mn-lt"/>
                <a:cs typeface="+mn-lt"/>
              </a:rPr>
              <a:t>talebini</a:t>
            </a:r>
            <a:r>
              <a:rPr lang="en-US" sz="1600" dirty="0">
                <a:solidFill>
                  <a:schemeClr val="accent1"/>
                </a:solidFill>
                <a:ea typeface="+mn-lt"/>
                <a:cs typeface="+mn-lt"/>
              </a:rPr>
              <a:t> </a:t>
            </a:r>
            <a:r>
              <a:rPr lang="en-US" sz="1600" dirty="0" err="1">
                <a:solidFill>
                  <a:schemeClr val="accent1"/>
                </a:solidFill>
                <a:ea typeface="+mn-lt"/>
                <a:cs typeface="+mn-lt"/>
              </a:rPr>
              <a:t>somut</a:t>
            </a:r>
            <a:r>
              <a:rPr lang="en-US" sz="1600" dirty="0">
                <a:solidFill>
                  <a:schemeClr val="accent1"/>
                </a:solidFill>
                <a:ea typeface="+mn-lt"/>
                <a:cs typeface="+mn-lt"/>
              </a:rPr>
              <a:t> </a:t>
            </a:r>
            <a:r>
              <a:rPr lang="en-US" sz="1600" dirty="0" err="1">
                <a:solidFill>
                  <a:schemeClr val="accent1"/>
                </a:solidFill>
                <a:ea typeface="+mn-lt"/>
                <a:cs typeface="+mn-lt"/>
              </a:rPr>
              <a:t>ölçütlerle</a:t>
            </a:r>
            <a:r>
              <a:rPr lang="en-US" sz="1600" dirty="0">
                <a:solidFill>
                  <a:schemeClr val="accent1"/>
                </a:solidFill>
                <a:ea typeface="+mn-lt"/>
                <a:cs typeface="+mn-lt"/>
              </a:rPr>
              <a:t> </a:t>
            </a:r>
            <a:r>
              <a:rPr lang="en-US" sz="1600" dirty="0" err="1">
                <a:solidFill>
                  <a:schemeClr val="accent1"/>
                </a:solidFill>
                <a:ea typeface="+mn-lt"/>
                <a:cs typeface="+mn-lt"/>
              </a:rPr>
              <a:t>gösterin</a:t>
            </a:r>
            <a:r>
              <a:rPr lang="en-US" sz="1600" dirty="0">
                <a:solidFill>
                  <a:schemeClr val="accent1"/>
                </a:solidFill>
                <a:ea typeface="+mn-lt"/>
                <a:cs typeface="+mn-lt"/>
              </a:rPr>
              <a:t>. </a:t>
            </a:r>
            <a:r>
              <a:rPr lang="en-US" sz="160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Sadece</a:t>
            </a:r>
            <a:r>
              <a:rPr lang="en-US" sz="1600" b="0" i="1" dirty="0">
                <a:solidFill>
                  <a:schemeClr val="accent1"/>
                </a:solidFill>
                <a:ea typeface="+mn-lt"/>
                <a:cs typeface="+mn-lt"/>
              </a:rPr>
              <a:t> </a:t>
            </a:r>
            <a:r>
              <a:rPr lang="en-US" sz="1600" b="0" i="1" dirty="0" err="1">
                <a:solidFill>
                  <a:schemeClr val="accent1"/>
                </a:solidFill>
                <a:ea typeface="+mn-lt"/>
                <a:cs typeface="+mn-lt"/>
              </a:rPr>
              <a:t>altı</a:t>
            </a:r>
            <a:r>
              <a:rPr lang="en-US" sz="1600" b="0" i="1" dirty="0">
                <a:solidFill>
                  <a:schemeClr val="accent1"/>
                </a:solidFill>
                <a:ea typeface="+mn-lt"/>
                <a:cs typeface="+mn-lt"/>
              </a:rPr>
              <a:t> ay </a:t>
            </a:r>
            <a:r>
              <a:rPr lang="en-US" sz="1600" b="0" i="1" dirty="0" err="1">
                <a:solidFill>
                  <a:schemeClr val="accent1"/>
                </a:solidFill>
                <a:ea typeface="+mn-lt"/>
                <a:cs typeface="+mn-lt"/>
              </a:rPr>
              <a:t>içinde</a:t>
            </a:r>
            <a:r>
              <a:rPr lang="en-US" sz="1600" b="0" i="1" dirty="0">
                <a:solidFill>
                  <a:schemeClr val="accent1"/>
                </a:solidFill>
                <a:ea typeface="+mn-lt"/>
                <a:cs typeface="+mn-lt"/>
              </a:rPr>
              <a:t> 10.000'in </a:t>
            </a:r>
            <a:r>
              <a:rPr lang="en-US" sz="1600" b="0" i="1" dirty="0" err="1">
                <a:solidFill>
                  <a:schemeClr val="accent1"/>
                </a:solidFill>
                <a:ea typeface="+mn-lt"/>
                <a:cs typeface="+mn-lt"/>
              </a:rPr>
              <a:t>üzerinde</a:t>
            </a:r>
            <a:r>
              <a:rPr lang="en-US" sz="1600" b="0" i="1" dirty="0">
                <a:solidFill>
                  <a:schemeClr val="accent1"/>
                </a:solidFill>
                <a:ea typeface="+mn-lt"/>
                <a:cs typeface="+mn-lt"/>
              </a:rPr>
              <a:t> </a:t>
            </a:r>
            <a:r>
              <a:rPr lang="en-US" sz="1600" b="0" i="1" dirty="0" err="1">
                <a:solidFill>
                  <a:schemeClr val="accent1"/>
                </a:solidFill>
                <a:ea typeface="+mn-lt"/>
                <a:cs typeface="+mn-lt"/>
              </a:rPr>
              <a:t>satış</a:t>
            </a:r>
            <a:r>
              <a:rPr lang="en-US" sz="1600" b="0" i="1" dirty="0">
                <a:solidFill>
                  <a:schemeClr val="accent1"/>
                </a:solidFill>
                <a:ea typeface="+mn-lt"/>
                <a:cs typeface="+mn-lt"/>
              </a:rPr>
              <a:t> </a:t>
            </a:r>
            <a:r>
              <a:rPr lang="en-US" sz="1600" b="0" i="1" dirty="0" err="1">
                <a:solidFill>
                  <a:schemeClr val="accent1"/>
                </a:solidFill>
                <a:ea typeface="+mn-lt"/>
                <a:cs typeface="+mn-lt"/>
              </a:rPr>
              <a:t>yaptık</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büyük</a:t>
            </a:r>
            <a:r>
              <a:rPr lang="en-US" sz="1600" b="0" i="1" dirty="0">
                <a:solidFill>
                  <a:schemeClr val="accent1"/>
                </a:solidFill>
                <a:ea typeface="+mn-lt"/>
                <a:cs typeface="+mn-lt"/>
              </a:rPr>
              <a:t> </a:t>
            </a:r>
            <a:r>
              <a:rPr lang="en-US" sz="1600" b="0" i="1" dirty="0" err="1">
                <a:solidFill>
                  <a:schemeClr val="accent1"/>
                </a:solidFill>
                <a:ea typeface="+mn-lt"/>
                <a:cs typeface="+mn-lt"/>
              </a:rPr>
              <a:t>perakendecilerle</a:t>
            </a:r>
            <a:r>
              <a:rPr lang="en-US" sz="1600" b="0" i="1" dirty="0">
                <a:solidFill>
                  <a:schemeClr val="accent1"/>
                </a:solidFill>
                <a:ea typeface="+mn-lt"/>
                <a:cs typeface="+mn-lt"/>
              </a:rPr>
              <a:t> </a:t>
            </a:r>
            <a:r>
              <a:rPr lang="en-US" sz="1600" b="0" i="1" dirty="0" err="1">
                <a:solidFill>
                  <a:schemeClr val="accent1"/>
                </a:solidFill>
                <a:ea typeface="+mn-lt"/>
                <a:cs typeface="+mn-lt"/>
              </a:rPr>
              <a:t>ortaklıklar</a:t>
            </a:r>
            <a:r>
              <a:rPr lang="en-US" sz="1600" b="0" i="1" dirty="0">
                <a:solidFill>
                  <a:schemeClr val="accent1"/>
                </a:solidFill>
                <a:ea typeface="+mn-lt"/>
                <a:cs typeface="+mn-lt"/>
              </a:rPr>
              <a:t> </a:t>
            </a:r>
            <a:r>
              <a:rPr lang="en-US" sz="1600" b="0" i="1" dirty="0" err="1">
                <a:solidFill>
                  <a:schemeClr val="accent1"/>
                </a:solidFill>
                <a:ea typeface="+mn-lt"/>
                <a:cs typeface="+mn-lt"/>
              </a:rPr>
              <a:t>kurarak</a:t>
            </a:r>
            <a:r>
              <a:rPr lang="en-US" sz="1600" b="0" i="1" dirty="0">
                <a:solidFill>
                  <a:schemeClr val="accent1"/>
                </a:solidFill>
                <a:ea typeface="+mn-lt"/>
                <a:cs typeface="+mn-lt"/>
              </a:rPr>
              <a:t> </a:t>
            </a:r>
            <a:r>
              <a:rPr lang="en-US" sz="1600" b="0" i="1" dirty="0" err="1">
                <a:solidFill>
                  <a:schemeClr val="accent1"/>
                </a:solidFill>
                <a:ea typeface="+mn-lt"/>
                <a:cs typeface="+mn-lt"/>
              </a:rPr>
              <a:t>ürünümüzün</a:t>
            </a:r>
            <a:r>
              <a:rPr lang="en-US" sz="1600" b="0" i="1" dirty="0">
                <a:solidFill>
                  <a:schemeClr val="accent1"/>
                </a:solidFill>
                <a:ea typeface="+mn-lt"/>
                <a:cs typeface="+mn-lt"/>
              </a:rPr>
              <a:t> </a:t>
            </a:r>
            <a:r>
              <a:rPr lang="en-US" sz="1600" b="0" i="1" dirty="0" err="1">
                <a:solidFill>
                  <a:schemeClr val="accent1"/>
                </a:solidFill>
                <a:ea typeface="+mn-lt"/>
                <a:cs typeface="+mn-lt"/>
              </a:rPr>
              <a:t>pazara</a:t>
            </a:r>
            <a:r>
              <a:rPr lang="en-US" sz="1600" b="0" i="1" dirty="0">
                <a:solidFill>
                  <a:schemeClr val="accent1"/>
                </a:solidFill>
                <a:ea typeface="+mn-lt"/>
                <a:cs typeface="+mn-lt"/>
              </a:rPr>
              <a:t> </a:t>
            </a:r>
            <a:r>
              <a:rPr lang="en-US" sz="1600" b="0" i="1" dirty="0" err="1">
                <a:solidFill>
                  <a:schemeClr val="accent1"/>
                </a:solidFill>
                <a:ea typeface="+mn-lt"/>
                <a:cs typeface="+mn-lt"/>
              </a:rPr>
              <a:t>uygunluğunu</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dağıtım</a:t>
            </a:r>
            <a:r>
              <a:rPr lang="en-US" sz="1600" b="0" i="1" dirty="0">
                <a:solidFill>
                  <a:schemeClr val="accent1"/>
                </a:solidFill>
                <a:ea typeface="+mn-lt"/>
                <a:cs typeface="+mn-lt"/>
              </a:rPr>
              <a:t> </a:t>
            </a:r>
            <a:r>
              <a:rPr lang="en-US" sz="1600" b="0" i="1" dirty="0" err="1">
                <a:solidFill>
                  <a:schemeClr val="accent1"/>
                </a:solidFill>
                <a:ea typeface="+mn-lt"/>
                <a:cs typeface="+mn-lt"/>
              </a:rPr>
              <a:t>stratejimizi</a:t>
            </a:r>
            <a:r>
              <a:rPr lang="en-US" sz="1600" b="0" i="1" dirty="0">
                <a:solidFill>
                  <a:schemeClr val="accent1"/>
                </a:solidFill>
                <a:ea typeface="+mn-lt"/>
                <a:cs typeface="+mn-lt"/>
              </a:rPr>
              <a:t> </a:t>
            </a:r>
            <a:r>
              <a:rPr lang="en-US" sz="1600" b="0" i="1" dirty="0" err="1">
                <a:solidFill>
                  <a:schemeClr val="accent1"/>
                </a:solidFill>
                <a:ea typeface="+mn-lt"/>
                <a:cs typeface="+mn-lt"/>
              </a:rPr>
              <a:t>doğruladık</a:t>
            </a:r>
            <a:r>
              <a:rPr lang="en-US" sz="1600" b="0" i="1" dirty="0">
                <a:solidFill>
                  <a:schemeClr val="accent1"/>
                </a:solidFill>
                <a:ea typeface="+mn-lt"/>
                <a:cs typeface="+mn-lt"/>
              </a:rPr>
              <a:t>."</a:t>
            </a:r>
            <a:endParaRPr lang="en-US" sz="1600" dirty="0">
              <a:solidFill>
                <a:schemeClr val="accent1"/>
              </a:solidFill>
            </a:endParaRPr>
          </a:p>
          <a:p>
            <a:pPr>
              <a:lnSpc>
                <a:spcPct val="120000"/>
              </a:lnSpc>
              <a:spcBef>
                <a:spcPts val="600"/>
              </a:spcBef>
              <a:spcAft>
                <a:spcPts val="600"/>
              </a:spcAft>
            </a:pPr>
            <a:r>
              <a:rPr lang="en-US" sz="1600" dirty="0" err="1">
                <a:ea typeface="+mn-lt"/>
                <a:cs typeface="+mn-lt"/>
              </a:rPr>
              <a:t>Yarışma</a:t>
            </a:r>
            <a:r>
              <a:rPr lang="en-US" sz="1600" dirty="0">
                <a:ea typeface="+mn-lt"/>
                <a:cs typeface="+mn-lt"/>
              </a:rPr>
              <a:t>:</a:t>
            </a:r>
            <a:endParaRPr lang="en-US" sz="1600" dirty="0"/>
          </a:p>
          <a:p>
            <a:pPr>
              <a:lnSpc>
                <a:spcPct val="120000"/>
              </a:lnSpc>
              <a:spcBef>
                <a:spcPts val="600"/>
              </a:spcBef>
              <a:spcAft>
                <a:spcPts val="600"/>
              </a:spcAft>
            </a:pPr>
            <a:r>
              <a:rPr lang="en-US" sz="1600" dirty="0" err="1">
                <a:solidFill>
                  <a:schemeClr val="accent1"/>
                </a:solidFill>
                <a:ea typeface="+mn-lt"/>
                <a:cs typeface="+mn-lt"/>
              </a:rPr>
              <a:t>Önemli</a:t>
            </a:r>
            <a:r>
              <a:rPr lang="en-US" sz="1600" dirty="0">
                <a:solidFill>
                  <a:schemeClr val="accent1"/>
                </a:solidFill>
                <a:ea typeface="+mn-lt"/>
                <a:cs typeface="+mn-lt"/>
              </a:rPr>
              <a:t> </a:t>
            </a:r>
            <a:r>
              <a:rPr lang="en-US" sz="1600" dirty="0" err="1">
                <a:solidFill>
                  <a:schemeClr val="accent1"/>
                </a:solidFill>
                <a:ea typeface="+mn-lt"/>
                <a:cs typeface="+mn-lt"/>
              </a:rPr>
              <a:t>rakiplerinizi</a:t>
            </a:r>
            <a:r>
              <a:rPr lang="en-US" sz="1600" dirty="0">
                <a:solidFill>
                  <a:schemeClr val="accent1"/>
                </a:solidFill>
                <a:ea typeface="+mn-lt"/>
                <a:cs typeface="+mn-lt"/>
              </a:rPr>
              <a:t> </a:t>
            </a:r>
            <a:r>
              <a:rPr lang="en-US" sz="1600" dirty="0" err="1">
                <a:solidFill>
                  <a:schemeClr val="accent1"/>
                </a:solidFill>
                <a:ea typeface="+mn-lt"/>
                <a:cs typeface="+mn-lt"/>
              </a:rPr>
              <a:t>belirleyin</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benzersiz</a:t>
            </a:r>
            <a:r>
              <a:rPr lang="en-US" sz="1600" dirty="0">
                <a:solidFill>
                  <a:schemeClr val="accent1"/>
                </a:solidFill>
                <a:ea typeface="+mn-lt"/>
                <a:cs typeface="+mn-lt"/>
              </a:rPr>
              <a:t> </a:t>
            </a:r>
            <a:r>
              <a:rPr lang="en-US" sz="1600" dirty="0" err="1">
                <a:solidFill>
                  <a:schemeClr val="accent1"/>
                </a:solidFill>
                <a:ea typeface="+mn-lt"/>
                <a:cs typeface="+mn-lt"/>
              </a:rPr>
              <a:t>satış</a:t>
            </a:r>
            <a:r>
              <a:rPr lang="en-US" sz="1600" dirty="0">
                <a:solidFill>
                  <a:schemeClr val="accent1"/>
                </a:solidFill>
                <a:ea typeface="+mn-lt"/>
                <a:cs typeface="+mn-lt"/>
              </a:rPr>
              <a:t> </a:t>
            </a:r>
            <a:r>
              <a:rPr lang="en-US" sz="1600" dirty="0" err="1">
                <a:solidFill>
                  <a:schemeClr val="accent1"/>
                </a:solidFill>
                <a:ea typeface="+mn-lt"/>
                <a:cs typeface="+mn-lt"/>
              </a:rPr>
              <a:t>noktalarınızı</a:t>
            </a:r>
            <a:r>
              <a:rPr lang="en-US" sz="1600" dirty="0">
                <a:solidFill>
                  <a:schemeClr val="accent1"/>
                </a:solidFill>
                <a:ea typeface="+mn-lt"/>
                <a:cs typeface="+mn-lt"/>
              </a:rPr>
              <a:t> </a:t>
            </a:r>
            <a:r>
              <a:rPr lang="en-US" sz="1600" dirty="0" err="1">
                <a:solidFill>
                  <a:schemeClr val="accent1"/>
                </a:solidFill>
                <a:ea typeface="+mn-lt"/>
                <a:cs typeface="+mn-lt"/>
              </a:rPr>
              <a:t>vurgulayın</a:t>
            </a:r>
            <a:r>
              <a:rPr lang="en-US" sz="1600" b="0" dirty="0">
                <a:solidFill>
                  <a:schemeClr val="accent1"/>
                </a:solidFill>
                <a:ea typeface="+mn-lt"/>
                <a:cs typeface="+mn-lt"/>
              </a:rPr>
              <a:t>. </a:t>
            </a:r>
            <a:r>
              <a:rPr lang="en-US" sz="1600" b="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Geleneksel</a:t>
            </a:r>
            <a:r>
              <a:rPr lang="en-US" sz="1600" b="0" i="1" dirty="0">
                <a:solidFill>
                  <a:schemeClr val="accent1"/>
                </a:solidFill>
                <a:ea typeface="+mn-lt"/>
                <a:cs typeface="+mn-lt"/>
              </a:rPr>
              <a:t> </a:t>
            </a:r>
            <a:r>
              <a:rPr lang="en-US" sz="1600" b="0" i="1" dirty="0" err="1">
                <a:solidFill>
                  <a:schemeClr val="accent1"/>
                </a:solidFill>
                <a:ea typeface="+mn-lt"/>
                <a:cs typeface="+mn-lt"/>
              </a:rPr>
              <a:t>arıtıcıların</a:t>
            </a:r>
            <a:r>
              <a:rPr lang="en-US" sz="1600" b="0" i="1" dirty="0">
                <a:solidFill>
                  <a:schemeClr val="accent1"/>
                </a:solidFill>
                <a:ea typeface="+mn-lt"/>
                <a:cs typeface="+mn-lt"/>
              </a:rPr>
              <a:t> </a:t>
            </a:r>
            <a:r>
              <a:rPr lang="en-US" sz="1600" b="0" i="1" dirty="0" err="1">
                <a:solidFill>
                  <a:schemeClr val="accent1"/>
                </a:solidFill>
                <a:ea typeface="+mn-lt"/>
                <a:cs typeface="+mn-lt"/>
              </a:rPr>
              <a:t>aksine</a:t>
            </a:r>
            <a:r>
              <a:rPr lang="en-US" sz="1600" b="0" i="1" dirty="0">
                <a:solidFill>
                  <a:schemeClr val="accent1"/>
                </a:solidFill>
                <a:ea typeface="+mn-lt"/>
                <a:cs typeface="+mn-lt"/>
              </a:rPr>
              <a:t>, </a:t>
            </a:r>
            <a:r>
              <a:rPr lang="en-US" sz="1600" b="0" i="1" dirty="0" err="1">
                <a:solidFill>
                  <a:schemeClr val="accent1"/>
                </a:solidFill>
                <a:ea typeface="+mn-lt"/>
                <a:cs typeface="+mn-lt"/>
              </a:rPr>
              <a:t>hafif</a:t>
            </a:r>
            <a:r>
              <a:rPr lang="en-US" sz="1600" b="0" i="1" dirty="0">
                <a:solidFill>
                  <a:schemeClr val="accent1"/>
                </a:solidFill>
                <a:ea typeface="+mn-lt"/>
                <a:cs typeface="+mn-lt"/>
              </a:rPr>
              <a:t>, </a:t>
            </a:r>
            <a:r>
              <a:rPr lang="en-US" sz="1600" b="0" i="1" dirty="0" err="1">
                <a:solidFill>
                  <a:schemeClr val="accent1"/>
                </a:solidFill>
                <a:ea typeface="+mn-lt"/>
                <a:cs typeface="+mn-lt"/>
              </a:rPr>
              <a:t>taşınabilir</a:t>
            </a:r>
            <a:r>
              <a:rPr lang="en-US" sz="1600" b="0" i="1" dirty="0">
                <a:solidFill>
                  <a:schemeClr val="accent1"/>
                </a:solidFill>
                <a:ea typeface="+mn-lt"/>
                <a:cs typeface="+mn-lt"/>
              </a:rPr>
              <a:t> </a:t>
            </a:r>
            <a:r>
              <a:rPr lang="en-US" sz="1600" b="0" i="1" dirty="0" err="1">
                <a:solidFill>
                  <a:schemeClr val="accent1"/>
                </a:solidFill>
                <a:ea typeface="+mn-lt"/>
                <a:cs typeface="+mn-lt"/>
              </a:rPr>
              <a:t>tasarımımız</a:t>
            </a:r>
            <a:r>
              <a:rPr lang="en-US" sz="1600" b="0" i="1" dirty="0">
                <a:solidFill>
                  <a:schemeClr val="accent1"/>
                </a:solidFill>
                <a:ea typeface="+mn-lt"/>
                <a:cs typeface="+mn-lt"/>
              </a:rPr>
              <a:t> </a:t>
            </a:r>
            <a:r>
              <a:rPr lang="en-US" sz="1600" b="0" i="1" dirty="0" err="1">
                <a:solidFill>
                  <a:schemeClr val="accent1"/>
                </a:solidFill>
                <a:ea typeface="+mn-lt"/>
                <a:cs typeface="+mn-lt"/>
              </a:rPr>
              <a:t>hareket</a:t>
            </a:r>
            <a:r>
              <a:rPr lang="en-US" sz="1600" b="0" i="1" dirty="0">
                <a:solidFill>
                  <a:schemeClr val="accent1"/>
                </a:solidFill>
                <a:ea typeface="+mn-lt"/>
                <a:cs typeface="+mn-lt"/>
              </a:rPr>
              <a:t> </a:t>
            </a:r>
            <a:r>
              <a:rPr lang="en-US" sz="1600" b="0" i="1" dirty="0" err="1">
                <a:solidFill>
                  <a:schemeClr val="accent1"/>
                </a:solidFill>
                <a:ea typeface="+mn-lt"/>
                <a:cs typeface="+mn-lt"/>
              </a:rPr>
              <a:t>halindeyken</a:t>
            </a:r>
            <a:r>
              <a:rPr lang="en-US" sz="1600" b="0" i="1" dirty="0">
                <a:solidFill>
                  <a:schemeClr val="accent1"/>
                </a:solidFill>
                <a:ea typeface="+mn-lt"/>
                <a:cs typeface="+mn-lt"/>
              </a:rPr>
              <a:t> </a:t>
            </a:r>
            <a:r>
              <a:rPr lang="en-US" sz="1600" b="0" i="1" dirty="0" err="1">
                <a:solidFill>
                  <a:schemeClr val="accent1"/>
                </a:solidFill>
                <a:ea typeface="+mn-lt"/>
                <a:cs typeface="+mn-lt"/>
              </a:rPr>
              <a:t>kullanım</a:t>
            </a:r>
            <a:r>
              <a:rPr lang="en-US" sz="1600" b="0" i="1" dirty="0">
                <a:solidFill>
                  <a:schemeClr val="accent1"/>
                </a:solidFill>
                <a:ea typeface="+mn-lt"/>
                <a:cs typeface="+mn-lt"/>
              </a:rPr>
              <a:t> </a:t>
            </a:r>
            <a:r>
              <a:rPr lang="en-US" sz="1600" b="0" i="1" dirty="0" err="1">
                <a:solidFill>
                  <a:schemeClr val="accent1"/>
                </a:solidFill>
                <a:ea typeface="+mn-lt"/>
                <a:cs typeface="+mn-lt"/>
              </a:rPr>
              <a:t>için</a:t>
            </a:r>
            <a:r>
              <a:rPr lang="en-US" sz="1600" b="0" i="1" dirty="0">
                <a:solidFill>
                  <a:schemeClr val="accent1"/>
                </a:solidFill>
                <a:ea typeface="+mn-lt"/>
                <a:cs typeface="+mn-lt"/>
              </a:rPr>
              <a:t> </a:t>
            </a:r>
            <a:r>
              <a:rPr lang="en-US" sz="1600" b="0" i="1" dirty="0" err="1">
                <a:solidFill>
                  <a:schemeClr val="accent1"/>
                </a:solidFill>
                <a:ea typeface="+mn-lt"/>
                <a:cs typeface="+mn-lt"/>
              </a:rPr>
              <a:t>özel</a:t>
            </a:r>
            <a:r>
              <a:rPr lang="en-US" sz="1600" b="0" i="1" dirty="0">
                <a:solidFill>
                  <a:schemeClr val="accent1"/>
                </a:solidFill>
                <a:ea typeface="+mn-lt"/>
                <a:cs typeface="+mn-lt"/>
              </a:rPr>
              <a:t> </a:t>
            </a:r>
            <a:r>
              <a:rPr lang="en-US" sz="1600" b="0" i="1" dirty="0" err="1">
                <a:solidFill>
                  <a:schemeClr val="accent1"/>
                </a:solidFill>
                <a:ea typeface="+mn-lt"/>
                <a:cs typeface="+mn-lt"/>
              </a:rPr>
              <a:t>olarak</a:t>
            </a:r>
            <a:r>
              <a:rPr lang="en-US" sz="1600" b="0" i="1" dirty="0">
                <a:solidFill>
                  <a:schemeClr val="accent1"/>
                </a:solidFill>
                <a:ea typeface="+mn-lt"/>
                <a:cs typeface="+mn-lt"/>
              </a:rPr>
              <a:t> </a:t>
            </a:r>
            <a:r>
              <a:rPr lang="en-US" sz="1600" b="0" i="1" dirty="0" err="1">
                <a:solidFill>
                  <a:schemeClr val="accent1"/>
                </a:solidFill>
                <a:ea typeface="+mn-lt"/>
                <a:cs typeface="+mn-lt"/>
              </a:rPr>
              <a:t>tasarlanmıştır</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bu</a:t>
            </a:r>
            <a:r>
              <a:rPr lang="en-US" sz="1600" b="0" i="1" dirty="0">
                <a:solidFill>
                  <a:schemeClr val="accent1"/>
                </a:solidFill>
                <a:ea typeface="+mn-lt"/>
                <a:cs typeface="+mn-lt"/>
              </a:rPr>
              <a:t> da </a:t>
            </a:r>
            <a:r>
              <a:rPr lang="en-US" sz="1600" b="0" i="1" dirty="0" err="1">
                <a:solidFill>
                  <a:schemeClr val="accent1"/>
                </a:solidFill>
                <a:ea typeface="+mn-lt"/>
                <a:cs typeface="+mn-lt"/>
              </a:rPr>
              <a:t>onu</a:t>
            </a:r>
            <a:r>
              <a:rPr lang="en-US" sz="1600" b="0" i="1" dirty="0">
                <a:solidFill>
                  <a:schemeClr val="accent1"/>
                </a:solidFill>
                <a:ea typeface="+mn-lt"/>
                <a:cs typeface="+mn-lt"/>
              </a:rPr>
              <a:t> </a:t>
            </a:r>
            <a:r>
              <a:rPr lang="en-US" sz="1600" b="0" i="1" dirty="0" err="1">
                <a:solidFill>
                  <a:schemeClr val="accent1"/>
                </a:solidFill>
                <a:ea typeface="+mn-lt"/>
                <a:cs typeface="+mn-lt"/>
              </a:rPr>
              <a:t>pazarda</a:t>
            </a:r>
            <a:r>
              <a:rPr lang="en-US" sz="1600" b="0" i="1" dirty="0">
                <a:solidFill>
                  <a:schemeClr val="accent1"/>
                </a:solidFill>
                <a:ea typeface="+mn-lt"/>
                <a:cs typeface="+mn-lt"/>
              </a:rPr>
              <a:t> </a:t>
            </a:r>
            <a:r>
              <a:rPr lang="en-US" sz="1600" b="0" i="1" dirty="0" err="1">
                <a:solidFill>
                  <a:schemeClr val="accent1"/>
                </a:solidFill>
                <a:ea typeface="+mn-lt"/>
                <a:cs typeface="+mn-lt"/>
              </a:rPr>
              <a:t>öne</a:t>
            </a:r>
            <a:r>
              <a:rPr lang="en-US" sz="1600" b="0" i="1" dirty="0">
                <a:solidFill>
                  <a:schemeClr val="accent1"/>
                </a:solidFill>
                <a:ea typeface="+mn-lt"/>
                <a:cs typeface="+mn-lt"/>
              </a:rPr>
              <a:t> </a:t>
            </a:r>
            <a:r>
              <a:rPr lang="en-US" sz="1600" b="0" i="1" dirty="0" err="1">
                <a:solidFill>
                  <a:schemeClr val="accent1"/>
                </a:solidFill>
                <a:ea typeface="+mn-lt"/>
                <a:cs typeface="+mn-lt"/>
              </a:rPr>
              <a:t>çıkarır</a:t>
            </a:r>
            <a:r>
              <a:rPr lang="en-US" sz="1600" b="0" i="1" dirty="0">
                <a:solidFill>
                  <a:schemeClr val="accent1"/>
                </a:solidFill>
                <a:ea typeface="+mn-lt"/>
                <a:cs typeface="+mn-lt"/>
              </a:rPr>
              <a:t>."</a:t>
            </a:r>
            <a:endParaRPr lang="en-US" sz="1600" dirty="0">
              <a:solidFill>
                <a:schemeClr val="accent1"/>
              </a:solidFill>
            </a:endParaRPr>
          </a:p>
          <a:p>
            <a:pPr>
              <a:lnSpc>
                <a:spcPct val="120000"/>
              </a:lnSpc>
              <a:spcBef>
                <a:spcPts val="600"/>
              </a:spcBef>
              <a:spcAft>
                <a:spcPts val="600"/>
              </a:spcAft>
            </a:pPr>
            <a:r>
              <a:rPr lang="en-US" sz="1600" dirty="0">
                <a:ea typeface="+mn-lt"/>
                <a:cs typeface="+mn-lt"/>
              </a:rPr>
              <a:t>Mali durum:</a:t>
            </a:r>
            <a:endParaRPr lang="en-US" sz="1600" dirty="0"/>
          </a:p>
          <a:p>
            <a:pPr>
              <a:lnSpc>
                <a:spcPct val="120000"/>
              </a:lnSpc>
              <a:spcBef>
                <a:spcPts val="600"/>
              </a:spcBef>
              <a:spcAft>
                <a:spcPts val="600"/>
              </a:spcAft>
            </a:pPr>
            <a:r>
              <a:rPr lang="en-US" sz="1600" dirty="0">
                <a:solidFill>
                  <a:schemeClr val="accent1"/>
                </a:solidFill>
                <a:ea typeface="+mn-lt"/>
                <a:cs typeface="+mn-lt"/>
              </a:rPr>
              <a:t>Net </a:t>
            </a:r>
            <a:r>
              <a:rPr lang="en-US" sz="1600" dirty="0" err="1">
                <a:solidFill>
                  <a:schemeClr val="accent1"/>
                </a:solidFill>
                <a:ea typeface="+mn-lt"/>
                <a:cs typeface="+mn-lt"/>
              </a:rPr>
              <a:t>finansal</a:t>
            </a:r>
            <a:r>
              <a:rPr lang="en-US" sz="1600" dirty="0">
                <a:solidFill>
                  <a:schemeClr val="accent1"/>
                </a:solidFill>
                <a:ea typeface="+mn-lt"/>
                <a:cs typeface="+mn-lt"/>
              </a:rPr>
              <a:t> </a:t>
            </a:r>
            <a:r>
              <a:rPr lang="en-US" sz="1600" dirty="0" err="1">
                <a:solidFill>
                  <a:schemeClr val="accent1"/>
                </a:solidFill>
                <a:ea typeface="+mn-lt"/>
                <a:cs typeface="+mn-lt"/>
              </a:rPr>
              <a:t>tahminler</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ölçütler</a:t>
            </a:r>
            <a:r>
              <a:rPr lang="en-US" sz="1600" dirty="0">
                <a:solidFill>
                  <a:schemeClr val="accent1"/>
                </a:solidFill>
                <a:ea typeface="+mn-lt"/>
                <a:cs typeface="+mn-lt"/>
              </a:rPr>
              <a:t> </a:t>
            </a:r>
            <a:r>
              <a:rPr lang="en-US" sz="1600" dirty="0" err="1">
                <a:solidFill>
                  <a:schemeClr val="accent1"/>
                </a:solidFill>
                <a:ea typeface="+mn-lt"/>
                <a:cs typeface="+mn-lt"/>
              </a:rPr>
              <a:t>sunun</a:t>
            </a:r>
            <a:r>
              <a:rPr lang="en-US" sz="1600" dirty="0">
                <a:solidFill>
                  <a:schemeClr val="accent1"/>
                </a:solidFill>
                <a:ea typeface="+mn-lt"/>
                <a:cs typeface="+mn-lt"/>
              </a:rPr>
              <a:t>. </a:t>
            </a:r>
            <a:r>
              <a:rPr lang="en-US" sz="1600" b="0" dirty="0" err="1">
                <a:solidFill>
                  <a:schemeClr val="accent1"/>
                </a:solidFill>
                <a:ea typeface="+mn-lt"/>
                <a:cs typeface="+mn-lt"/>
              </a:rPr>
              <a:t>Örneğin</a:t>
            </a:r>
            <a:r>
              <a:rPr lang="en-US" sz="1600" b="0" i="1" dirty="0">
                <a:solidFill>
                  <a:schemeClr val="accent1"/>
                </a:solidFill>
                <a:ea typeface="+mn-lt"/>
                <a:cs typeface="+mn-lt"/>
              </a:rPr>
              <a:t>, "</a:t>
            </a:r>
            <a:r>
              <a:rPr lang="en-US" sz="1600" b="0" i="1" dirty="0" err="1">
                <a:solidFill>
                  <a:schemeClr val="accent1"/>
                </a:solidFill>
                <a:ea typeface="+mn-lt"/>
                <a:cs typeface="+mn-lt"/>
              </a:rPr>
              <a:t>Düşük</a:t>
            </a:r>
            <a:r>
              <a:rPr lang="en-US" sz="1600" b="0" i="1" dirty="0">
                <a:solidFill>
                  <a:schemeClr val="accent1"/>
                </a:solidFill>
                <a:ea typeface="+mn-lt"/>
                <a:cs typeface="+mn-lt"/>
              </a:rPr>
              <a:t> </a:t>
            </a:r>
            <a:r>
              <a:rPr lang="en-US" sz="1600" b="0" i="1" dirty="0" err="1">
                <a:solidFill>
                  <a:schemeClr val="accent1"/>
                </a:solidFill>
                <a:ea typeface="+mn-lt"/>
                <a:cs typeface="+mn-lt"/>
              </a:rPr>
              <a:t>müşteri</a:t>
            </a:r>
            <a:r>
              <a:rPr lang="en-US" sz="1600" b="0" i="1" dirty="0">
                <a:solidFill>
                  <a:schemeClr val="accent1"/>
                </a:solidFill>
                <a:ea typeface="+mn-lt"/>
                <a:cs typeface="+mn-lt"/>
              </a:rPr>
              <a:t> </a:t>
            </a:r>
            <a:r>
              <a:rPr lang="en-US" sz="1600" b="0" i="1" dirty="0" err="1">
                <a:solidFill>
                  <a:schemeClr val="accent1"/>
                </a:solidFill>
                <a:ea typeface="+mn-lt"/>
                <a:cs typeface="+mn-lt"/>
              </a:rPr>
              <a:t>edinme</a:t>
            </a:r>
            <a:r>
              <a:rPr lang="en-US" sz="1600" b="0" i="1" dirty="0">
                <a:solidFill>
                  <a:schemeClr val="accent1"/>
                </a:solidFill>
                <a:ea typeface="+mn-lt"/>
                <a:cs typeface="+mn-lt"/>
              </a:rPr>
              <a:t> </a:t>
            </a:r>
            <a:r>
              <a:rPr lang="en-US" sz="1600" b="0" i="1" dirty="0" err="1">
                <a:solidFill>
                  <a:schemeClr val="accent1"/>
                </a:solidFill>
                <a:ea typeface="+mn-lt"/>
                <a:cs typeface="+mn-lt"/>
              </a:rPr>
              <a:t>maliyeti</a:t>
            </a:r>
            <a:r>
              <a:rPr lang="en-US" sz="1600" b="0" i="1" dirty="0">
                <a:solidFill>
                  <a:schemeClr val="accent1"/>
                </a:solidFill>
                <a:ea typeface="+mn-lt"/>
                <a:cs typeface="+mn-lt"/>
              </a:rPr>
              <a:t> (CAC) </a:t>
            </a:r>
            <a:r>
              <a:rPr lang="en-US" sz="1600" b="0" i="1" dirty="0" err="1">
                <a:solidFill>
                  <a:schemeClr val="accent1"/>
                </a:solidFill>
                <a:ea typeface="+mn-lt"/>
                <a:cs typeface="+mn-lt"/>
              </a:rPr>
              <a:t>ile</a:t>
            </a:r>
            <a:r>
              <a:rPr lang="en-US" sz="1600" b="0" i="1" dirty="0">
                <a:solidFill>
                  <a:schemeClr val="accent1"/>
                </a:solidFill>
                <a:ea typeface="+mn-lt"/>
                <a:cs typeface="+mn-lt"/>
              </a:rPr>
              <a:t> </a:t>
            </a:r>
            <a:r>
              <a:rPr lang="en-US" sz="1600" b="0" i="1" dirty="0" err="1">
                <a:solidFill>
                  <a:schemeClr val="accent1"/>
                </a:solidFill>
                <a:ea typeface="+mn-lt"/>
                <a:cs typeface="+mn-lt"/>
              </a:rPr>
              <a:t>desteklenen</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sürdürülebilir</a:t>
            </a:r>
            <a:r>
              <a:rPr lang="en-US" sz="1600" b="0" i="1" dirty="0">
                <a:solidFill>
                  <a:schemeClr val="accent1"/>
                </a:solidFill>
                <a:ea typeface="+mn-lt"/>
                <a:cs typeface="+mn-lt"/>
              </a:rPr>
              <a:t> </a:t>
            </a:r>
            <a:r>
              <a:rPr lang="en-US" sz="1600" b="0" i="1" dirty="0" err="1">
                <a:solidFill>
                  <a:schemeClr val="accent1"/>
                </a:solidFill>
                <a:ea typeface="+mn-lt"/>
                <a:cs typeface="+mn-lt"/>
              </a:rPr>
              <a:t>büyüme</a:t>
            </a:r>
            <a:r>
              <a:rPr lang="en-US" sz="1600" b="0" i="1" dirty="0">
                <a:solidFill>
                  <a:schemeClr val="accent1"/>
                </a:solidFill>
                <a:ea typeface="+mn-lt"/>
                <a:cs typeface="+mn-lt"/>
              </a:rPr>
              <a:t> </a:t>
            </a:r>
            <a:r>
              <a:rPr lang="en-US" sz="1600" b="0" i="1" dirty="0" err="1">
                <a:solidFill>
                  <a:schemeClr val="accent1"/>
                </a:solidFill>
                <a:ea typeface="+mn-lt"/>
                <a:cs typeface="+mn-lt"/>
              </a:rPr>
              <a:t>ve</a:t>
            </a:r>
            <a:r>
              <a:rPr lang="en-US" sz="1600" b="0" i="1" dirty="0">
                <a:solidFill>
                  <a:schemeClr val="accent1"/>
                </a:solidFill>
                <a:ea typeface="+mn-lt"/>
                <a:cs typeface="+mn-lt"/>
              </a:rPr>
              <a:t> </a:t>
            </a:r>
            <a:r>
              <a:rPr lang="en-US" sz="1600" b="0" i="1" dirty="0" err="1">
                <a:solidFill>
                  <a:schemeClr val="accent1"/>
                </a:solidFill>
                <a:ea typeface="+mn-lt"/>
                <a:cs typeface="+mn-lt"/>
              </a:rPr>
              <a:t>karlılık</a:t>
            </a:r>
            <a:r>
              <a:rPr lang="en-US" sz="1600" b="0" i="1" dirty="0">
                <a:solidFill>
                  <a:schemeClr val="accent1"/>
                </a:solidFill>
                <a:ea typeface="+mn-lt"/>
                <a:cs typeface="+mn-lt"/>
              </a:rPr>
              <a:t> </a:t>
            </a:r>
            <a:r>
              <a:rPr lang="en-US" sz="1600" b="0" i="1" dirty="0" err="1">
                <a:solidFill>
                  <a:schemeClr val="accent1"/>
                </a:solidFill>
                <a:ea typeface="+mn-lt"/>
                <a:cs typeface="+mn-lt"/>
              </a:rPr>
              <a:t>sağlayan</a:t>
            </a:r>
            <a:r>
              <a:rPr lang="en-US" sz="1600" b="0" i="1" dirty="0">
                <a:solidFill>
                  <a:schemeClr val="accent1"/>
                </a:solidFill>
                <a:ea typeface="+mn-lt"/>
                <a:cs typeface="+mn-lt"/>
              </a:rPr>
              <a:t> %60 </a:t>
            </a:r>
            <a:r>
              <a:rPr lang="en-US" sz="1600" b="0" i="1" dirty="0" err="1">
                <a:solidFill>
                  <a:schemeClr val="accent1"/>
                </a:solidFill>
                <a:ea typeface="+mn-lt"/>
                <a:cs typeface="+mn-lt"/>
              </a:rPr>
              <a:t>brüt</a:t>
            </a:r>
            <a:r>
              <a:rPr lang="en-US" sz="1600" b="0" i="1" dirty="0">
                <a:solidFill>
                  <a:schemeClr val="accent1"/>
                </a:solidFill>
                <a:ea typeface="+mn-lt"/>
                <a:cs typeface="+mn-lt"/>
              </a:rPr>
              <a:t> </a:t>
            </a:r>
            <a:r>
              <a:rPr lang="en-US" sz="1600" b="0" i="1" dirty="0" err="1">
                <a:solidFill>
                  <a:schemeClr val="accent1"/>
                </a:solidFill>
                <a:ea typeface="+mn-lt"/>
                <a:cs typeface="+mn-lt"/>
              </a:rPr>
              <a:t>kar</a:t>
            </a:r>
            <a:r>
              <a:rPr lang="en-US" sz="1600" b="0" i="1" dirty="0">
                <a:solidFill>
                  <a:schemeClr val="accent1"/>
                </a:solidFill>
                <a:ea typeface="+mn-lt"/>
                <a:cs typeface="+mn-lt"/>
              </a:rPr>
              <a:t> </a:t>
            </a:r>
            <a:r>
              <a:rPr lang="en-US" sz="1600" b="0" i="1" dirty="0" err="1">
                <a:solidFill>
                  <a:schemeClr val="accent1"/>
                </a:solidFill>
                <a:ea typeface="+mn-lt"/>
                <a:cs typeface="+mn-lt"/>
              </a:rPr>
              <a:t>marjı</a:t>
            </a:r>
            <a:r>
              <a:rPr lang="en-US" sz="1600" b="0" i="1" dirty="0">
                <a:solidFill>
                  <a:schemeClr val="accent1"/>
                </a:solidFill>
                <a:ea typeface="+mn-lt"/>
                <a:cs typeface="+mn-lt"/>
              </a:rPr>
              <a:t> </a:t>
            </a:r>
            <a:r>
              <a:rPr lang="en-US" sz="1600" b="0" i="1" dirty="0" err="1">
                <a:solidFill>
                  <a:schemeClr val="accent1"/>
                </a:solidFill>
                <a:ea typeface="+mn-lt"/>
                <a:cs typeface="+mn-lt"/>
              </a:rPr>
              <a:t>ile</a:t>
            </a:r>
            <a:r>
              <a:rPr lang="en-US" sz="1600" b="0" i="1" dirty="0">
                <a:solidFill>
                  <a:schemeClr val="accent1"/>
                </a:solidFill>
                <a:ea typeface="+mn-lt"/>
                <a:cs typeface="+mn-lt"/>
              </a:rPr>
              <a:t> ilk </a:t>
            </a:r>
            <a:r>
              <a:rPr lang="en-US" sz="1600" b="0" i="1" dirty="0" err="1">
                <a:solidFill>
                  <a:schemeClr val="accent1"/>
                </a:solidFill>
                <a:ea typeface="+mn-lt"/>
                <a:cs typeface="+mn-lt"/>
              </a:rPr>
              <a:t>yıl</a:t>
            </a:r>
            <a:r>
              <a:rPr lang="en-US" sz="1600" b="0" i="1" dirty="0">
                <a:solidFill>
                  <a:schemeClr val="accent1"/>
                </a:solidFill>
                <a:ea typeface="+mn-lt"/>
                <a:cs typeface="+mn-lt"/>
              </a:rPr>
              <a:t> </a:t>
            </a:r>
            <a:r>
              <a:rPr lang="en-US" sz="1600" b="0" i="1" dirty="0" err="1">
                <a:solidFill>
                  <a:schemeClr val="accent1"/>
                </a:solidFill>
                <a:ea typeface="+mn-lt"/>
                <a:cs typeface="+mn-lt"/>
              </a:rPr>
              <a:t>içinde</a:t>
            </a:r>
            <a:r>
              <a:rPr lang="en-US" sz="1600" b="0" i="1" dirty="0">
                <a:solidFill>
                  <a:schemeClr val="accent1"/>
                </a:solidFill>
                <a:ea typeface="+mn-lt"/>
                <a:cs typeface="+mn-lt"/>
              </a:rPr>
              <a:t> 2 </a:t>
            </a:r>
            <a:r>
              <a:rPr lang="en-US" sz="1600" b="0" i="1" dirty="0" err="1">
                <a:solidFill>
                  <a:schemeClr val="accent1"/>
                </a:solidFill>
                <a:ea typeface="+mn-lt"/>
                <a:cs typeface="+mn-lt"/>
              </a:rPr>
              <a:t>milyon</a:t>
            </a:r>
            <a:r>
              <a:rPr lang="en-US" sz="1600" b="0" i="1" dirty="0">
                <a:solidFill>
                  <a:schemeClr val="accent1"/>
                </a:solidFill>
                <a:ea typeface="+mn-lt"/>
                <a:cs typeface="+mn-lt"/>
              </a:rPr>
              <a:t> </a:t>
            </a:r>
            <a:r>
              <a:rPr lang="en-US" sz="1600" b="0" i="1" dirty="0" err="1">
                <a:solidFill>
                  <a:schemeClr val="accent1"/>
                </a:solidFill>
                <a:ea typeface="+mn-lt"/>
                <a:cs typeface="+mn-lt"/>
              </a:rPr>
              <a:t>dolar</a:t>
            </a:r>
            <a:r>
              <a:rPr lang="en-US" sz="1600" b="0" i="1" dirty="0">
                <a:solidFill>
                  <a:schemeClr val="accent1"/>
                </a:solidFill>
                <a:ea typeface="+mn-lt"/>
                <a:cs typeface="+mn-lt"/>
              </a:rPr>
              <a:t> </a:t>
            </a:r>
            <a:r>
              <a:rPr lang="en-US" sz="1600" b="0" i="1" dirty="0" err="1">
                <a:solidFill>
                  <a:schemeClr val="accent1"/>
                </a:solidFill>
                <a:ea typeface="+mn-lt"/>
                <a:cs typeface="+mn-lt"/>
              </a:rPr>
              <a:t>gelir</a:t>
            </a:r>
            <a:r>
              <a:rPr lang="en-US" sz="1600" b="0" i="1" dirty="0">
                <a:solidFill>
                  <a:schemeClr val="accent1"/>
                </a:solidFill>
                <a:ea typeface="+mn-lt"/>
                <a:cs typeface="+mn-lt"/>
              </a:rPr>
              <a:t> </a:t>
            </a:r>
            <a:r>
              <a:rPr lang="en-US" sz="1600" b="0" i="1" dirty="0" err="1">
                <a:solidFill>
                  <a:schemeClr val="accent1"/>
                </a:solidFill>
                <a:ea typeface="+mn-lt"/>
                <a:cs typeface="+mn-lt"/>
              </a:rPr>
              <a:t>öngörüyoruz</a:t>
            </a:r>
            <a:r>
              <a:rPr lang="en-US" sz="1600" b="0" i="1" dirty="0">
                <a:solidFill>
                  <a:schemeClr val="accent1"/>
                </a:solidFill>
                <a:ea typeface="+mn-lt"/>
                <a:cs typeface="+mn-lt"/>
              </a:rPr>
              <a:t>."</a:t>
            </a:r>
            <a:endParaRPr lang="en-US" dirty="0">
              <a:solidFill>
                <a:schemeClr val="accent1"/>
              </a:solidFill>
            </a:endParaRPr>
          </a:p>
          <a:p>
            <a:pPr>
              <a:lnSpc>
                <a:spcPct val="100000"/>
              </a:lnSpc>
              <a:spcBef>
                <a:spcPts val="600"/>
              </a:spcBef>
              <a:spcAft>
                <a:spcPts val="600"/>
              </a:spcAft>
            </a:pPr>
            <a:endParaRPr lang="en-US" sz="1600" dirty="0">
              <a:solidFill>
                <a:schemeClr val="accent1"/>
              </a:solidFill>
            </a:endParaRPr>
          </a:p>
        </p:txBody>
      </p:sp>
      <p:pic>
        <p:nvPicPr>
          <p:cNvPr id="5" name="Resim 4">
            <a:extLst>
              <a:ext uri="{FF2B5EF4-FFF2-40B4-BE49-F238E27FC236}">
                <a16:creationId xmlns:a16="http://schemas.microsoft.com/office/drawing/2014/main" id="{DB06A82F-5DC9-3FEF-7E9B-4D440043401C}"/>
              </a:ext>
            </a:extLst>
          </p:cNvPr>
          <p:cNvPicPr>
            <a:picLocks noChangeAspect="1"/>
          </p:cNvPicPr>
          <p:nvPr/>
        </p:nvPicPr>
        <p:blipFill>
          <a:blip r:embed="rId2"/>
          <a:stretch>
            <a:fillRect/>
          </a:stretch>
        </p:blipFill>
        <p:spPr>
          <a:xfrm>
            <a:off x="183823" y="6030826"/>
            <a:ext cx="1267002" cy="685896"/>
          </a:xfrm>
          <a:prstGeom prst="rect">
            <a:avLst/>
          </a:prstGeom>
        </p:spPr>
      </p:pic>
    </p:spTree>
    <p:extLst>
      <p:ext uri="{BB962C8B-B14F-4D97-AF65-F5344CB8AC3E}">
        <p14:creationId xmlns:p14="http://schemas.microsoft.com/office/powerpoint/2010/main" val="151669866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7689-493D-1624-7929-C678760FE14B}"/>
              </a:ext>
            </a:extLst>
          </p:cNvPr>
          <p:cNvSpPr>
            <a:spLocks noGrp="1"/>
          </p:cNvSpPr>
          <p:nvPr>
            <p:ph type="title"/>
          </p:nvPr>
        </p:nvSpPr>
        <p:spPr>
          <a:xfrm>
            <a:off x="838200" y="365125"/>
            <a:ext cx="10091468" cy="799441"/>
          </a:xfrm>
        </p:spPr>
        <p:txBody>
          <a:bodyPr/>
          <a:lstStyle/>
          <a:p>
            <a:r>
              <a:rPr lang="sl-SI" sz="3400" err="1"/>
              <a:t>Dahil edilecek kilit bilgiler</a:t>
            </a:r>
            <a:endParaRPr lang="sl-SI" sz="3400"/>
          </a:p>
        </p:txBody>
      </p:sp>
      <p:sp>
        <p:nvSpPr>
          <p:cNvPr id="3" name="Content Placeholder 2">
            <a:extLst>
              <a:ext uri="{FF2B5EF4-FFF2-40B4-BE49-F238E27FC236}">
                <a16:creationId xmlns:a16="http://schemas.microsoft.com/office/drawing/2014/main" id="{4DA98FB8-37FB-02E6-6D6A-D1FDDA591FFB}"/>
              </a:ext>
            </a:extLst>
          </p:cNvPr>
          <p:cNvSpPr>
            <a:spLocks noGrp="1"/>
          </p:cNvSpPr>
          <p:nvPr>
            <p:ph idx="1"/>
          </p:nvPr>
        </p:nvSpPr>
        <p:spPr>
          <a:xfrm>
            <a:off x="838200" y="1423358"/>
            <a:ext cx="10515600" cy="4753605"/>
          </a:xfrm>
        </p:spPr>
        <p:txBody>
          <a:bodyPr vert="horz" lIns="91440" tIns="45720" rIns="91440" bIns="45720" rtlCol="0" anchor="t">
            <a:normAutofit fontScale="92500" lnSpcReduction="20000"/>
          </a:bodyPr>
          <a:lstStyle/>
          <a:p>
            <a:pPr marL="0" indent="0">
              <a:lnSpc>
                <a:spcPct val="150000"/>
              </a:lnSpc>
              <a:spcBef>
                <a:spcPts val="600"/>
              </a:spcBef>
              <a:spcAft>
                <a:spcPts val="600"/>
              </a:spcAft>
              <a:buNone/>
            </a:pPr>
            <a:r>
              <a:rPr lang="en-US" sz="1800" dirty="0" err="1">
                <a:solidFill>
                  <a:schemeClr val="accent1"/>
                </a:solidFill>
              </a:rPr>
              <a:t>Vizyon</a:t>
            </a:r>
            <a:r>
              <a:rPr lang="en-US" sz="1800" dirty="0">
                <a:solidFill>
                  <a:schemeClr val="accent1"/>
                </a:solidFill>
              </a:rPr>
              <a:t> </a:t>
            </a:r>
            <a:r>
              <a:rPr lang="en-US" sz="1800" dirty="0" err="1">
                <a:solidFill>
                  <a:schemeClr val="accent1"/>
                </a:solidFill>
              </a:rPr>
              <a:t>ve</a:t>
            </a:r>
            <a:r>
              <a:rPr lang="en-US" sz="1800" dirty="0">
                <a:solidFill>
                  <a:schemeClr val="accent1"/>
                </a:solidFill>
              </a:rPr>
              <a:t> </a:t>
            </a:r>
            <a:r>
              <a:rPr lang="en-US" sz="1800" dirty="0" err="1">
                <a:solidFill>
                  <a:schemeClr val="accent1"/>
                </a:solidFill>
              </a:rPr>
              <a:t>Misyon</a:t>
            </a:r>
            <a:r>
              <a:rPr lang="en-US" sz="1800" dirty="0">
                <a:solidFill>
                  <a:schemeClr val="accent1"/>
                </a:solidFill>
              </a:rPr>
              <a:t>: </a:t>
            </a:r>
            <a:r>
              <a:rPr lang="en-US" sz="1800" b="0" dirty="0" err="1">
                <a:solidFill>
                  <a:schemeClr val="accent1"/>
                </a:solidFill>
              </a:rPr>
              <a:t>Şirketinizin</a:t>
            </a:r>
            <a:r>
              <a:rPr lang="en-US" sz="1800" b="0" dirty="0">
                <a:solidFill>
                  <a:schemeClr val="accent1"/>
                </a:solidFill>
              </a:rPr>
              <a:t> </a:t>
            </a:r>
            <a:r>
              <a:rPr lang="en-US" sz="1800" dirty="0" err="1">
                <a:solidFill>
                  <a:schemeClr val="accent1"/>
                </a:solidFill>
              </a:rPr>
              <a:t>uzun</a:t>
            </a:r>
            <a:r>
              <a:rPr lang="en-US" sz="1800" dirty="0">
                <a:solidFill>
                  <a:schemeClr val="accent1"/>
                </a:solidFill>
              </a:rPr>
              <a:t> </a:t>
            </a:r>
            <a:r>
              <a:rPr lang="en-US" sz="1800" dirty="0" err="1">
                <a:solidFill>
                  <a:schemeClr val="accent1"/>
                </a:solidFill>
              </a:rPr>
              <a:t>vadeli</a:t>
            </a:r>
            <a:r>
              <a:rPr lang="en-US" sz="1800" dirty="0">
                <a:solidFill>
                  <a:schemeClr val="accent1"/>
                </a:solidFill>
              </a:rPr>
              <a:t> </a:t>
            </a:r>
            <a:r>
              <a:rPr lang="en-US" sz="1800" dirty="0" err="1">
                <a:solidFill>
                  <a:schemeClr val="accent1"/>
                </a:solidFill>
              </a:rPr>
              <a:t>vizyonunu</a:t>
            </a:r>
            <a:r>
              <a:rPr lang="en-US" sz="1800" dirty="0">
                <a:solidFill>
                  <a:schemeClr val="accent1"/>
                </a:solidFill>
              </a:rPr>
              <a:t> </a:t>
            </a:r>
            <a:r>
              <a:rPr lang="en-US" sz="1800" dirty="0" err="1">
                <a:solidFill>
                  <a:schemeClr val="accent1"/>
                </a:solidFill>
              </a:rPr>
              <a:t>ve</a:t>
            </a:r>
            <a:r>
              <a:rPr lang="en-US" sz="1800" dirty="0">
                <a:solidFill>
                  <a:schemeClr val="accent1"/>
                </a:solidFill>
              </a:rPr>
              <a:t> </a:t>
            </a:r>
            <a:r>
              <a:rPr lang="en-US" sz="1800" dirty="0" err="1">
                <a:solidFill>
                  <a:schemeClr val="accent1"/>
                </a:solidFill>
              </a:rPr>
              <a:t>misyonunu</a:t>
            </a:r>
            <a:r>
              <a:rPr lang="en-US" sz="1800" dirty="0">
                <a:solidFill>
                  <a:schemeClr val="accent1"/>
                </a:solidFill>
              </a:rPr>
              <a:t> </a:t>
            </a:r>
            <a:r>
              <a:rPr lang="en-US" sz="1800" b="0" dirty="0" err="1">
                <a:solidFill>
                  <a:schemeClr val="accent1"/>
                </a:solidFill>
              </a:rPr>
              <a:t>açıkça</a:t>
            </a:r>
            <a:r>
              <a:rPr lang="en-US" sz="1800" b="0" dirty="0">
                <a:solidFill>
                  <a:schemeClr val="accent1"/>
                </a:solidFill>
              </a:rPr>
              <a:t> </a:t>
            </a:r>
            <a:r>
              <a:rPr lang="en-US" sz="1800" b="0" dirty="0" err="1">
                <a:solidFill>
                  <a:schemeClr val="accent1"/>
                </a:solidFill>
              </a:rPr>
              <a:t>belirtin</a:t>
            </a:r>
            <a:r>
              <a:rPr lang="en-US" sz="1800" b="0" dirty="0">
                <a:solidFill>
                  <a:schemeClr val="accent1"/>
                </a:solidFill>
              </a:rPr>
              <a:t>.</a:t>
            </a:r>
            <a:endParaRPr lang="sl-SI" sz="1800" b="0" dirty="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Örnek: "</a:t>
            </a:r>
            <a:r>
              <a:rPr lang="en-US" sz="1800" b="0" i="1" dirty="0" err="1">
                <a:solidFill>
                  <a:schemeClr val="accent1"/>
                </a:solidFill>
              </a:rPr>
              <a:t>Misyonumuz</a:t>
            </a:r>
            <a:r>
              <a:rPr lang="en-US" sz="1800" b="0" i="1" dirty="0">
                <a:solidFill>
                  <a:schemeClr val="accent1"/>
                </a:solidFill>
              </a:rPr>
              <a:t> </a:t>
            </a:r>
            <a:r>
              <a:rPr lang="en-US" sz="1800" b="0" i="1" dirty="0" err="1">
                <a:solidFill>
                  <a:schemeClr val="accent1"/>
                </a:solidFill>
              </a:rPr>
              <a:t>temiz</a:t>
            </a:r>
            <a:r>
              <a:rPr lang="en-US" sz="1800" b="0" i="1" dirty="0">
                <a:solidFill>
                  <a:schemeClr val="accent1"/>
                </a:solidFill>
              </a:rPr>
              <a:t> </a:t>
            </a:r>
            <a:r>
              <a:rPr lang="en-US" sz="1800" b="0" i="1" dirty="0" err="1">
                <a:solidFill>
                  <a:schemeClr val="accent1"/>
                </a:solidFill>
              </a:rPr>
              <a:t>suyu</a:t>
            </a:r>
            <a:r>
              <a:rPr lang="en-US" sz="1800" b="0" i="1" dirty="0">
                <a:solidFill>
                  <a:schemeClr val="accent1"/>
                </a:solidFill>
              </a:rPr>
              <a:t> </a:t>
            </a:r>
            <a:r>
              <a:rPr lang="en-US" sz="1800" b="0" i="1" dirty="0" err="1">
                <a:solidFill>
                  <a:schemeClr val="accent1"/>
                </a:solidFill>
              </a:rPr>
              <a:t>herkes</a:t>
            </a:r>
            <a:r>
              <a:rPr lang="en-US" sz="1800" b="0" i="1" dirty="0">
                <a:solidFill>
                  <a:schemeClr val="accent1"/>
                </a:solidFill>
              </a:rPr>
              <a:t> </a:t>
            </a:r>
            <a:r>
              <a:rPr lang="en-US" sz="1800" b="0" i="1" dirty="0" err="1">
                <a:solidFill>
                  <a:schemeClr val="accent1"/>
                </a:solidFill>
              </a:rPr>
              <a:t>için</a:t>
            </a:r>
            <a:r>
              <a:rPr lang="en-US" sz="1800" b="0" i="1" dirty="0">
                <a:solidFill>
                  <a:schemeClr val="accent1"/>
                </a:solidFill>
              </a:rPr>
              <a:t> her </a:t>
            </a:r>
            <a:r>
              <a:rPr lang="en-US" sz="1800" b="0" i="1" dirty="0" err="1">
                <a:solidFill>
                  <a:schemeClr val="accent1"/>
                </a:solidFill>
              </a:rPr>
              <a:t>yerde</a:t>
            </a:r>
            <a:r>
              <a:rPr lang="en-US" sz="1800" b="0" i="1" dirty="0">
                <a:solidFill>
                  <a:schemeClr val="accent1"/>
                </a:solidFill>
              </a:rPr>
              <a:t> </a:t>
            </a:r>
            <a:r>
              <a:rPr lang="en-US" sz="1800" b="0" i="1" dirty="0" err="1">
                <a:solidFill>
                  <a:schemeClr val="accent1"/>
                </a:solidFill>
              </a:rPr>
              <a:t>erişilebilir</a:t>
            </a:r>
            <a:r>
              <a:rPr lang="en-US" sz="1800" b="0" i="1" dirty="0">
                <a:solidFill>
                  <a:schemeClr val="accent1"/>
                </a:solidFill>
              </a:rPr>
              <a:t> </a:t>
            </a:r>
            <a:r>
              <a:rPr lang="en-US" sz="1800" b="0" i="1" dirty="0" err="1">
                <a:solidFill>
                  <a:schemeClr val="accent1"/>
                </a:solidFill>
              </a:rPr>
              <a:t>kılmaktır</a:t>
            </a:r>
            <a:r>
              <a:rPr lang="en-US" sz="1800" b="0" i="1" dirty="0">
                <a:solidFill>
                  <a:schemeClr val="accent1"/>
                </a:solidFill>
              </a:rPr>
              <a:t>."</a:t>
            </a:r>
          </a:p>
          <a:p>
            <a:pPr marL="0" indent="0">
              <a:lnSpc>
                <a:spcPct val="150000"/>
              </a:lnSpc>
              <a:spcBef>
                <a:spcPts val="600"/>
              </a:spcBef>
              <a:spcAft>
                <a:spcPts val="600"/>
              </a:spcAft>
              <a:buNone/>
            </a:pPr>
            <a:r>
              <a:rPr lang="en-US" sz="1800" dirty="0" err="1">
                <a:solidFill>
                  <a:schemeClr val="accent1"/>
                </a:solidFill>
              </a:rPr>
              <a:t>Benzersiz</a:t>
            </a:r>
            <a:r>
              <a:rPr lang="en-US" sz="1800" dirty="0">
                <a:solidFill>
                  <a:schemeClr val="accent1"/>
                </a:solidFill>
              </a:rPr>
              <a:t> Değer </a:t>
            </a:r>
            <a:r>
              <a:rPr lang="en-US" sz="1800" dirty="0" err="1">
                <a:solidFill>
                  <a:schemeClr val="accent1"/>
                </a:solidFill>
              </a:rPr>
              <a:t>Önerisi</a:t>
            </a:r>
            <a:r>
              <a:rPr lang="en-US" sz="1800" dirty="0">
                <a:solidFill>
                  <a:schemeClr val="accent1"/>
                </a:solidFill>
              </a:rPr>
              <a:t>: </a:t>
            </a:r>
            <a:r>
              <a:rPr lang="en-US" sz="1800" dirty="0" err="1">
                <a:solidFill>
                  <a:schemeClr val="accent1"/>
                </a:solidFill>
              </a:rPr>
              <a:t>Ürününüzü</a:t>
            </a:r>
            <a:r>
              <a:rPr lang="en-US" sz="1800" dirty="0">
                <a:solidFill>
                  <a:schemeClr val="accent1"/>
                </a:solidFill>
              </a:rPr>
              <a:t> </a:t>
            </a:r>
            <a:r>
              <a:rPr lang="en-US" sz="1800" b="0" dirty="0" err="1">
                <a:solidFill>
                  <a:schemeClr val="accent1"/>
                </a:solidFill>
              </a:rPr>
              <a:t>rakiplerinizden</a:t>
            </a:r>
            <a:r>
              <a:rPr lang="en-US" sz="1800" b="0" dirty="0">
                <a:solidFill>
                  <a:schemeClr val="accent1"/>
                </a:solidFill>
              </a:rPr>
              <a:t> </a:t>
            </a:r>
            <a:r>
              <a:rPr lang="en-US" sz="1800" dirty="0" err="1">
                <a:solidFill>
                  <a:schemeClr val="accent1"/>
                </a:solidFill>
              </a:rPr>
              <a:t>ayıran</a:t>
            </a:r>
            <a:r>
              <a:rPr lang="en-US" sz="1800" dirty="0">
                <a:solidFill>
                  <a:schemeClr val="accent1"/>
                </a:solidFill>
              </a:rPr>
              <a:t> </a:t>
            </a:r>
            <a:r>
              <a:rPr lang="en-US" sz="1800" b="0" dirty="0" err="1">
                <a:solidFill>
                  <a:schemeClr val="accent1"/>
                </a:solidFill>
              </a:rPr>
              <a:t>özellikleri</a:t>
            </a:r>
            <a:r>
              <a:rPr lang="en-US" sz="1800" b="0" dirty="0">
                <a:solidFill>
                  <a:schemeClr val="accent1"/>
                </a:solidFill>
              </a:rPr>
              <a:t> </a:t>
            </a:r>
            <a:r>
              <a:rPr lang="en-US" sz="1800" b="0" dirty="0" err="1">
                <a:solidFill>
                  <a:schemeClr val="accent1"/>
                </a:solidFill>
              </a:rPr>
              <a:t>vurgulayın</a:t>
            </a:r>
            <a:r>
              <a:rPr lang="en-US" sz="1800" b="0" dirty="0">
                <a:solidFill>
                  <a:schemeClr val="accent1"/>
                </a:solidFill>
              </a:rPr>
              <a:t>.</a:t>
            </a:r>
            <a:endParaRPr lang="sl-SI" sz="1800" b="0" dirty="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Örnek: "</a:t>
            </a:r>
            <a:r>
              <a:rPr lang="en-US" sz="1800" b="0" i="1" dirty="0" err="1">
                <a:solidFill>
                  <a:schemeClr val="accent1"/>
                </a:solidFill>
              </a:rPr>
              <a:t>Arıtma</a:t>
            </a:r>
            <a:r>
              <a:rPr lang="en-US" sz="1800" b="0" i="1" dirty="0">
                <a:solidFill>
                  <a:schemeClr val="accent1"/>
                </a:solidFill>
              </a:rPr>
              <a:t> </a:t>
            </a:r>
            <a:r>
              <a:rPr lang="en-US" sz="1800" b="0" i="1" dirty="0" err="1">
                <a:solidFill>
                  <a:schemeClr val="accent1"/>
                </a:solidFill>
              </a:rPr>
              <a:t>cihazımız</a:t>
            </a:r>
            <a:r>
              <a:rPr lang="en-US" sz="1800" b="0" i="1" dirty="0">
                <a:solidFill>
                  <a:schemeClr val="accent1"/>
                </a:solidFill>
              </a:rPr>
              <a:t>, </a:t>
            </a:r>
            <a:r>
              <a:rPr lang="en-US" sz="1800" b="0" i="1" dirty="0" err="1">
                <a:solidFill>
                  <a:schemeClr val="accent1"/>
                </a:solidFill>
              </a:rPr>
              <a:t>üstün</a:t>
            </a:r>
            <a:r>
              <a:rPr lang="en-US" sz="1800" b="0" i="1" dirty="0">
                <a:solidFill>
                  <a:schemeClr val="accent1"/>
                </a:solidFill>
              </a:rPr>
              <a:t> </a:t>
            </a:r>
            <a:r>
              <a:rPr lang="en-US" sz="1800" b="0" i="1" dirty="0" err="1">
                <a:solidFill>
                  <a:schemeClr val="accent1"/>
                </a:solidFill>
              </a:rPr>
              <a:t>filtreleme</a:t>
            </a:r>
            <a:r>
              <a:rPr lang="en-US" sz="1800" b="0" i="1" dirty="0">
                <a:solidFill>
                  <a:schemeClr val="accent1"/>
                </a:solidFill>
              </a:rPr>
              <a:t> </a:t>
            </a:r>
            <a:r>
              <a:rPr lang="en-US" sz="1800" b="0" i="1" dirty="0" err="1">
                <a:solidFill>
                  <a:schemeClr val="accent1"/>
                </a:solidFill>
              </a:rPr>
              <a:t>için</a:t>
            </a:r>
            <a:r>
              <a:rPr lang="en-US" sz="1800" b="0" i="1" dirty="0">
                <a:solidFill>
                  <a:schemeClr val="accent1"/>
                </a:solidFill>
              </a:rPr>
              <a:t> </a:t>
            </a:r>
            <a:r>
              <a:rPr lang="en-US" sz="1800" b="0" i="1" dirty="0" err="1">
                <a:solidFill>
                  <a:schemeClr val="accent1"/>
                </a:solidFill>
              </a:rPr>
              <a:t>nanoteknoloji</a:t>
            </a:r>
            <a:r>
              <a:rPr lang="en-US" sz="1800" b="0" i="1" dirty="0">
                <a:solidFill>
                  <a:schemeClr val="accent1"/>
                </a:solidFill>
              </a:rPr>
              <a:t> </a:t>
            </a:r>
            <a:r>
              <a:rPr lang="en-US" sz="1800" b="0" i="1" dirty="0" err="1">
                <a:solidFill>
                  <a:schemeClr val="accent1"/>
                </a:solidFill>
              </a:rPr>
              <a:t>kullanan</a:t>
            </a:r>
            <a:r>
              <a:rPr lang="en-US" sz="1800" b="0" i="1" dirty="0">
                <a:solidFill>
                  <a:schemeClr val="accent1"/>
                </a:solidFill>
              </a:rPr>
              <a:t> </a:t>
            </a:r>
            <a:r>
              <a:rPr lang="en-US" sz="1800" b="0" i="1" dirty="0" err="1">
                <a:solidFill>
                  <a:schemeClr val="accent1"/>
                </a:solidFill>
              </a:rPr>
              <a:t>tek</a:t>
            </a:r>
            <a:r>
              <a:rPr lang="en-US" sz="1800" b="0" i="1" dirty="0">
                <a:solidFill>
                  <a:schemeClr val="accent1"/>
                </a:solidFill>
              </a:rPr>
              <a:t> </a:t>
            </a:r>
            <a:r>
              <a:rPr lang="en-US" sz="1800" b="0" i="1" dirty="0" err="1">
                <a:solidFill>
                  <a:schemeClr val="accent1"/>
                </a:solidFill>
              </a:rPr>
              <a:t>cihazdır</a:t>
            </a:r>
            <a:r>
              <a:rPr lang="en-US" sz="1800" b="0" i="1" dirty="0">
                <a:solidFill>
                  <a:schemeClr val="accent1"/>
                </a:solidFill>
              </a:rPr>
              <a:t>."</a:t>
            </a:r>
          </a:p>
          <a:p>
            <a:pPr marL="0" indent="0">
              <a:lnSpc>
                <a:spcPct val="150000"/>
              </a:lnSpc>
              <a:spcBef>
                <a:spcPts val="600"/>
              </a:spcBef>
              <a:spcAft>
                <a:spcPts val="600"/>
              </a:spcAft>
              <a:buNone/>
            </a:pPr>
            <a:r>
              <a:rPr lang="en-US" sz="1800" dirty="0">
                <a:solidFill>
                  <a:schemeClr val="accent1"/>
                </a:solidFill>
              </a:rPr>
              <a:t>Pazar </a:t>
            </a:r>
            <a:r>
              <a:rPr lang="en-US" sz="1800" dirty="0" err="1">
                <a:solidFill>
                  <a:schemeClr val="accent1"/>
                </a:solidFill>
              </a:rPr>
              <a:t>Analizi</a:t>
            </a:r>
            <a:r>
              <a:rPr lang="en-US" sz="1800" dirty="0">
                <a:solidFill>
                  <a:schemeClr val="accent1"/>
                </a:solidFill>
              </a:rPr>
              <a:t> </a:t>
            </a:r>
            <a:r>
              <a:rPr lang="en-US" sz="1800" dirty="0" err="1">
                <a:solidFill>
                  <a:schemeClr val="accent1"/>
                </a:solidFill>
              </a:rPr>
              <a:t>ve</a:t>
            </a:r>
            <a:r>
              <a:rPr lang="en-US" sz="1800" dirty="0">
                <a:solidFill>
                  <a:schemeClr val="accent1"/>
                </a:solidFill>
              </a:rPr>
              <a:t> </a:t>
            </a:r>
            <a:r>
              <a:rPr lang="en-US" sz="1800" dirty="0" err="1">
                <a:solidFill>
                  <a:schemeClr val="accent1"/>
                </a:solidFill>
              </a:rPr>
              <a:t>Müşteri</a:t>
            </a:r>
            <a:r>
              <a:rPr lang="en-US" sz="1800" dirty="0">
                <a:solidFill>
                  <a:schemeClr val="accent1"/>
                </a:solidFill>
              </a:rPr>
              <a:t> </a:t>
            </a:r>
            <a:r>
              <a:rPr lang="en-US" sz="1800" dirty="0" err="1">
                <a:solidFill>
                  <a:schemeClr val="accent1"/>
                </a:solidFill>
              </a:rPr>
              <a:t>İçgörüleri</a:t>
            </a:r>
            <a:r>
              <a:rPr lang="en-US" sz="1800" dirty="0">
                <a:solidFill>
                  <a:schemeClr val="accent1"/>
                </a:solidFill>
              </a:rPr>
              <a:t>: Pazar </a:t>
            </a:r>
            <a:r>
              <a:rPr lang="en-US" sz="1800" dirty="0" err="1">
                <a:solidFill>
                  <a:schemeClr val="accent1"/>
                </a:solidFill>
              </a:rPr>
              <a:t>eğilimleri</a:t>
            </a:r>
            <a:r>
              <a:rPr lang="en-US" sz="1800" dirty="0">
                <a:solidFill>
                  <a:schemeClr val="accent1"/>
                </a:solidFill>
              </a:rPr>
              <a:t> </a:t>
            </a:r>
            <a:r>
              <a:rPr lang="en-US" sz="1800" dirty="0" err="1">
                <a:solidFill>
                  <a:schemeClr val="accent1"/>
                </a:solidFill>
              </a:rPr>
              <a:t>ve</a:t>
            </a:r>
            <a:r>
              <a:rPr lang="en-US" sz="1800" dirty="0">
                <a:solidFill>
                  <a:schemeClr val="accent1"/>
                </a:solidFill>
              </a:rPr>
              <a:t> </a:t>
            </a:r>
            <a:r>
              <a:rPr lang="en-US" sz="1800" dirty="0" err="1">
                <a:solidFill>
                  <a:schemeClr val="accent1"/>
                </a:solidFill>
              </a:rPr>
              <a:t>müşteri</a:t>
            </a:r>
            <a:r>
              <a:rPr lang="en-US" sz="1800" dirty="0">
                <a:solidFill>
                  <a:schemeClr val="accent1"/>
                </a:solidFill>
              </a:rPr>
              <a:t> </a:t>
            </a:r>
            <a:r>
              <a:rPr lang="en-US" sz="1800" dirty="0" err="1">
                <a:solidFill>
                  <a:schemeClr val="accent1"/>
                </a:solidFill>
              </a:rPr>
              <a:t>ihtiyaçları</a:t>
            </a:r>
            <a:r>
              <a:rPr lang="en-US" sz="1800" dirty="0">
                <a:solidFill>
                  <a:schemeClr val="accent1"/>
                </a:solidFill>
              </a:rPr>
              <a:t> </a:t>
            </a:r>
            <a:r>
              <a:rPr lang="en-US" sz="1800" b="0" dirty="0" err="1">
                <a:solidFill>
                  <a:schemeClr val="accent1"/>
                </a:solidFill>
              </a:rPr>
              <a:t>hakkında</a:t>
            </a:r>
            <a:r>
              <a:rPr lang="en-US" sz="1800" b="0" dirty="0">
                <a:solidFill>
                  <a:schemeClr val="accent1"/>
                </a:solidFill>
              </a:rPr>
              <a:t> </a:t>
            </a:r>
            <a:r>
              <a:rPr lang="en-US" sz="1800" b="0" dirty="0" err="1">
                <a:solidFill>
                  <a:schemeClr val="accent1"/>
                </a:solidFill>
              </a:rPr>
              <a:t>içgörü</a:t>
            </a:r>
            <a:r>
              <a:rPr lang="en-US" sz="1800" b="0" dirty="0">
                <a:solidFill>
                  <a:schemeClr val="accent1"/>
                </a:solidFill>
              </a:rPr>
              <a:t> </a:t>
            </a:r>
            <a:r>
              <a:rPr lang="en-US" sz="1800" b="0" dirty="0" err="1">
                <a:solidFill>
                  <a:schemeClr val="accent1"/>
                </a:solidFill>
              </a:rPr>
              <a:t>sağlayın</a:t>
            </a:r>
            <a:r>
              <a:rPr lang="en-US" sz="1800" b="0" dirty="0">
                <a:solidFill>
                  <a:schemeClr val="accent1"/>
                </a:solidFill>
              </a:rPr>
              <a:t>.</a:t>
            </a:r>
            <a:endParaRPr lang="sl-SI" sz="1800" b="0" dirty="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Örnek: "Pazar </a:t>
            </a:r>
            <a:r>
              <a:rPr lang="en-US" sz="1800" b="0" i="1" dirty="0" err="1">
                <a:solidFill>
                  <a:schemeClr val="accent1"/>
                </a:solidFill>
              </a:rPr>
              <a:t>araştırması</a:t>
            </a:r>
            <a:r>
              <a:rPr lang="en-US" sz="1800" b="0" i="1" dirty="0">
                <a:solidFill>
                  <a:schemeClr val="accent1"/>
                </a:solidFill>
              </a:rPr>
              <a:t> </a:t>
            </a:r>
            <a:r>
              <a:rPr lang="en-US" sz="1800" b="0" i="1" dirty="0" err="1">
                <a:solidFill>
                  <a:schemeClr val="accent1"/>
                </a:solidFill>
              </a:rPr>
              <a:t>taşınabilir</a:t>
            </a:r>
            <a:r>
              <a:rPr lang="en-US" sz="1800" b="0" i="1" dirty="0">
                <a:solidFill>
                  <a:schemeClr val="accent1"/>
                </a:solidFill>
              </a:rPr>
              <a:t>, </a:t>
            </a:r>
            <a:r>
              <a:rPr lang="en-US" sz="1800" b="0" i="1" dirty="0" err="1">
                <a:solidFill>
                  <a:schemeClr val="accent1"/>
                </a:solidFill>
              </a:rPr>
              <a:t>kullanıcı</a:t>
            </a:r>
            <a:r>
              <a:rPr lang="en-US" sz="1800" b="0" i="1" dirty="0">
                <a:solidFill>
                  <a:schemeClr val="accent1"/>
                </a:solidFill>
              </a:rPr>
              <a:t> </a:t>
            </a:r>
            <a:r>
              <a:rPr lang="en-US" sz="1800" b="0" i="1" dirty="0" err="1">
                <a:solidFill>
                  <a:schemeClr val="accent1"/>
                </a:solidFill>
              </a:rPr>
              <a:t>dostu</a:t>
            </a:r>
            <a:r>
              <a:rPr lang="en-US" sz="1800" b="0" i="1" dirty="0">
                <a:solidFill>
                  <a:schemeClr val="accent1"/>
                </a:solidFill>
              </a:rPr>
              <a:t> </a:t>
            </a:r>
            <a:r>
              <a:rPr lang="en-US" sz="1800" b="0" i="1" dirty="0" err="1">
                <a:solidFill>
                  <a:schemeClr val="accent1"/>
                </a:solidFill>
              </a:rPr>
              <a:t>su</a:t>
            </a:r>
            <a:r>
              <a:rPr lang="en-US" sz="1800" b="0" i="1" dirty="0">
                <a:solidFill>
                  <a:schemeClr val="accent1"/>
                </a:solidFill>
              </a:rPr>
              <a:t> </a:t>
            </a:r>
            <a:r>
              <a:rPr lang="en-US" sz="1800" b="0" i="1" dirty="0" err="1">
                <a:solidFill>
                  <a:schemeClr val="accent1"/>
                </a:solidFill>
              </a:rPr>
              <a:t>arıtma</a:t>
            </a:r>
            <a:r>
              <a:rPr lang="en-US" sz="1800" b="0" i="1" dirty="0">
                <a:solidFill>
                  <a:schemeClr val="accent1"/>
                </a:solidFill>
              </a:rPr>
              <a:t> </a:t>
            </a:r>
            <a:r>
              <a:rPr lang="en-US" sz="1800" b="0" i="1" dirty="0" err="1">
                <a:solidFill>
                  <a:schemeClr val="accent1"/>
                </a:solidFill>
              </a:rPr>
              <a:t>cihazlarına</a:t>
            </a:r>
            <a:r>
              <a:rPr lang="en-US" sz="1800" b="0" i="1" dirty="0">
                <a:solidFill>
                  <a:schemeClr val="accent1"/>
                </a:solidFill>
              </a:rPr>
              <a:t> </a:t>
            </a:r>
            <a:r>
              <a:rPr lang="en-US" sz="1800" b="0" i="1" dirty="0" err="1">
                <a:solidFill>
                  <a:schemeClr val="accent1"/>
                </a:solidFill>
              </a:rPr>
              <a:t>yönelik</a:t>
            </a:r>
            <a:r>
              <a:rPr lang="en-US" sz="1800" b="0" i="1" dirty="0">
                <a:solidFill>
                  <a:schemeClr val="accent1"/>
                </a:solidFill>
              </a:rPr>
              <a:t> </a:t>
            </a:r>
            <a:r>
              <a:rPr lang="en-US" sz="1800" b="0" i="1" dirty="0" err="1">
                <a:solidFill>
                  <a:schemeClr val="accent1"/>
                </a:solidFill>
              </a:rPr>
              <a:t>talebin</a:t>
            </a:r>
            <a:r>
              <a:rPr lang="en-US" sz="1800" b="0" i="1" dirty="0">
                <a:solidFill>
                  <a:schemeClr val="accent1"/>
                </a:solidFill>
              </a:rPr>
              <a:t> </a:t>
            </a:r>
            <a:r>
              <a:rPr lang="en-US" sz="1800" b="0" i="1" dirty="0" err="1">
                <a:solidFill>
                  <a:schemeClr val="accent1"/>
                </a:solidFill>
              </a:rPr>
              <a:t>arttığını</a:t>
            </a:r>
            <a:r>
              <a:rPr lang="en-US" sz="1800" b="0" i="1" dirty="0">
                <a:solidFill>
                  <a:schemeClr val="accent1"/>
                </a:solidFill>
              </a:rPr>
              <a:t> </a:t>
            </a:r>
            <a:r>
              <a:rPr lang="en-US" sz="1800" b="0" i="1" dirty="0" err="1">
                <a:solidFill>
                  <a:schemeClr val="accent1"/>
                </a:solidFill>
              </a:rPr>
              <a:t>gösteriyor</a:t>
            </a:r>
            <a:r>
              <a:rPr lang="en-US" sz="1800" b="0" i="1" dirty="0">
                <a:solidFill>
                  <a:schemeClr val="accent1"/>
                </a:solidFill>
              </a:rPr>
              <a:t>."</a:t>
            </a:r>
            <a:endParaRPr lang="sl-SI" sz="1800" b="0" i="1" dirty="0">
              <a:solidFill>
                <a:schemeClr val="accent1"/>
              </a:solidFill>
            </a:endParaRPr>
          </a:p>
          <a:p>
            <a:pPr marL="0" indent="0">
              <a:lnSpc>
                <a:spcPct val="150000"/>
              </a:lnSpc>
              <a:spcBef>
                <a:spcPts val="600"/>
              </a:spcBef>
              <a:spcAft>
                <a:spcPts val="600"/>
              </a:spcAft>
              <a:buNone/>
            </a:pPr>
            <a:r>
              <a:rPr lang="en-US" sz="1800" dirty="0" err="1">
                <a:solidFill>
                  <a:schemeClr val="accent1"/>
                </a:solidFill>
              </a:rPr>
              <a:t>Pazara</a:t>
            </a:r>
            <a:r>
              <a:rPr lang="en-US" sz="1800" dirty="0">
                <a:solidFill>
                  <a:schemeClr val="accent1"/>
                </a:solidFill>
              </a:rPr>
              <a:t> </a:t>
            </a:r>
            <a:r>
              <a:rPr lang="en-US" sz="1800" dirty="0" err="1">
                <a:solidFill>
                  <a:schemeClr val="accent1"/>
                </a:solidFill>
              </a:rPr>
              <a:t>Giriş</a:t>
            </a:r>
            <a:r>
              <a:rPr lang="en-US" sz="1800" dirty="0">
                <a:solidFill>
                  <a:schemeClr val="accent1"/>
                </a:solidFill>
              </a:rPr>
              <a:t> </a:t>
            </a:r>
            <a:r>
              <a:rPr lang="en-US" sz="1800" dirty="0" err="1">
                <a:solidFill>
                  <a:schemeClr val="accent1"/>
                </a:solidFill>
              </a:rPr>
              <a:t>Stratejisi</a:t>
            </a:r>
            <a:r>
              <a:rPr lang="en-US" sz="1800" dirty="0">
                <a:solidFill>
                  <a:schemeClr val="accent1"/>
                </a:solidFill>
              </a:rPr>
              <a:t>: </a:t>
            </a:r>
            <a:r>
              <a:rPr lang="en-US" sz="1800" dirty="0" err="1">
                <a:solidFill>
                  <a:schemeClr val="accent1"/>
                </a:solidFill>
              </a:rPr>
              <a:t>Müşterilere</a:t>
            </a:r>
            <a:r>
              <a:rPr lang="en-US" sz="1800" dirty="0">
                <a:solidFill>
                  <a:schemeClr val="accent1"/>
                </a:solidFill>
              </a:rPr>
              <a:t> </a:t>
            </a:r>
            <a:r>
              <a:rPr lang="en-US" sz="1800" dirty="0" err="1">
                <a:solidFill>
                  <a:schemeClr val="accent1"/>
                </a:solidFill>
              </a:rPr>
              <a:t>ulaşma</a:t>
            </a:r>
            <a:r>
              <a:rPr lang="en-US" sz="1800" dirty="0">
                <a:solidFill>
                  <a:schemeClr val="accent1"/>
                </a:solidFill>
              </a:rPr>
              <a:t> </a:t>
            </a:r>
            <a:r>
              <a:rPr lang="en-US" sz="1800" dirty="0" err="1">
                <a:solidFill>
                  <a:schemeClr val="accent1"/>
                </a:solidFill>
              </a:rPr>
              <a:t>ve</a:t>
            </a:r>
            <a:r>
              <a:rPr lang="en-US" sz="1800" dirty="0">
                <a:solidFill>
                  <a:schemeClr val="accent1"/>
                </a:solidFill>
              </a:rPr>
              <a:t> </a:t>
            </a:r>
            <a:r>
              <a:rPr lang="en-US" sz="1800" dirty="0" err="1">
                <a:solidFill>
                  <a:schemeClr val="accent1"/>
                </a:solidFill>
              </a:rPr>
              <a:t>onları</a:t>
            </a:r>
            <a:r>
              <a:rPr lang="en-US" sz="1800" dirty="0">
                <a:solidFill>
                  <a:schemeClr val="accent1"/>
                </a:solidFill>
              </a:rPr>
              <a:t> </a:t>
            </a:r>
            <a:r>
              <a:rPr lang="en-US" sz="1800" dirty="0" err="1">
                <a:solidFill>
                  <a:schemeClr val="accent1"/>
                </a:solidFill>
              </a:rPr>
              <a:t>kazanma</a:t>
            </a:r>
            <a:r>
              <a:rPr lang="en-US" sz="1800" dirty="0">
                <a:solidFill>
                  <a:schemeClr val="accent1"/>
                </a:solidFill>
              </a:rPr>
              <a:t> </a:t>
            </a:r>
            <a:r>
              <a:rPr lang="en-US" sz="1800" b="0" dirty="0" err="1">
                <a:solidFill>
                  <a:schemeClr val="accent1"/>
                </a:solidFill>
              </a:rPr>
              <a:t>planınızı</a:t>
            </a:r>
            <a:r>
              <a:rPr lang="en-US" sz="1800" b="0" dirty="0">
                <a:solidFill>
                  <a:schemeClr val="accent1"/>
                </a:solidFill>
              </a:rPr>
              <a:t> </a:t>
            </a:r>
            <a:r>
              <a:rPr lang="en-US" sz="1800" b="0" dirty="0" err="1">
                <a:solidFill>
                  <a:schemeClr val="accent1"/>
                </a:solidFill>
              </a:rPr>
              <a:t>açıklayın</a:t>
            </a:r>
            <a:r>
              <a:rPr lang="en-US" sz="1800" b="0" dirty="0">
                <a:solidFill>
                  <a:schemeClr val="accent1"/>
                </a:solidFill>
              </a:rPr>
              <a:t>.</a:t>
            </a:r>
            <a:endParaRPr lang="sl-SI" sz="1800" b="0" dirty="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Örnek: "</a:t>
            </a:r>
            <a:r>
              <a:rPr lang="en-US" sz="1800" b="0" i="1" dirty="0" err="1">
                <a:solidFill>
                  <a:schemeClr val="accent1"/>
                </a:solidFill>
              </a:rPr>
              <a:t>Hedef</a:t>
            </a:r>
            <a:r>
              <a:rPr lang="en-US" sz="1800" b="0" i="1" dirty="0">
                <a:solidFill>
                  <a:schemeClr val="accent1"/>
                </a:solidFill>
              </a:rPr>
              <a:t> </a:t>
            </a:r>
            <a:r>
              <a:rPr lang="en-US" sz="1800" b="0" i="1" dirty="0" err="1">
                <a:solidFill>
                  <a:schemeClr val="accent1"/>
                </a:solidFill>
              </a:rPr>
              <a:t>pazarımıza</a:t>
            </a:r>
            <a:r>
              <a:rPr lang="en-US" sz="1800" b="0" i="1" dirty="0">
                <a:solidFill>
                  <a:schemeClr val="accent1"/>
                </a:solidFill>
              </a:rPr>
              <a:t> </a:t>
            </a:r>
            <a:r>
              <a:rPr lang="en-US" sz="1800" b="0" i="1" dirty="0" err="1">
                <a:solidFill>
                  <a:schemeClr val="accent1"/>
                </a:solidFill>
              </a:rPr>
              <a:t>ulaşmak</a:t>
            </a:r>
            <a:r>
              <a:rPr lang="en-US" sz="1800" b="0" i="1" dirty="0">
                <a:solidFill>
                  <a:schemeClr val="accent1"/>
                </a:solidFill>
              </a:rPr>
              <a:t> </a:t>
            </a:r>
            <a:r>
              <a:rPr lang="en-US" sz="1800" b="0" i="1" dirty="0" err="1">
                <a:solidFill>
                  <a:schemeClr val="accent1"/>
                </a:solidFill>
              </a:rPr>
              <a:t>için</a:t>
            </a:r>
            <a:r>
              <a:rPr lang="en-US" sz="1800" b="0" i="1" dirty="0">
                <a:solidFill>
                  <a:schemeClr val="accent1"/>
                </a:solidFill>
              </a:rPr>
              <a:t> online </a:t>
            </a:r>
            <a:r>
              <a:rPr lang="en-US" sz="1800" b="0" i="1" dirty="0" err="1">
                <a:solidFill>
                  <a:schemeClr val="accent1"/>
                </a:solidFill>
              </a:rPr>
              <a:t>pazarlama</a:t>
            </a:r>
            <a:r>
              <a:rPr lang="en-US" sz="1800" b="0" i="1" dirty="0">
                <a:solidFill>
                  <a:schemeClr val="accent1"/>
                </a:solidFill>
              </a:rPr>
              <a:t>, influencer </a:t>
            </a:r>
            <a:r>
              <a:rPr lang="en-US" sz="1800" b="0" i="1" dirty="0" err="1">
                <a:solidFill>
                  <a:schemeClr val="accent1"/>
                </a:solidFill>
              </a:rPr>
              <a:t>ortaklıkları</a:t>
            </a:r>
            <a:r>
              <a:rPr lang="en-US" sz="1800" b="0" i="1" dirty="0">
                <a:solidFill>
                  <a:schemeClr val="accent1"/>
                </a:solidFill>
              </a:rPr>
              <a:t> </a:t>
            </a:r>
            <a:r>
              <a:rPr lang="en-US" sz="1800" b="0" i="1" dirty="0" err="1">
                <a:solidFill>
                  <a:schemeClr val="accent1"/>
                </a:solidFill>
              </a:rPr>
              <a:t>ve</a:t>
            </a:r>
            <a:r>
              <a:rPr lang="en-US" sz="1800" b="0" i="1" dirty="0">
                <a:solidFill>
                  <a:schemeClr val="accent1"/>
                </a:solidFill>
              </a:rPr>
              <a:t> </a:t>
            </a:r>
            <a:r>
              <a:rPr lang="en-US" sz="1800" b="0" i="1" dirty="0" err="1">
                <a:solidFill>
                  <a:schemeClr val="accent1"/>
                </a:solidFill>
              </a:rPr>
              <a:t>perakende</a:t>
            </a:r>
            <a:r>
              <a:rPr lang="en-US" sz="1800" b="0" i="1" dirty="0">
                <a:solidFill>
                  <a:schemeClr val="accent1"/>
                </a:solidFill>
              </a:rPr>
              <a:t> </a:t>
            </a:r>
            <a:r>
              <a:rPr lang="en-US" sz="1800" b="0" i="1" dirty="0" err="1">
                <a:solidFill>
                  <a:schemeClr val="accent1"/>
                </a:solidFill>
              </a:rPr>
              <a:t>dağıtımı</a:t>
            </a:r>
            <a:r>
              <a:rPr lang="en-US" sz="1800" b="0" i="1" dirty="0">
                <a:solidFill>
                  <a:schemeClr val="accent1"/>
                </a:solidFill>
              </a:rPr>
              <a:t> </a:t>
            </a:r>
            <a:r>
              <a:rPr lang="en-US" sz="1800" b="0" i="1" dirty="0" err="1">
                <a:solidFill>
                  <a:schemeClr val="accent1"/>
                </a:solidFill>
              </a:rPr>
              <a:t>bir</a:t>
            </a:r>
            <a:r>
              <a:rPr lang="en-US" sz="1800" b="0" i="1" dirty="0">
                <a:solidFill>
                  <a:schemeClr val="accent1"/>
                </a:solidFill>
              </a:rPr>
              <a:t> </a:t>
            </a:r>
            <a:r>
              <a:rPr lang="en-US" sz="1800" b="0" i="1" dirty="0" err="1">
                <a:solidFill>
                  <a:schemeClr val="accent1"/>
                </a:solidFill>
              </a:rPr>
              <a:t>arada</a:t>
            </a:r>
            <a:r>
              <a:rPr lang="en-US" sz="1800" b="0" i="1" dirty="0">
                <a:solidFill>
                  <a:schemeClr val="accent1"/>
                </a:solidFill>
              </a:rPr>
              <a:t> </a:t>
            </a:r>
            <a:r>
              <a:rPr lang="en-US" sz="1800" b="0" i="1" dirty="0" err="1">
                <a:solidFill>
                  <a:schemeClr val="accent1"/>
                </a:solidFill>
              </a:rPr>
              <a:t>kullanacağız</a:t>
            </a:r>
            <a:r>
              <a:rPr lang="en-US" sz="1800" b="0" i="1" dirty="0">
                <a:solidFill>
                  <a:schemeClr val="accent1"/>
                </a:solidFill>
              </a:rPr>
              <a:t>."</a:t>
            </a:r>
          </a:p>
          <a:p>
            <a:endParaRPr lang="sl-SI" dirty="0"/>
          </a:p>
        </p:txBody>
      </p:sp>
      <p:pic>
        <p:nvPicPr>
          <p:cNvPr id="5" name="Resim 4">
            <a:extLst>
              <a:ext uri="{FF2B5EF4-FFF2-40B4-BE49-F238E27FC236}">
                <a16:creationId xmlns:a16="http://schemas.microsoft.com/office/drawing/2014/main" id="{ABC884F4-913B-2165-BC35-717F19F74689}"/>
              </a:ext>
            </a:extLst>
          </p:cNvPr>
          <p:cNvPicPr>
            <a:picLocks noChangeAspect="1"/>
          </p:cNvPicPr>
          <p:nvPr/>
        </p:nvPicPr>
        <p:blipFill>
          <a:blip r:embed="rId2"/>
          <a:stretch>
            <a:fillRect/>
          </a:stretch>
        </p:blipFill>
        <p:spPr>
          <a:xfrm>
            <a:off x="204699" y="5987513"/>
            <a:ext cx="1267002" cy="685896"/>
          </a:xfrm>
          <a:prstGeom prst="rect">
            <a:avLst/>
          </a:prstGeom>
        </p:spPr>
      </p:pic>
    </p:spTree>
    <p:extLst>
      <p:ext uri="{BB962C8B-B14F-4D97-AF65-F5344CB8AC3E}">
        <p14:creationId xmlns:p14="http://schemas.microsoft.com/office/powerpoint/2010/main" val="23687732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p:txBody>
          <a:bodyPr/>
          <a:lstStyle/>
          <a:p>
            <a:r>
              <a:rPr lang="sl-SI" sz="3400"/>
              <a:t>1°: Finansal tabloları ve analizlerini anlamak</a:t>
            </a:r>
          </a:p>
        </p:txBody>
      </p:sp>
      <p:sp>
        <p:nvSpPr>
          <p:cNvPr id="3" name="Content Placeholder 2">
            <a:extLst>
              <a:ext uri="{FF2B5EF4-FFF2-40B4-BE49-F238E27FC236}">
                <a16:creationId xmlns:a16="http://schemas.microsoft.com/office/drawing/2014/main" id="{59605655-373A-DED5-DBE3-3EF440CA7C6E}"/>
              </a:ext>
            </a:extLst>
          </p:cNvPr>
          <p:cNvSpPr>
            <a:spLocks noGrp="1"/>
          </p:cNvSpPr>
          <p:nvPr>
            <p:ph idx="1"/>
          </p:nvPr>
        </p:nvSpPr>
        <p:spPr/>
        <p:txBody>
          <a:bodyPr vert="horz" lIns="91440" tIns="45720" rIns="91440" bIns="45720" rtlCol="0" anchor="t">
            <a:normAutofit/>
          </a:bodyPr>
          <a:lstStyle/>
          <a:p>
            <a:pPr marL="0" indent="0">
              <a:buNone/>
            </a:pPr>
            <a:endParaRPr lang="sl-SI" sz="1600" dirty="0"/>
          </a:p>
          <a:p>
            <a:pPr lvl="1"/>
            <a:r>
              <a:rPr lang="en-US" sz="1600" dirty="0">
                <a:solidFill>
                  <a:schemeClr val="accent1"/>
                </a:solidFill>
                <a:latin typeface="+mj-lt"/>
              </a:rPr>
              <a:t>Mali </a:t>
            </a:r>
            <a:r>
              <a:rPr lang="en-US" sz="1600" dirty="0" err="1">
                <a:solidFill>
                  <a:schemeClr val="accent1"/>
                </a:solidFill>
                <a:latin typeface="+mj-lt"/>
              </a:rPr>
              <a:t>tablolar</a:t>
            </a:r>
            <a:r>
              <a:rPr lang="en-US" sz="1600" dirty="0">
                <a:solidFill>
                  <a:schemeClr val="accent1"/>
                </a:solidFill>
                <a:latin typeface="+mj-lt"/>
              </a:rPr>
              <a:t>, </a:t>
            </a:r>
            <a:r>
              <a:rPr lang="en-US" sz="1600" dirty="0" err="1">
                <a:solidFill>
                  <a:schemeClr val="accent1"/>
                </a:solidFill>
                <a:latin typeface="+mj-lt"/>
              </a:rPr>
              <a:t>bir</a:t>
            </a:r>
            <a:r>
              <a:rPr lang="en-US" sz="1600" dirty="0">
                <a:solidFill>
                  <a:schemeClr val="accent1"/>
                </a:solidFill>
                <a:latin typeface="+mj-lt"/>
              </a:rPr>
              <a:t> </a:t>
            </a:r>
            <a:r>
              <a:rPr lang="en-US" sz="1600" dirty="0" err="1">
                <a:solidFill>
                  <a:schemeClr val="accent1"/>
                </a:solidFill>
                <a:latin typeface="+mj-lt"/>
              </a:rPr>
              <a:t>işletmenin</a:t>
            </a:r>
            <a:r>
              <a:rPr lang="en-US" sz="1600" dirty="0">
                <a:solidFill>
                  <a:schemeClr val="accent1"/>
                </a:solidFill>
                <a:latin typeface="+mj-lt"/>
              </a:rPr>
              <a:t>, </a:t>
            </a:r>
            <a:r>
              <a:rPr lang="en-US" sz="1600" dirty="0" err="1">
                <a:solidFill>
                  <a:schemeClr val="accent1"/>
                </a:solidFill>
                <a:latin typeface="+mj-lt"/>
              </a:rPr>
              <a:t>kişinin</a:t>
            </a:r>
            <a:r>
              <a:rPr lang="en-US" sz="1600" dirty="0">
                <a:solidFill>
                  <a:schemeClr val="accent1"/>
                </a:solidFill>
                <a:latin typeface="+mj-lt"/>
              </a:rPr>
              <a:t> </a:t>
            </a:r>
            <a:r>
              <a:rPr lang="en-US" sz="1600" dirty="0" err="1">
                <a:solidFill>
                  <a:schemeClr val="accent1"/>
                </a:solidFill>
                <a:latin typeface="+mj-lt"/>
              </a:rPr>
              <a:t>veya</a:t>
            </a:r>
            <a:r>
              <a:rPr lang="en-US" sz="1600" dirty="0">
                <a:solidFill>
                  <a:schemeClr val="accent1"/>
                </a:solidFill>
                <a:latin typeface="+mj-lt"/>
              </a:rPr>
              <a:t> </a:t>
            </a:r>
            <a:r>
              <a:rPr lang="en-US" sz="1600" dirty="0" err="1">
                <a:solidFill>
                  <a:schemeClr val="accent1"/>
                </a:solidFill>
                <a:latin typeface="+mj-lt"/>
              </a:rPr>
              <a:t>başka</a:t>
            </a:r>
            <a:r>
              <a:rPr lang="en-US" sz="1600" dirty="0">
                <a:solidFill>
                  <a:schemeClr val="accent1"/>
                </a:solidFill>
                <a:latin typeface="+mj-lt"/>
              </a:rPr>
              <a:t> </a:t>
            </a:r>
            <a:r>
              <a:rPr lang="en-US" sz="1600" dirty="0" err="1">
                <a:solidFill>
                  <a:schemeClr val="accent1"/>
                </a:solidFill>
                <a:latin typeface="+mj-lt"/>
              </a:rPr>
              <a:t>bir</a:t>
            </a:r>
            <a:r>
              <a:rPr lang="en-US" sz="1600" dirty="0">
                <a:solidFill>
                  <a:schemeClr val="accent1"/>
                </a:solidFill>
                <a:latin typeface="+mj-lt"/>
              </a:rPr>
              <a:t> </a:t>
            </a:r>
            <a:r>
              <a:rPr lang="en-US" sz="1600" dirty="0" err="1">
                <a:solidFill>
                  <a:schemeClr val="accent1"/>
                </a:solidFill>
                <a:latin typeface="+mj-lt"/>
              </a:rPr>
              <a:t>kuruluşun</a:t>
            </a:r>
            <a:r>
              <a:rPr lang="en-US" sz="1600" dirty="0">
                <a:solidFill>
                  <a:schemeClr val="accent1"/>
                </a:solidFill>
                <a:latin typeface="+mj-lt"/>
              </a:rPr>
              <a:t> </a:t>
            </a:r>
            <a:r>
              <a:rPr lang="en-US" sz="1600" dirty="0" err="1">
                <a:solidFill>
                  <a:schemeClr val="accent1"/>
                </a:solidFill>
                <a:latin typeface="+mj-lt"/>
              </a:rPr>
              <a:t>mali</a:t>
            </a:r>
            <a:r>
              <a:rPr lang="en-US" sz="1600" dirty="0">
                <a:solidFill>
                  <a:schemeClr val="accent1"/>
                </a:solidFill>
                <a:latin typeface="+mj-lt"/>
              </a:rPr>
              <a:t> </a:t>
            </a:r>
            <a:r>
              <a:rPr lang="en-US" sz="1600" dirty="0" err="1">
                <a:solidFill>
                  <a:schemeClr val="accent1"/>
                </a:solidFill>
                <a:latin typeface="+mj-lt"/>
              </a:rPr>
              <a:t>faaliyetlerinin</a:t>
            </a:r>
            <a:r>
              <a:rPr lang="en-US" sz="1600" dirty="0">
                <a:solidFill>
                  <a:schemeClr val="accent1"/>
                </a:solidFill>
                <a:latin typeface="+mj-lt"/>
              </a:rPr>
              <a:t> </a:t>
            </a:r>
            <a:r>
              <a:rPr lang="en-US" sz="1600" dirty="0" err="1">
                <a:solidFill>
                  <a:schemeClr val="accent1"/>
                </a:solidFill>
                <a:latin typeface="+mj-lt"/>
              </a:rPr>
              <a:t>ve</a:t>
            </a:r>
            <a:r>
              <a:rPr lang="en-US" sz="1600" dirty="0">
                <a:solidFill>
                  <a:schemeClr val="accent1"/>
                </a:solidFill>
                <a:latin typeface="+mj-lt"/>
              </a:rPr>
              <a:t> </a:t>
            </a:r>
            <a:r>
              <a:rPr lang="en-US" sz="1600" dirty="0" err="1">
                <a:solidFill>
                  <a:schemeClr val="accent1"/>
                </a:solidFill>
                <a:latin typeface="+mj-lt"/>
              </a:rPr>
              <a:t>pozisyonunun</a:t>
            </a:r>
            <a:r>
              <a:rPr lang="en-US" sz="1600" dirty="0">
                <a:solidFill>
                  <a:schemeClr val="accent1"/>
                </a:solidFill>
                <a:latin typeface="+mj-lt"/>
              </a:rPr>
              <a:t> </a:t>
            </a:r>
            <a:r>
              <a:rPr lang="en-US" sz="1600" dirty="0" err="1">
                <a:solidFill>
                  <a:schemeClr val="accent1"/>
                </a:solidFill>
                <a:latin typeface="+mj-lt"/>
              </a:rPr>
              <a:t>resmi</a:t>
            </a:r>
            <a:r>
              <a:rPr lang="en-US" sz="1600" dirty="0">
                <a:solidFill>
                  <a:schemeClr val="accent1"/>
                </a:solidFill>
                <a:latin typeface="+mj-lt"/>
              </a:rPr>
              <a:t> </a:t>
            </a:r>
            <a:r>
              <a:rPr lang="en-US" sz="1600" dirty="0" err="1">
                <a:solidFill>
                  <a:schemeClr val="accent1"/>
                </a:solidFill>
                <a:latin typeface="+mj-lt"/>
              </a:rPr>
              <a:t>kayıtlarıdır</a:t>
            </a:r>
            <a:r>
              <a:rPr lang="en-US" sz="1600" dirty="0">
                <a:solidFill>
                  <a:schemeClr val="accent1"/>
                </a:solidFill>
                <a:latin typeface="+mj-lt"/>
              </a:rPr>
              <a:t>. Bir </a:t>
            </a:r>
            <a:r>
              <a:rPr lang="en-US" sz="1600" dirty="0" err="1">
                <a:solidFill>
                  <a:schemeClr val="accent1"/>
                </a:solidFill>
                <a:latin typeface="+mj-lt"/>
              </a:rPr>
              <a:t>işletmenin</a:t>
            </a:r>
            <a:r>
              <a:rPr lang="en-US" sz="1600" dirty="0">
                <a:solidFill>
                  <a:schemeClr val="accent1"/>
                </a:solidFill>
                <a:latin typeface="+mj-lt"/>
              </a:rPr>
              <a:t> </a:t>
            </a:r>
            <a:r>
              <a:rPr lang="en-US" sz="1600" dirty="0" err="1">
                <a:solidFill>
                  <a:schemeClr val="accent1"/>
                </a:solidFill>
                <a:latin typeface="+mj-lt"/>
              </a:rPr>
              <a:t>finansal</a:t>
            </a:r>
            <a:r>
              <a:rPr lang="en-US" sz="1600" dirty="0">
                <a:solidFill>
                  <a:schemeClr val="accent1"/>
                </a:solidFill>
                <a:latin typeface="+mj-lt"/>
              </a:rPr>
              <a:t> </a:t>
            </a:r>
            <a:r>
              <a:rPr lang="en-US" sz="1600" dirty="0" err="1">
                <a:solidFill>
                  <a:schemeClr val="accent1"/>
                </a:solidFill>
                <a:latin typeface="+mj-lt"/>
              </a:rPr>
              <a:t>sağlığının</a:t>
            </a:r>
            <a:r>
              <a:rPr lang="en-US" sz="1600" dirty="0">
                <a:solidFill>
                  <a:schemeClr val="accent1"/>
                </a:solidFill>
                <a:latin typeface="+mj-lt"/>
              </a:rPr>
              <a:t> </a:t>
            </a:r>
            <a:r>
              <a:rPr lang="en-US" sz="1600" dirty="0" err="1">
                <a:solidFill>
                  <a:schemeClr val="accent1"/>
                </a:solidFill>
                <a:latin typeface="+mj-lt"/>
              </a:rPr>
              <a:t>bir</a:t>
            </a:r>
            <a:r>
              <a:rPr lang="en-US" sz="1600" dirty="0">
                <a:solidFill>
                  <a:schemeClr val="accent1"/>
                </a:solidFill>
                <a:latin typeface="+mj-lt"/>
              </a:rPr>
              <a:t> </a:t>
            </a:r>
            <a:r>
              <a:rPr lang="en-US" sz="1600" dirty="0" err="1">
                <a:solidFill>
                  <a:schemeClr val="accent1"/>
                </a:solidFill>
                <a:latin typeface="+mj-lt"/>
              </a:rPr>
              <a:t>özetini</a:t>
            </a:r>
            <a:r>
              <a:rPr lang="en-US" sz="1600" dirty="0">
                <a:solidFill>
                  <a:schemeClr val="accent1"/>
                </a:solidFill>
                <a:latin typeface="+mj-lt"/>
              </a:rPr>
              <a:t> </a:t>
            </a:r>
            <a:r>
              <a:rPr lang="en-US" sz="1600" dirty="0" err="1">
                <a:solidFill>
                  <a:schemeClr val="accent1"/>
                </a:solidFill>
                <a:latin typeface="+mj-lt"/>
              </a:rPr>
              <a:t>sunarlar</a:t>
            </a:r>
            <a:r>
              <a:rPr lang="en-US" sz="1600" dirty="0">
                <a:solidFill>
                  <a:schemeClr val="accent1"/>
                </a:solidFill>
                <a:latin typeface="+mj-lt"/>
              </a:rPr>
              <a:t> </a:t>
            </a:r>
            <a:r>
              <a:rPr lang="en-US" sz="1600" dirty="0" err="1">
                <a:solidFill>
                  <a:schemeClr val="accent1"/>
                </a:solidFill>
                <a:latin typeface="+mj-lt"/>
              </a:rPr>
              <a:t>ve</a:t>
            </a:r>
            <a:r>
              <a:rPr lang="en-US" sz="1600" dirty="0">
                <a:solidFill>
                  <a:schemeClr val="accent1"/>
                </a:solidFill>
                <a:latin typeface="+mj-lt"/>
              </a:rPr>
              <a:t> </a:t>
            </a:r>
            <a:r>
              <a:rPr lang="en-US" sz="1600" dirty="0" err="1">
                <a:solidFill>
                  <a:schemeClr val="accent1"/>
                </a:solidFill>
                <a:latin typeface="+mj-lt"/>
              </a:rPr>
              <a:t>farklı</a:t>
            </a:r>
            <a:r>
              <a:rPr lang="en-US" sz="1600" dirty="0">
                <a:solidFill>
                  <a:schemeClr val="accent1"/>
                </a:solidFill>
                <a:latin typeface="+mj-lt"/>
              </a:rPr>
              <a:t> </a:t>
            </a:r>
            <a:r>
              <a:rPr lang="en-US" sz="1600" dirty="0" err="1">
                <a:solidFill>
                  <a:schemeClr val="accent1"/>
                </a:solidFill>
                <a:latin typeface="+mj-lt"/>
              </a:rPr>
              <a:t>paydaşlar</a:t>
            </a:r>
            <a:r>
              <a:rPr lang="en-US" sz="1600" dirty="0">
                <a:solidFill>
                  <a:schemeClr val="accent1"/>
                </a:solidFill>
                <a:latin typeface="+mj-lt"/>
              </a:rPr>
              <a:t> </a:t>
            </a:r>
            <a:r>
              <a:rPr lang="en-US" sz="1600" dirty="0" err="1">
                <a:solidFill>
                  <a:schemeClr val="accent1"/>
                </a:solidFill>
                <a:latin typeface="+mj-lt"/>
              </a:rPr>
              <a:t>tarafından</a:t>
            </a:r>
            <a:r>
              <a:rPr lang="en-US" sz="1600" dirty="0">
                <a:solidFill>
                  <a:schemeClr val="accent1"/>
                </a:solidFill>
                <a:latin typeface="+mj-lt"/>
              </a:rPr>
              <a:t> </a:t>
            </a:r>
            <a:r>
              <a:rPr lang="en-US" sz="1600" dirty="0" err="1">
                <a:solidFill>
                  <a:schemeClr val="accent1"/>
                </a:solidFill>
                <a:latin typeface="+mj-lt"/>
              </a:rPr>
              <a:t>çeşitli</a:t>
            </a:r>
            <a:r>
              <a:rPr lang="en-US" sz="1600" dirty="0">
                <a:solidFill>
                  <a:schemeClr val="accent1"/>
                </a:solidFill>
                <a:latin typeface="+mj-lt"/>
              </a:rPr>
              <a:t> </a:t>
            </a:r>
            <a:r>
              <a:rPr lang="en-US" sz="1600" dirty="0" err="1">
                <a:solidFill>
                  <a:schemeClr val="accent1"/>
                </a:solidFill>
                <a:latin typeface="+mj-lt"/>
              </a:rPr>
              <a:t>amaçlar</a:t>
            </a:r>
            <a:r>
              <a:rPr lang="en-US" sz="1600" dirty="0">
                <a:solidFill>
                  <a:schemeClr val="accent1"/>
                </a:solidFill>
                <a:latin typeface="+mj-lt"/>
              </a:rPr>
              <a:t> </a:t>
            </a:r>
            <a:r>
              <a:rPr lang="en-US" sz="1600" dirty="0" err="1">
                <a:solidFill>
                  <a:schemeClr val="accent1"/>
                </a:solidFill>
                <a:latin typeface="+mj-lt"/>
              </a:rPr>
              <a:t>için</a:t>
            </a:r>
            <a:r>
              <a:rPr lang="en-US" sz="1600" dirty="0">
                <a:solidFill>
                  <a:schemeClr val="accent1"/>
                </a:solidFill>
                <a:latin typeface="+mj-lt"/>
              </a:rPr>
              <a:t> </a:t>
            </a:r>
            <a:r>
              <a:rPr lang="en-US" sz="1600" dirty="0" err="1">
                <a:solidFill>
                  <a:schemeClr val="accent1"/>
                </a:solidFill>
                <a:latin typeface="+mj-lt"/>
              </a:rPr>
              <a:t>kullanılırlar</a:t>
            </a:r>
            <a:r>
              <a:rPr lang="en-US" sz="1600" dirty="0">
                <a:solidFill>
                  <a:schemeClr val="accent1"/>
                </a:solidFill>
                <a:latin typeface="+mj-lt"/>
              </a:rPr>
              <a:t>.</a:t>
            </a:r>
            <a:endParaRPr lang="sl-SI" sz="1600" dirty="0">
              <a:solidFill>
                <a:schemeClr val="accent1"/>
              </a:solidFill>
              <a:latin typeface="+mj-lt"/>
            </a:endParaRPr>
          </a:p>
          <a:p>
            <a:pPr lvl="1">
              <a:lnSpc>
                <a:spcPct val="150000"/>
              </a:lnSpc>
            </a:pPr>
            <a:endParaRPr lang="sl-SI" dirty="0">
              <a:solidFill>
                <a:srgbClr val="F85741"/>
              </a:solidFill>
              <a:latin typeface="Raleway Medium"/>
            </a:endParaRPr>
          </a:p>
          <a:p>
            <a:pPr lvl="1">
              <a:lnSpc>
                <a:spcPct val="150000"/>
              </a:lnSpc>
            </a:pPr>
            <a:r>
              <a:rPr lang="en-US" sz="1600" b="0" dirty="0">
                <a:solidFill>
                  <a:schemeClr val="accent1"/>
                </a:solidFill>
                <a:latin typeface="Raleway Medium"/>
              </a:rPr>
              <a:t> </a:t>
            </a:r>
            <a:endParaRPr lang="sl-SI" sz="1600" b="0" dirty="0">
              <a:solidFill>
                <a:schemeClr val="accent1"/>
              </a:solidFill>
              <a:latin typeface="Raleway Medium"/>
            </a:endParaRPr>
          </a:p>
          <a:p>
            <a:pPr lvl="1">
              <a:lnSpc>
                <a:spcPct val="150000"/>
              </a:lnSpc>
            </a:pPr>
            <a:endParaRPr lang="en-US" sz="1600" b="0" dirty="0">
              <a:solidFill>
                <a:schemeClr val="accent1"/>
              </a:solidFill>
              <a:latin typeface="Raleway Medium"/>
            </a:endParaRPr>
          </a:p>
          <a:p>
            <a:pPr lvl="1">
              <a:lnSpc>
                <a:spcPct val="150000"/>
              </a:lnSpc>
            </a:pPr>
            <a:r>
              <a:rPr lang="en-US" sz="1600" b="0" dirty="0">
                <a:solidFill>
                  <a:schemeClr val="accent1"/>
                </a:solidFill>
                <a:latin typeface="Raleway Medium"/>
              </a:rPr>
              <a:t>           </a:t>
            </a:r>
          </a:p>
          <a:p>
            <a:pPr lvl="1">
              <a:lnSpc>
                <a:spcPct val="150000"/>
              </a:lnSpc>
            </a:pPr>
            <a:r>
              <a:rPr lang="en-US" sz="1600" b="0" dirty="0">
                <a:solidFill>
                  <a:schemeClr val="accent1"/>
                </a:solidFill>
                <a:latin typeface="Raleway Medium"/>
              </a:rPr>
              <a:t>   </a:t>
            </a:r>
          </a:p>
          <a:p>
            <a:pPr lvl="1"/>
            <a:endParaRPr lang="sl-SI" dirty="0"/>
          </a:p>
        </p:txBody>
      </p:sp>
      <p:pic>
        <p:nvPicPr>
          <p:cNvPr id="5" name="Picture 4" descr="A group of women sitting at a table with laptops and papers&#10;&#10;Description automatically generated">
            <a:extLst>
              <a:ext uri="{FF2B5EF4-FFF2-40B4-BE49-F238E27FC236}">
                <a16:creationId xmlns:a16="http://schemas.microsoft.com/office/drawing/2014/main" id="{3B568571-A732-BF01-454A-647087EA2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800" y="3204714"/>
            <a:ext cx="3429000" cy="3419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 name="PoljeZBesedilom 5">
            <a:extLst>
              <a:ext uri="{FF2B5EF4-FFF2-40B4-BE49-F238E27FC236}">
                <a16:creationId xmlns:a16="http://schemas.microsoft.com/office/drawing/2014/main" id="{98413A7E-E5AC-2443-4375-8D55C28842AB}"/>
              </a:ext>
            </a:extLst>
          </p:cNvPr>
          <p:cNvSpPr txBox="1"/>
          <p:nvPr/>
        </p:nvSpPr>
        <p:spPr>
          <a:xfrm>
            <a:off x="1215210" y="3634397"/>
            <a:ext cx="4524036" cy="1169551"/>
          </a:xfrm>
          <a:prstGeom prst="rect">
            <a:avLst/>
          </a:prstGeom>
          <a:solidFill>
            <a:schemeClr val="bg1"/>
          </a:solid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500"/>
              </a:spcBef>
            </a:pPr>
            <a:r>
              <a:rPr lang="sl-SI" sz="1400" b="1" err="1">
                <a:solidFill>
                  <a:schemeClr val="accent1"/>
                </a:solidFill>
                <a:latin typeface="Raleway Medium"/>
              </a:rPr>
              <a:t>Eğlenceli gerçek: </a:t>
            </a:r>
            <a:r>
              <a:rPr lang="en-US" sz="1400">
                <a:solidFill>
                  <a:schemeClr val="accent1"/>
                </a:solidFill>
                <a:latin typeface="Raleway Medium"/>
              </a:rPr>
              <a:t>Mali tablolar genellikle bir işletmenin "skor tabelası" olarak adlandırılır. Tıpkı bir spor maçındaki skor tabelası gibi, bir şirketin belirli bir zamandaki finansal performansının ve konumunun anlık görüntüsünü sağlarlar.</a:t>
            </a:r>
            <a:endParaRPr lang="sl-SI">
              <a:solidFill>
                <a:schemeClr val="accent1"/>
              </a:solidFill>
            </a:endParaRPr>
          </a:p>
        </p:txBody>
      </p:sp>
      <p:sp>
        <p:nvSpPr>
          <p:cNvPr id="8" name="PoljeZBesedilom 7">
            <a:extLst>
              <a:ext uri="{FF2B5EF4-FFF2-40B4-BE49-F238E27FC236}">
                <a16:creationId xmlns:a16="http://schemas.microsoft.com/office/drawing/2014/main" id="{6B37DD44-CA69-DC5A-20EC-6F5C25302CB1}"/>
              </a:ext>
            </a:extLst>
          </p:cNvPr>
          <p:cNvSpPr txBox="1"/>
          <p:nvPr/>
        </p:nvSpPr>
        <p:spPr>
          <a:xfrm>
            <a:off x="6731684" y="6247555"/>
            <a:ext cx="2197998" cy="40011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1000" dirty="0" err="1">
                <a:solidFill>
                  <a:schemeClr val="accent1"/>
                </a:solidFill>
              </a:rPr>
              <a:t>Resimin</a:t>
            </a:r>
            <a:r>
              <a:rPr lang="sl-SI" sz="1000" dirty="0">
                <a:solidFill>
                  <a:schemeClr val="accent1"/>
                </a:solidFill>
              </a:rPr>
              <a:t> kaynağı: Yapay zeka </a:t>
            </a:r>
            <a:r>
              <a:rPr lang="tr-TR" sz="1000" dirty="0">
                <a:solidFill>
                  <a:schemeClr val="accent1"/>
                </a:solidFill>
              </a:rPr>
              <a:t>tarafından </a:t>
            </a:r>
            <a:r>
              <a:rPr lang="sl-SI" sz="1000" dirty="0">
                <a:solidFill>
                  <a:schemeClr val="accent1"/>
                </a:solidFill>
              </a:rPr>
              <a:t>oluşturuldu</a:t>
            </a:r>
          </a:p>
        </p:txBody>
      </p:sp>
      <p:pic>
        <p:nvPicPr>
          <p:cNvPr id="9" name="Resim 8">
            <a:extLst>
              <a:ext uri="{FF2B5EF4-FFF2-40B4-BE49-F238E27FC236}">
                <a16:creationId xmlns:a16="http://schemas.microsoft.com/office/drawing/2014/main" id="{C016EFC0-8763-D7E0-62ED-40B4EBA44375}"/>
              </a:ext>
            </a:extLst>
          </p:cNvPr>
          <p:cNvPicPr>
            <a:picLocks noChangeAspect="1"/>
          </p:cNvPicPr>
          <p:nvPr/>
        </p:nvPicPr>
        <p:blipFill>
          <a:blip r:embed="rId3"/>
          <a:stretch>
            <a:fillRect/>
          </a:stretch>
        </p:blipFill>
        <p:spPr>
          <a:xfrm>
            <a:off x="81607" y="6014523"/>
            <a:ext cx="1267002" cy="685896"/>
          </a:xfrm>
          <a:prstGeom prst="rect">
            <a:avLst/>
          </a:prstGeom>
        </p:spPr>
      </p:pic>
    </p:spTree>
    <p:extLst>
      <p:ext uri="{BB962C8B-B14F-4D97-AF65-F5344CB8AC3E}">
        <p14:creationId xmlns:p14="http://schemas.microsoft.com/office/powerpoint/2010/main" val="18729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31A1-251A-74D3-57DE-66B5DC8DCD92}"/>
              </a:ext>
            </a:extLst>
          </p:cNvPr>
          <p:cNvSpPr>
            <a:spLocks noGrp="1"/>
          </p:cNvSpPr>
          <p:nvPr>
            <p:ph type="title"/>
          </p:nvPr>
        </p:nvSpPr>
        <p:spPr>
          <a:xfrm>
            <a:off x="838200" y="365126"/>
            <a:ext cx="7814094" cy="419878"/>
          </a:xfrm>
        </p:spPr>
        <p:txBody>
          <a:bodyPr>
            <a:normAutofit fontScale="90000"/>
          </a:bodyPr>
          <a:lstStyle/>
          <a:p>
            <a:r>
              <a:rPr lang="sl-SI" b="1" err="1"/>
              <a:t>Atış hakkında eğlenceli gerçekler</a:t>
            </a:r>
            <a:endParaRPr lang="sl-SI" b="1"/>
          </a:p>
        </p:txBody>
      </p:sp>
      <p:sp>
        <p:nvSpPr>
          <p:cNvPr id="3" name="Content Placeholder 2">
            <a:extLst>
              <a:ext uri="{FF2B5EF4-FFF2-40B4-BE49-F238E27FC236}">
                <a16:creationId xmlns:a16="http://schemas.microsoft.com/office/drawing/2014/main" id="{1FFF5FEC-5FB2-BE52-49F4-AB7DF8C1238B}"/>
              </a:ext>
            </a:extLst>
          </p:cNvPr>
          <p:cNvSpPr>
            <a:spLocks noGrp="1"/>
          </p:cNvSpPr>
          <p:nvPr>
            <p:ph idx="1"/>
          </p:nvPr>
        </p:nvSpPr>
        <p:spPr>
          <a:xfrm>
            <a:off x="698741" y="1328468"/>
            <a:ext cx="5106836" cy="3994029"/>
          </a:xfrm>
          <a:solidFill>
            <a:schemeClr val="bg1"/>
          </a:solidFill>
        </p:spPr>
        <p:txBody>
          <a:bodyPr vert="horz" lIns="91440" tIns="45720" rIns="91440" bIns="45720" rtlCol="0" anchor="t">
            <a:normAutofit fontScale="92500" lnSpcReduction="20000"/>
          </a:bodyPr>
          <a:lstStyle/>
          <a:p>
            <a:pPr marL="285750" indent="-285750">
              <a:lnSpc>
                <a:spcPct val="150000"/>
              </a:lnSpc>
              <a:buFont typeface="Arial" panose="020B0604020202020204" pitchFamily="34" charset="0"/>
              <a:buChar char="•"/>
            </a:pPr>
            <a:r>
              <a:rPr lang="tr-TR" sz="1400" b="0" dirty="0">
                <a:solidFill>
                  <a:schemeClr val="accent1"/>
                </a:solidFill>
              </a:rPr>
              <a:t>‘</a:t>
            </a:r>
            <a:r>
              <a:rPr lang="tr-TR" sz="1400" dirty="0">
                <a:solidFill>
                  <a:schemeClr val="accent1"/>
                </a:solidFill>
              </a:rPr>
              <a:t>P</a:t>
            </a:r>
            <a:r>
              <a:rPr lang="en-US" sz="1400" dirty="0">
                <a:solidFill>
                  <a:schemeClr val="accent1"/>
                </a:solidFill>
              </a:rPr>
              <a:t>itch deck</a:t>
            </a:r>
            <a:r>
              <a:rPr lang="en-US" sz="1400" b="0" dirty="0">
                <a:solidFill>
                  <a:schemeClr val="accent1"/>
                </a:solidFill>
              </a:rPr>
              <a:t>" </a:t>
            </a:r>
            <a:r>
              <a:rPr lang="en-US" sz="1400" b="0" dirty="0" err="1">
                <a:solidFill>
                  <a:schemeClr val="accent1"/>
                </a:solidFill>
              </a:rPr>
              <a:t>terimi</a:t>
            </a:r>
            <a:r>
              <a:rPr lang="en-US" sz="1400" b="0" dirty="0">
                <a:solidFill>
                  <a:schemeClr val="accent1"/>
                </a:solidFill>
              </a:rPr>
              <a:t>, </a:t>
            </a:r>
            <a:r>
              <a:rPr lang="en-US" sz="1400" b="0" dirty="0" err="1">
                <a:solidFill>
                  <a:schemeClr val="accent1"/>
                </a:solidFill>
              </a:rPr>
              <a:t>eski</a:t>
            </a:r>
            <a:r>
              <a:rPr lang="en-US" sz="1400" b="0" dirty="0">
                <a:solidFill>
                  <a:schemeClr val="accent1"/>
                </a:solidFill>
              </a:rPr>
              <a:t> tip </a:t>
            </a:r>
            <a:r>
              <a:rPr lang="en-US" sz="1400" b="0" dirty="0" err="1">
                <a:solidFill>
                  <a:schemeClr val="accent1"/>
                </a:solidFill>
              </a:rPr>
              <a:t>projektörlerde</a:t>
            </a:r>
            <a:r>
              <a:rPr lang="en-US" sz="1400" b="0" dirty="0">
                <a:solidFill>
                  <a:schemeClr val="accent1"/>
                </a:solidFill>
              </a:rPr>
              <a:t> </a:t>
            </a:r>
            <a:r>
              <a:rPr lang="en-US" sz="1400" b="0" dirty="0" err="1">
                <a:solidFill>
                  <a:schemeClr val="accent1"/>
                </a:solidFill>
              </a:rPr>
              <a:t>kullanılan</a:t>
            </a:r>
            <a:r>
              <a:rPr lang="en-US" sz="1400" b="0" dirty="0">
                <a:solidFill>
                  <a:schemeClr val="accent1"/>
                </a:solidFill>
              </a:rPr>
              <a:t> "</a:t>
            </a:r>
            <a:r>
              <a:rPr lang="en-US" sz="1400" b="0" dirty="0" err="1">
                <a:solidFill>
                  <a:schemeClr val="accent1"/>
                </a:solidFill>
              </a:rPr>
              <a:t>asetat</a:t>
            </a:r>
            <a:r>
              <a:rPr lang="en-US" sz="1400" b="0" dirty="0">
                <a:solidFill>
                  <a:schemeClr val="accent1"/>
                </a:solidFill>
              </a:rPr>
              <a:t> </a:t>
            </a:r>
            <a:r>
              <a:rPr lang="en-US" sz="1400" b="0" dirty="0" err="1">
                <a:solidFill>
                  <a:schemeClr val="accent1"/>
                </a:solidFill>
              </a:rPr>
              <a:t>desteleri</a:t>
            </a:r>
            <a:r>
              <a:rPr lang="en-US" sz="1400" b="0" dirty="0">
                <a:solidFill>
                  <a:schemeClr val="accent1"/>
                </a:solidFill>
              </a:rPr>
              <a:t>" </a:t>
            </a:r>
            <a:r>
              <a:rPr lang="en-US" sz="1400" b="0" dirty="0" err="1">
                <a:solidFill>
                  <a:schemeClr val="accent1"/>
                </a:solidFill>
              </a:rPr>
              <a:t>ile</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iş</a:t>
            </a:r>
            <a:r>
              <a:rPr lang="en-US" sz="1400" b="0" dirty="0">
                <a:solidFill>
                  <a:schemeClr val="accent1"/>
                </a:solidFill>
              </a:rPr>
              <a:t> </a:t>
            </a:r>
            <a:r>
              <a:rPr lang="en-US" sz="1400" b="0" dirty="0" err="1">
                <a:solidFill>
                  <a:schemeClr val="accent1"/>
                </a:solidFill>
              </a:rPr>
              <a:t>sunumu</a:t>
            </a:r>
            <a:r>
              <a:rPr lang="en-US" sz="1400" b="0" dirty="0">
                <a:solidFill>
                  <a:schemeClr val="accent1"/>
                </a:solidFill>
              </a:rPr>
              <a:t> </a:t>
            </a:r>
            <a:r>
              <a:rPr lang="en-US" sz="1400" b="0" dirty="0" err="1">
                <a:solidFill>
                  <a:schemeClr val="accent1"/>
                </a:solidFill>
              </a:rPr>
              <a:t>yapmak</a:t>
            </a:r>
            <a:r>
              <a:rPr lang="en-US" sz="1400" b="0" dirty="0">
                <a:solidFill>
                  <a:schemeClr val="accent1"/>
                </a:solidFill>
              </a:rPr>
              <a:t> </a:t>
            </a:r>
            <a:r>
              <a:rPr lang="en-US" sz="1400" b="0" dirty="0" err="1">
                <a:solidFill>
                  <a:schemeClr val="accent1"/>
                </a:solidFill>
              </a:rPr>
              <a:t>anlamına</a:t>
            </a:r>
            <a:r>
              <a:rPr lang="en-US" sz="1400" b="0" dirty="0">
                <a:solidFill>
                  <a:schemeClr val="accent1"/>
                </a:solidFill>
              </a:rPr>
              <a:t> </a:t>
            </a:r>
            <a:r>
              <a:rPr lang="en-US" sz="1400" b="0" dirty="0" err="1">
                <a:solidFill>
                  <a:schemeClr val="accent1"/>
                </a:solidFill>
              </a:rPr>
              <a:t>gelen</a:t>
            </a:r>
            <a:r>
              <a:rPr lang="en-US" sz="1400" b="0" dirty="0">
                <a:solidFill>
                  <a:schemeClr val="accent1"/>
                </a:solidFill>
              </a:rPr>
              <a:t> "to pitch" </a:t>
            </a:r>
            <a:r>
              <a:rPr lang="en-US" sz="1400" b="0" dirty="0" err="1">
                <a:solidFill>
                  <a:schemeClr val="accent1"/>
                </a:solidFill>
              </a:rPr>
              <a:t>fiilinin</a:t>
            </a:r>
            <a:r>
              <a:rPr lang="en-US" sz="1400" b="0" dirty="0">
                <a:solidFill>
                  <a:schemeClr val="accent1"/>
                </a:solidFill>
              </a:rPr>
              <a:t> </a:t>
            </a:r>
            <a:r>
              <a:rPr lang="en-US" sz="1400" b="0" dirty="0" err="1">
                <a:solidFill>
                  <a:schemeClr val="accent1"/>
                </a:solidFill>
              </a:rPr>
              <a:t>birleşiminden</a:t>
            </a:r>
            <a:r>
              <a:rPr lang="en-US" sz="1400" b="0" dirty="0">
                <a:solidFill>
                  <a:schemeClr val="accent1"/>
                </a:solidFill>
              </a:rPr>
              <a:t> </a:t>
            </a:r>
            <a:r>
              <a:rPr lang="en-US" sz="1400" b="0" dirty="0" err="1">
                <a:solidFill>
                  <a:schemeClr val="accent1"/>
                </a:solidFill>
              </a:rPr>
              <a:t>gelmektedir</a:t>
            </a:r>
            <a:r>
              <a:rPr lang="en-US" sz="1400" b="0" dirty="0">
                <a:solidFill>
                  <a:schemeClr val="accent1"/>
                </a:solidFill>
              </a:rPr>
              <a:t>.</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dirty="0" err="1">
                <a:solidFill>
                  <a:schemeClr val="accent1"/>
                </a:solidFill>
              </a:rPr>
              <a:t>Uber'in</a:t>
            </a:r>
            <a:r>
              <a:rPr lang="en-US" sz="1400" dirty="0">
                <a:solidFill>
                  <a:schemeClr val="accent1"/>
                </a:solidFill>
              </a:rPr>
              <a:t> </a:t>
            </a:r>
            <a:r>
              <a:rPr lang="en-US" sz="1400" dirty="0" err="1">
                <a:solidFill>
                  <a:schemeClr val="accent1"/>
                </a:solidFill>
              </a:rPr>
              <a:t>Zekice</a:t>
            </a:r>
            <a:r>
              <a:rPr lang="en-US" sz="1400" dirty="0">
                <a:solidFill>
                  <a:schemeClr val="accent1"/>
                </a:solidFill>
              </a:rPr>
              <a:t> </a:t>
            </a:r>
            <a:r>
              <a:rPr lang="en-US" sz="1400" dirty="0" err="1">
                <a:solidFill>
                  <a:schemeClr val="accent1"/>
                </a:solidFill>
              </a:rPr>
              <a:t>Sunumu</a:t>
            </a:r>
            <a:r>
              <a:rPr lang="en-US" sz="1400" dirty="0">
                <a:solidFill>
                  <a:schemeClr val="accent1"/>
                </a:solidFill>
              </a:rPr>
              <a:t>: </a:t>
            </a:r>
            <a:r>
              <a:rPr lang="en-US" sz="1400" b="0" dirty="0">
                <a:solidFill>
                  <a:schemeClr val="accent1"/>
                </a:solidFill>
              </a:rPr>
              <a:t>Uber, </a:t>
            </a:r>
            <a:r>
              <a:rPr lang="en-US" sz="1400" b="0" dirty="0" err="1">
                <a:solidFill>
                  <a:schemeClr val="accent1"/>
                </a:solidFill>
              </a:rPr>
              <a:t>sunumunda</a:t>
            </a:r>
            <a:r>
              <a:rPr lang="en-US" sz="1400" b="0" dirty="0">
                <a:solidFill>
                  <a:schemeClr val="accent1"/>
                </a:solidFill>
              </a:rPr>
              <a:t> </a:t>
            </a:r>
            <a:r>
              <a:rPr lang="en-US" sz="1400" b="0" dirty="0" err="1">
                <a:solidFill>
                  <a:schemeClr val="accent1"/>
                </a:solidFill>
              </a:rPr>
              <a:t>basit</a:t>
            </a:r>
            <a:r>
              <a:rPr lang="en-US" sz="1400" b="0" dirty="0">
                <a:solidFill>
                  <a:schemeClr val="accent1"/>
                </a:solidFill>
              </a:rPr>
              <a:t>, </a:t>
            </a:r>
            <a:r>
              <a:rPr lang="en-US" sz="1400" b="0" dirty="0" err="1">
                <a:solidFill>
                  <a:schemeClr val="accent1"/>
                </a:solidFill>
              </a:rPr>
              <a:t>günlük</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dil</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jargonsuz</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terminoloji</a:t>
            </a:r>
            <a:r>
              <a:rPr lang="en-US" sz="1400" b="0" dirty="0">
                <a:solidFill>
                  <a:schemeClr val="accent1"/>
                </a:solidFill>
              </a:rPr>
              <a:t> </a:t>
            </a:r>
            <a:r>
              <a:rPr lang="en-US" sz="1400" b="0" dirty="0" err="1">
                <a:solidFill>
                  <a:schemeClr val="accent1"/>
                </a:solidFill>
              </a:rPr>
              <a:t>kullanarak</a:t>
            </a:r>
            <a:r>
              <a:rPr lang="en-US" sz="1400" b="0" dirty="0">
                <a:solidFill>
                  <a:schemeClr val="accent1"/>
                </a:solidFill>
              </a:rPr>
              <a:t> </a:t>
            </a:r>
            <a:r>
              <a:rPr lang="en-US" sz="1400" b="0" dirty="0" err="1">
                <a:solidFill>
                  <a:schemeClr val="accent1"/>
                </a:solidFill>
              </a:rPr>
              <a:t>değer</a:t>
            </a:r>
            <a:r>
              <a:rPr lang="en-US" sz="1400" b="0" dirty="0">
                <a:solidFill>
                  <a:schemeClr val="accent1"/>
                </a:solidFill>
              </a:rPr>
              <a:t> </a:t>
            </a:r>
            <a:r>
              <a:rPr lang="en-US" sz="1400" b="0" dirty="0" err="1">
                <a:solidFill>
                  <a:schemeClr val="accent1"/>
                </a:solidFill>
              </a:rPr>
              <a:t>önerisini</a:t>
            </a:r>
            <a:r>
              <a:rPr lang="en-US" sz="1400" b="0" dirty="0">
                <a:solidFill>
                  <a:schemeClr val="accent1"/>
                </a:solidFill>
              </a:rPr>
              <a:t> </a:t>
            </a:r>
            <a:r>
              <a:rPr lang="en-US" sz="1400" b="0" dirty="0" err="1">
                <a:solidFill>
                  <a:schemeClr val="accent1"/>
                </a:solidFill>
              </a:rPr>
              <a:t>yatırımcılar</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açık</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inkar</a:t>
            </a:r>
            <a:r>
              <a:rPr lang="en-US" sz="1400" b="0" dirty="0">
                <a:solidFill>
                  <a:schemeClr val="accent1"/>
                </a:solidFill>
              </a:rPr>
              <a:t> </a:t>
            </a:r>
            <a:r>
              <a:rPr lang="en-US" sz="1400" b="0" dirty="0" err="1">
                <a:solidFill>
                  <a:schemeClr val="accent1"/>
                </a:solidFill>
              </a:rPr>
              <a:t>edilemez</a:t>
            </a:r>
            <a:r>
              <a:rPr lang="en-US" sz="1400" b="0" dirty="0">
                <a:solidFill>
                  <a:schemeClr val="accent1"/>
                </a:solidFill>
              </a:rPr>
              <a:t> hale </a:t>
            </a:r>
            <a:r>
              <a:rPr lang="en-US" sz="1400" b="0" dirty="0" err="1">
                <a:solidFill>
                  <a:schemeClr val="accent1"/>
                </a:solidFill>
              </a:rPr>
              <a:t>getirdi</a:t>
            </a:r>
            <a:r>
              <a:rPr lang="en-US" sz="1400" b="0" dirty="0">
                <a:solidFill>
                  <a:schemeClr val="accent1"/>
                </a:solidFill>
              </a:rPr>
              <a:t>.</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b="0" dirty="0" err="1">
                <a:solidFill>
                  <a:schemeClr val="accent1"/>
                </a:solidFill>
              </a:rPr>
              <a:t>Satış</a:t>
            </a:r>
            <a:r>
              <a:rPr lang="en-US" sz="1400" b="0" dirty="0">
                <a:solidFill>
                  <a:schemeClr val="accent1"/>
                </a:solidFill>
              </a:rPr>
              <a:t> </a:t>
            </a:r>
            <a:r>
              <a:rPr lang="en-US" sz="1400" b="0" dirty="0" err="1">
                <a:solidFill>
                  <a:schemeClr val="accent1"/>
                </a:solidFill>
              </a:rPr>
              <a:t>konuşması</a:t>
            </a:r>
            <a:r>
              <a:rPr lang="en-US" sz="1400" b="0" dirty="0">
                <a:solidFill>
                  <a:schemeClr val="accent1"/>
                </a:solidFill>
              </a:rPr>
              <a:t> </a:t>
            </a:r>
            <a:r>
              <a:rPr lang="en-US" sz="1400" b="0" dirty="0" err="1">
                <a:solidFill>
                  <a:schemeClr val="accent1"/>
                </a:solidFill>
              </a:rPr>
              <a:t>yazılımı</a:t>
            </a:r>
            <a:r>
              <a:rPr lang="en-US" sz="1400" b="0" dirty="0">
                <a:solidFill>
                  <a:schemeClr val="accent1"/>
                </a:solidFill>
              </a:rPr>
              <a:t> </a:t>
            </a:r>
            <a:r>
              <a:rPr lang="en-US" sz="1400" dirty="0" err="1">
                <a:solidFill>
                  <a:schemeClr val="accent1"/>
                </a:solidFill>
              </a:rPr>
              <a:t>Slidebean</a:t>
            </a:r>
            <a:r>
              <a:rPr lang="en-US" sz="1400" b="0" dirty="0">
                <a:solidFill>
                  <a:schemeClr val="accent1"/>
                </a:solidFill>
              </a:rPr>
              <a:t>, </a:t>
            </a:r>
            <a:r>
              <a:rPr lang="en-US" sz="1400" b="0" dirty="0" err="1">
                <a:solidFill>
                  <a:schemeClr val="accent1"/>
                </a:solidFill>
              </a:rPr>
              <a:t>girişimcilerin</a:t>
            </a:r>
            <a:r>
              <a:rPr lang="en-US" sz="1400" b="0" dirty="0">
                <a:solidFill>
                  <a:schemeClr val="accent1"/>
                </a:solidFill>
              </a:rPr>
              <a:t> </a:t>
            </a:r>
            <a:r>
              <a:rPr lang="en-US" sz="1400" b="0" dirty="0" err="1">
                <a:solidFill>
                  <a:schemeClr val="accent1"/>
                </a:solidFill>
              </a:rPr>
              <a:t>sunumlarının</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performans</a:t>
            </a:r>
            <a:r>
              <a:rPr lang="en-US" sz="1400" b="0" dirty="0">
                <a:solidFill>
                  <a:schemeClr val="accent1"/>
                </a:solidFill>
              </a:rPr>
              <a:t> </a:t>
            </a:r>
            <a:r>
              <a:rPr lang="en-US" sz="1400" b="0" dirty="0" err="1">
                <a:solidFill>
                  <a:schemeClr val="accent1"/>
                </a:solidFill>
              </a:rPr>
              <a:t>gösterdiğini</a:t>
            </a:r>
            <a:r>
              <a:rPr lang="en-US" sz="1400" b="0" dirty="0">
                <a:solidFill>
                  <a:schemeClr val="accent1"/>
                </a:solidFill>
              </a:rPr>
              <a:t> </a:t>
            </a:r>
            <a:r>
              <a:rPr lang="en-US" sz="1400" b="0" dirty="0" err="1">
                <a:solidFill>
                  <a:schemeClr val="accent1"/>
                </a:solidFill>
              </a:rPr>
              <a:t>ve</a:t>
            </a:r>
            <a:r>
              <a:rPr lang="en-US" sz="1400" b="0" dirty="0">
                <a:solidFill>
                  <a:schemeClr val="accent1"/>
                </a:solidFill>
              </a:rPr>
              <a:t> </a:t>
            </a:r>
            <a:r>
              <a:rPr lang="en-US" sz="1400" b="0" dirty="0" err="1">
                <a:solidFill>
                  <a:schemeClr val="accent1"/>
                </a:solidFill>
              </a:rPr>
              <a:t>yatırımcılar</a:t>
            </a:r>
            <a:r>
              <a:rPr lang="en-US" sz="1400" b="0" dirty="0">
                <a:solidFill>
                  <a:schemeClr val="accent1"/>
                </a:solidFill>
              </a:rPr>
              <a:t> </a:t>
            </a:r>
            <a:r>
              <a:rPr lang="en-US" sz="1400" b="0" dirty="0" err="1">
                <a:solidFill>
                  <a:schemeClr val="accent1"/>
                </a:solidFill>
              </a:rPr>
              <a:t>tarafından</a:t>
            </a:r>
            <a:r>
              <a:rPr lang="en-US" sz="1400" b="0" dirty="0">
                <a:solidFill>
                  <a:schemeClr val="accent1"/>
                </a:solidFill>
              </a:rPr>
              <a:t> </a:t>
            </a:r>
            <a:r>
              <a:rPr lang="en-US" sz="1400" b="0" dirty="0" err="1">
                <a:solidFill>
                  <a:schemeClr val="accent1"/>
                </a:solidFill>
              </a:rPr>
              <a:t>nasıl</a:t>
            </a:r>
            <a:r>
              <a:rPr lang="en-US" sz="1400" b="0" dirty="0">
                <a:solidFill>
                  <a:schemeClr val="accent1"/>
                </a:solidFill>
              </a:rPr>
              <a:t> </a:t>
            </a:r>
            <a:r>
              <a:rPr lang="en-US" sz="1400" b="0" dirty="0" err="1">
                <a:solidFill>
                  <a:schemeClr val="accent1"/>
                </a:solidFill>
              </a:rPr>
              <a:t>görüntülendiğini</a:t>
            </a:r>
            <a:r>
              <a:rPr lang="en-US" sz="1400" b="0" dirty="0">
                <a:solidFill>
                  <a:schemeClr val="accent1"/>
                </a:solidFill>
              </a:rPr>
              <a:t> </a:t>
            </a:r>
            <a:r>
              <a:rPr lang="en-US" sz="1400" b="0" dirty="0" err="1">
                <a:solidFill>
                  <a:schemeClr val="accent1"/>
                </a:solidFill>
              </a:rPr>
              <a:t>görmelerini</a:t>
            </a:r>
            <a:r>
              <a:rPr lang="en-US" sz="1400" b="0" dirty="0">
                <a:solidFill>
                  <a:schemeClr val="accent1"/>
                </a:solidFill>
              </a:rPr>
              <a:t> </a:t>
            </a:r>
            <a:r>
              <a:rPr lang="en-US" sz="1400" b="0" dirty="0" err="1">
                <a:solidFill>
                  <a:schemeClr val="accent1"/>
                </a:solidFill>
              </a:rPr>
              <a:t>sağlayan</a:t>
            </a:r>
            <a:r>
              <a:rPr lang="en-US" sz="1400" b="0" dirty="0">
                <a:solidFill>
                  <a:schemeClr val="accent1"/>
                </a:solidFill>
              </a:rPr>
              <a:t>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özelliğe</a:t>
            </a:r>
            <a:r>
              <a:rPr lang="en-US" sz="1400" b="0" dirty="0">
                <a:solidFill>
                  <a:schemeClr val="accent1"/>
                </a:solidFill>
              </a:rPr>
              <a:t> </a:t>
            </a:r>
            <a:r>
              <a:rPr lang="en-US" sz="1400" b="0" dirty="0" err="1">
                <a:solidFill>
                  <a:schemeClr val="accent1"/>
                </a:solidFill>
              </a:rPr>
              <a:t>sahiptir</a:t>
            </a:r>
            <a:r>
              <a:rPr lang="en-US" sz="1400" b="0" dirty="0">
                <a:solidFill>
                  <a:schemeClr val="accent1"/>
                </a:solidFill>
              </a:rPr>
              <a:t>.</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b="0" dirty="0" err="1">
                <a:solidFill>
                  <a:schemeClr val="accent1"/>
                </a:solidFill>
              </a:rPr>
              <a:t>Ortalama</a:t>
            </a:r>
            <a:r>
              <a:rPr lang="en-US" sz="1400" b="0" dirty="0">
                <a:solidFill>
                  <a:schemeClr val="accent1"/>
                </a:solidFill>
              </a:rPr>
              <a:t> </a:t>
            </a:r>
            <a:r>
              <a:rPr lang="en-US" sz="1400" b="0" dirty="0" err="1">
                <a:solidFill>
                  <a:schemeClr val="accent1"/>
                </a:solidFill>
              </a:rPr>
              <a:t>olarak</a:t>
            </a:r>
            <a:r>
              <a:rPr lang="en-US" sz="1400" b="0" dirty="0">
                <a:solidFill>
                  <a:schemeClr val="accent1"/>
                </a:solidFill>
              </a:rPr>
              <a:t> </a:t>
            </a:r>
            <a:r>
              <a:rPr lang="en-US" sz="1400" b="0" dirty="0" err="1">
                <a:solidFill>
                  <a:schemeClr val="accent1"/>
                </a:solidFill>
              </a:rPr>
              <a:t>yatırımcılar</a:t>
            </a:r>
            <a:r>
              <a:rPr lang="en-US" sz="1400" b="0" dirty="0">
                <a:solidFill>
                  <a:schemeClr val="accent1"/>
                </a:solidFill>
              </a:rPr>
              <a:t>, </a:t>
            </a:r>
            <a:r>
              <a:rPr lang="en-US" sz="1400" b="0" dirty="0" err="1">
                <a:solidFill>
                  <a:schemeClr val="accent1"/>
                </a:solidFill>
              </a:rPr>
              <a:t>girişimcilerin</a:t>
            </a:r>
            <a:r>
              <a:rPr lang="en-US" sz="1400" b="0" dirty="0">
                <a:solidFill>
                  <a:schemeClr val="accent1"/>
                </a:solidFill>
              </a:rPr>
              <a:t> </a:t>
            </a:r>
            <a:r>
              <a:rPr lang="en-US" sz="1400" b="0" dirty="0" err="1">
                <a:solidFill>
                  <a:schemeClr val="accent1"/>
                </a:solidFill>
              </a:rPr>
              <a:t>düzinelerce</a:t>
            </a:r>
            <a:r>
              <a:rPr lang="en-US" sz="1400" b="0" dirty="0">
                <a:solidFill>
                  <a:schemeClr val="accent1"/>
                </a:solidFill>
              </a:rPr>
              <a:t> </a:t>
            </a:r>
            <a:r>
              <a:rPr lang="en-US" sz="1400" b="0" dirty="0" err="1">
                <a:solidFill>
                  <a:schemeClr val="accent1"/>
                </a:solidFill>
              </a:rPr>
              <a:t>saat</a:t>
            </a:r>
            <a:r>
              <a:rPr lang="en-US" sz="1400" b="0" dirty="0">
                <a:solidFill>
                  <a:schemeClr val="accent1"/>
                </a:solidFill>
              </a:rPr>
              <a:t> </a:t>
            </a:r>
            <a:r>
              <a:rPr lang="en-US" sz="1400" b="0" dirty="0" err="1">
                <a:solidFill>
                  <a:schemeClr val="accent1"/>
                </a:solidFill>
              </a:rPr>
              <a:t>harcamasına</a:t>
            </a:r>
            <a:r>
              <a:rPr lang="en-US" sz="1400" b="0" dirty="0">
                <a:solidFill>
                  <a:schemeClr val="accent1"/>
                </a:solidFill>
              </a:rPr>
              <a:t> </a:t>
            </a:r>
            <a:r>
              <a:rPr lang="en-US" sz="1400" b="0" dirty="0" err="1">
                <a:solidFill>
                  <a:schemeClr val="accent1"/>
                </a:solidFill>
              </a:rPr>
              <a:t>rağmen</a:t>
            </a:r>
            <a:r>
              <a:rPr lang="en-US" sz="1400" b="0" dirty="0">
                <a:solidFill>
                  <a:schemeClr val="accent1"/>
                </a:solidFill>
              </a:rPr>
              <a:t> tam </a:t>
            </a:r>
            <a:r>
              <a:rPr lang="en-US" sz="1400" b="0" dirty="0" err="1">
                <a:solidFill>
                  <a:schemeClr val="accent1"/>
                </a:solidFill>
              </a:rPr>
              <a:t>bir</a:t>
            </a:r>
            <a:r>
              <a:rPr lang="en-US" sz="1400" b="0" dirty="0">
                <a:solidFill>
                  <a:schemeClr val="accent1"/>
                </a:solidFill>
              </a:rPr>
              <a:t> </a:t>
            </a:r>
            <a:r>
              <a:rPr lang="en-US" sz="1400" b="0" dirty="0" err="1">
                <a:solidFill>
                  <a:schemeClr val="accent1"/>
                </a:solidFill>
              </a:rPr>
              <a:t>sunum</a:t>
            </a:r>
            <a:r>
              <a:rPr lang="en-US" sz="1400" b="0" dirty="0">
                <a:solidFill>
                  <a:schemeClr val="accent1"/>
                </a:solidFill>
              </a:rPr>
              <a:t> </a:t>
            </a:r>
            <a:r>
              <a:rPr lang="en-US" sz="1400" b="0" dirty="0" err="1">
                <a:solidFill>
                  <a:schemeClr val="accent1"/>
                </a:solidFill>
              </a:rPr>
              <a:t>taslağını</a:t>
            </a:r>
            <a:r>
              <a:rPr lang="en-US" sz="1400" b="0" dirty="0">
                <a:solidFill>
                  <a:schemeClr val="accent1"/>
                </a:solidFill>
              </a:rPr>
              <a:t> </a:t>
            </a:r>
            <a:r>
              <a:rPr lang="en-US" sz="1400" b="0" dirty="0" err="1">
                <a:solidFill>
                  <a:schemeClr val="accent1"/>
                </a:solidFill>
              </a:rPr>
              <a:t>incelemek</a:t>
            </a:r>
            <a:r>
              <a:rPr lang="en-US" sz="1400" b="0" dirty="0">
                <a:solidFill>
                  <a:schemeClr val="accent1"/>
                </a:solidFill>
              </a:rPr>
              <a:t> </a:t>
            </a:r>
            <a:r>
              <a:rPr lang="en-US" sz="1400" b="0" dirty="0" err="1">
                <a:solidFill>
                  <a:schemeClr val="accent1"/>
                </a:solidFill>
              </a:rPr>
              <a:t>için</a:t>
            </a:r>
            <a:r>
              <a:rPr lang="en-US" sz="1400" b="0" dirty="0">
                <a:solidFill>
                  <a:schemeClr val="accent1"/>
                </a:solidFill>
              </a:rPr>
              <a:t> </a:t>
            </a:r>
            <a:r>
              <a:rPr lang="en-US" sz="1400" b="0" dirty="0" err="1">
                <a:solidFill>
                  <a:schemeClr val="accent1"/>
                </a:solidFill>
              </a:rPr>
              <a:t>yalnızca</a:t>
            </a:r>
            <a:r>
              <a:rPr lang="en-US" sz="1400" b="0" dirty="0">
                <a:solidFill>
                  <a:schemeClr val="accent1"/>
                </a:solidFill>
              </a:rPr>
              <a:t> </a:t>
            </a:r>
            <a:r>
              <a:rPr lang="en-US" sz="1400" dirty="0">
                <a:solidFill>
                  <a:schemeClr val="accent1"/>
                </a:solidFill>
              </a:rPr>
              <a:t>4 </a:t>
            </a:r>
            <a:r>
              <a:rPr lang="en-US" sz="1400" dirty="0" err="1">
                <a:solidFill>
                  <a:schemeClr val="accent1"/>
                </a:solidFill>
              </a:rPr>
              <a:t>dakikadan</a:t>
            </a:r>
            <a:r>
              <a:rPr lang="en-US" sz="1400" dirty="0">
                <a:solidFill>
                  <a:schemeClr val="accent1"/>
                </a:solidFill>
              </a:rPr>
              <a:t> </a:t>
            </a:r>
            <a:r>
              <a:rPr lang="en-US" sz="1400" dirty="0" err="1">
                <a:solidFill>
                  <a:schemeClr val="accent1"/>
                </a:solidFill>
              </a:rPr>
              <a:t>az</a:t>
            </a:r>
            <a:r>
              <a:rPr lang="en-US" sz="1400" dirty="0">
                <a:solidFill>
                  <a:schemeClr val="accent1"/>
                </a:solidFill>
              </a:rPr>
              <a:t> </a:t>
            </a:r>
            <a:r>
              <a:rPr lang="en-US" sz="1400" b="0" dirty="0">
                <a:solidFill>
                  <a:schemeClr val="accent1"/>
                </a:solidFill>
              </a:rPr>
              <a:t>zaman </a:t>
            </a:r>
            <a:r>
              <a:rPr lang="en-US" sz="1400" b="0" dirty="0" err="1">
                <a:solidFill>
                  <a:schemeClr val="accent1"/>
                </a:solidFill>
              </a:rPr>
              <a:t>harcıyor</a:t>
            </a:r>
            <a:r>
              <a:rPr lang="en-US" sz="1400" b="0" dirty="0">
                <a:solidFill>
                  <a:schemeClr val="accent1"/>
                </a:solidFill>
              </a:rPr>
              <a:t>.</a:t>
            </a:r>
            <a:endParaRPr lang="sl-SI" sz="1400" b="0" dirty="0">
              <a:solidFill>
                <a:schemeClr val="accent1"/>
              </a:solidFill>
            </a:endParaRPr>
          </a:p>
        </p:txBody>
      </p:sp>
      <p:sp>
        <p:nvSpPr>
          <p:cNvPr id="4" name="TextBox 3">
            <a:extLst>
              <a:ext uri="{FF2B5EF4-FFF2-40B4-BE49-F238E27FC236}">
                <a16:creationId xmlns:a16="http://schemas.microsoft.com/office/drawing/2014/main" id="{2A08E18A-9596-46FF-71C0-64F78757A8CF}"/>
              </a:ext>
            </a:extLst>
          </p:cNvPr>
          <p:cNvSpPr txBox="1"/>
          <p:nvPr/>
        </p:nvSpPr>
        <p:spPr>
          <a:xfrm>
            <a:off x="7901796" y="933860"/>
            <a:ext cx="3748012" cy="5262979"/>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en-US" sz="1200" dirty="0" err="1">
                <a:solidFill>
                  <a:schemeClr val="accent1"/>
                </a:solidFill>
              </a:rPr>
              <a:t>Kadın</a:t>
            </a:r>
            <a:r>
              <a:rPr lang="en-US" sz="1200" dirty="0">
                <a:solidFill>
                  <a:schemeClr val="accent1"/>
                </a:solidFill>
              </a:rPr>
              <a:t> </a:t>
            </a:r>
            <a:r>
              <a:rPr lang="en-US" sz="1200" dirty="0" err="1">
                <a:solidFill>
                  <a:schemeClr val="accent1"/>
                </a:solidFill>
              </a:rPr>
              <a:t>girişimciler</a:t>
            </a:r>
            <a:r>
              <a:rPr lang="en-US" sz="1200" dirty="0">
                <a:solidFill>
                  <a:schemeClr val="accent1"/>
                </a:solidFill>
              </a:rPr>
              <a:t> </a:t>
            </a:r>
            <a:r>
              <a:rPr lang="en-US" sz="1200" dirty="0" err="1">
                <a:solidFill>
                  <a:schemeClr val="accent1"/>
                </a:solidFill>
              </a:rPr>
              <a:t>erkeklere</a:t>
            </a:r>
            <a:r>
              <a:rPr lang="en-US" sz="1200" dirty="0">
                <a:solidFill>
                  <a:schemeClr val="accent1"/>
                </a:solidFill>
              </a:rPr>
              <a:t> </a:t>
            </a:r>
            <a:r>
              <a:rPr lang="en-US" sz="1200" dirty="0" err="1">
                <a:solidFill>
                  <a:schemeClr val="accent1"/>
                </a:solidFill>
              </a:rPr>
              <a:t>göre</a:t>
            </a:r>
            <a:r>
              <a:rPr lang="en-US" sz="1200" dirty="0">
                <a:solidFill>
                  <a:schemeClr val="accent1"/>
                </a:solidFill>
              </a:rPr>
              <a:t> </a:t>
            </a:r>
            <a:r>
              <a:rPr lang="en-US" sz="1200" b="1" dirty="0">
                <a:solidFill>
                  <a:schemeClr val="accent1"/>
                </a:solidFill>
              </a:rPr>
              <a:t>%20-30 </a:t>
            </a:r>
            <a:r>
              <a:rPr lang="en-US" sz="1200" b="1" dirty="0" err="1">
                <a:solidFill>
                  <a:schemeClr val="accent1"/>
                </a:solidFill>
              </a:rPr>
              <a:t>daha</a:t>
            </a:r>
            <a:r>
              <a:rPr lang="en-US" sz="1200" b="1" dirty="0">
                <a:solidFill>
                  <a:schemeClr val="accent1"/>
                </a:solidFill>
              </a:rPr>
              <a:t> </a:t>
            </a:r>
            <a:r>
              <a:rPr lang="en-US" sz="1200" dirty="0" err="1">
                <a:solidFill>
                  <a:schemeClr val="accent1"/>
                </a:solidFill>
              </a:rPr>
              <a:t>az</a:t>
            </a:r>
            <a:r>
              <a:rPr lang="en-US" sz="1200" dirty="0">
                <a:solidFill>
                  <a:schemeClr val="accent1"/>
                </a:solidFill>
              </a:rPr>
              <a:t> </a:t>
            </a:r>
            <a:r>
              <a:rPr lang="en-US" sz="1200" dirty="0" err="1">
                <a:solidFill>
                  <a:schemeClr val="accent1"/>
                </a:solidFill>
              </a:rPr>
              <a:t>sunum</a:t>
            </a:r>
            <a:r>
              <a:rPr lang="en-US" sz="1200" dirty="0">
                <a:solidFill>
                  <a:schemeClr val="accent1"/>
                </a:solidFill>
              </a:rPr>
              <a:t> </a:t>
            </a:r>
            <a:r>
              <a:rPr lang="en-US" sz="1200" dirty="0" err="1">
                <a:solidFill>
                  <a:schemeClr val="accent1"/>
                </a:solidFill>
              </a:rPr>
              <a:t>yapıyor</a:t>
            </a:r>
            <a:r>
              <a:rPr lang="en-US" sz="1200" dirty="0">
                <a:solidFill>
                  <a:schemeClr val="accent1"/>
                </a:solidFill>
              </a:rPr>
              <a:t>, </a:t>
            </a:r>
            <a:r>
              <a:rPr lang="en-US" sz="1200" dirty="0" err="1">
                <a:solidFill>
                  <a:schemeClr val="accent1"/>
                </a:solidFill>
              </a:rPr>
              <a:t>ancak</a:t>
            </a:r>
            <a:r>
              <a:rPr lang="en-US" sz="1200" dirty="0">
                <a:solidFill>
                  <a:schemeClr val="accent1"/>
                </a:solidFill>
              </a:rPr>
              <a:t> </a:t>
            </a:r>
            <a:r>
              <a:rPr lang="en-US" sz="1200" dirty="0" err="1">
                <a:solidFill>
                  <a:schemeClr val="accent1"/>
                </a:solidFill>
              </a:rPr>
              <a:t>sunum</a:t>
            </a:r>
            <a:r>
              <a:rPr lang="en-US" sz="1200" dirty="0">
                <a:solidFill>
                  <a:schemeClr val="accent1"/>
                </a:solidFill>
              </a:rPr>
              <a:t> </a:t>
            </a:r>
            <a:r>
              <a:rPr lang="en-US" sz="1200" dirty="0" err="1">
                <a:solidFill>
                  <a:schemeClr val="accent1"/>
                </a:solidFill>
              </a:rPr>
              <a:t>yaptıklarında</a:t>
            </a:r>
            <a:r>
              <a:rPr lang="en-US" sz="1200" dirty="0">
                <a:solidFill>
                  <a:schemeClr val="accent1"/>
                </a:solidFill>
              </a:rPr>
              <a:t> </a:t>
            </a:r>
            <a:r>
              <a:rPr lang="en-US" sz="1200" dirty="0" err="1">
                <a:solidFill>
                  <a:schemeClr val="accent1"/>
                </a:solidFill>
              </a:rPr>
              <a:t>girişimleri</a:t>
            </a:r>
            <a:r>
              <a:rPr lang="en-US" sz="1200" dirty="0">
                <a:solidFill>
                  <a:schemeClr val="accent1"/>
                </a:solidFill>
              </a:rPr>
              <a:t> </a:t>
            </a:r>
            <a:r>
              <a:rPr lang="en-US" sz="1200" b="1" dirty="0">
                <a:solidFill>
                  <a:schemeClr val="accent1"/>
                </a:solidFill>
              </a:rPr>
              <a:t>%63 </a:t>
            </a:r>
            <a:r>
              <a:rPr lang="en-US" sz="1200" b="1" dirty="0" err="1">
                <a:solidFill>
                  <a:schemeClr val="accent1"/>
                </a:solidFill>
              </a:rPr>
              <a:t>daha</a:t>
            </a:r>
            <a:r>
              <a:rPr lang="en-US" sz="1200" b="1" dirty="0">
                <a:solidFill>
                  <a:schemeClr val="accent1"/>
                </a:solidFill>
              </a:rPr>
              <a:t> iyi </a:t>
            </a:r>
            <a:r>
              <a:rPr lang="en-US" sz="1200" dirty="0" err="1">
                <a:solidFill>
                  <a:schemeClr val="accent1"/>
                </a:solidFill>
              </a:rPr>
              <a:t>performans</a:t>
            </a:r>
            <a:r>
              <a:rPr lang="en-US" sz="1200" dirty="0">
                <a:solidFill>
                  <a:schemeClr val="accent1"/>
                </a:solidFill>
              </a:rPr>
              <a:t> </a:t>
            </a:r>
            <a:r>
              <a:rPr lang="en-US" sz="1200" dirty="0" err="1">
                <a:solidFill>
                  <a:schemeClr val="accent1"/>
                </a:solidFill>
              </a:rPr>
              <a:t>gösteriyor</a:t>
            </a:r>
            <a:endParaRPr lang="sl-SI" sz="1200"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Kadınlar</a:t>
            </a:r>
            <a:r>
              <a:rPr lang="en-US" sz="1200" dirty="0">
                <a:solidFill>
                  <a:schemeClr val="accent1"/>
                </a:solidFill>
              </a:rPr>
              <a:t> </a:t>
            </a:r>
            <a:r>
              <a:rPr lang="en-US" sz="1200" dirty="0" err="1">
                <a:solidFill>
                  <a:schemeClr val="accent1"/>
                </a:solidFill>
              </a:rPr>
              <a:t>tarafından</a:t>
            </a:r>
            <a:r>
              <a:rPr lang="en-US" sz="1200" dirty="0">
                <a:solidFill>
                  <a:schemeClr val="accent1"/>
                </a:solidFill>
              </a:rPr>
              <a:t> </a:t>
            </a:r>
            <a:r>
              <a:rPr lang="en-US" sz="1200" dirty="0" err="1">
                <a:solidFill>
                  <a:schemeClr val="accent1"/>
                </a:solidFill>
              </a:rPr>
              <a:t>kurulan</a:t>
            </a:r>
            <a:r>
              <a:rPr lang="en-US" sz="1200" dirty="0">
                <a:solidFill>
                  <a:schemeClr val="accent1"/>
                </a:solidFill>
              </a:rPr>
              <a:t> </a:t>
            </a:r>
            <a:r>
              <a:rPr lang="en-US" sz="1200" dirty="0" err="1">
                <a:solidFill>
                  <a:schemeClr val="accent1"/>
                </a:solidFill>
              </a:rPr>
              <a:t>girişimler</a:t>
            </a:r>
            <a:r>
              <a:rPr lang="en-US" sz="1200" dirty="0">
                <a:solidFill>
                  <a:schemeClr val="accent1"/>
                </a:solidFill>
              </a:rPr>
              <a:t> </a:t>
            </a:r>
            <a:r>
              <a:rPr lang="en-US" sz="1200" dirty="0" err="1">
                <a:solidFill>
                  <a:schemeClr val="accent1"/>
                </a:solidFill>
              </a:rPr>
              <a:t>sermaye</a:t>
            </a:r>
            <a:r>
              <a:rPr lang="en-US" sz="1200" dirty="0">
                <a:solidFill>
                  <a:schemeClr val="accent1"/>
                </a:solidFill>
              </a:rPr>
              <a:t> </a:t>
            </a:r>
            <a:r>
              <a:rPr lang="en-US" sz="1200" dirty="0" err="1">
                <a:solidFill>
                  <a:schemeClr val="accent1"/>
                </a:solidFill>
              </a:rPr>
              <a:t>açısından</a:t>
            </a:r>
            <a:r>
              <a:rPr lang="en-US" sz="1200" dirty="0">
                <a:solidFill>
                  <a:schemeClr val="accent1"/>
                </a:solidFill>
              </a:rPr>
              <a:t>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verimlidir</a:t>
            </a:r>
            <a:r>
              <a:rPr lang="en-US" sz="1200" b="1" dirty="0">
                <a:solidFill>
                  <a:schemeClr val="accent1"/>
                </a:solidFill>
              </a:rPr>
              <a:t>; </a:t>
            </a:r>
            <a:r>
              <a:rPr lang="en-US" sz="1200" b="1" dirty="0" err="1">
                <a:solidFill>
                  <a:schemeClr val="accent1"/>
                </a:solidFill>
              </a:rPr>
              <a:t>toplanan</a:t>
            </a:r>
            <a:r>
              <a:rPr lang="en-US" sz="1200" b="1" dirty="0">
                <a:solidFill>
                  <a:schemeClr val="accent1"/>
                </a:solidFill>
              </a:rPr>
              <a:t> her </a:t>
            </a:r>
            <a:r>
              <a:rPr lang="en-US" sz="1200" b="1" dirty="0" err="1">
                <a:solidFill>
                  <a:schemeClr val="accent1"/>
                </a:solidFill>
              </a:rPr>
              <a:t>bir</a:t>
            </a:r>
            <a:r>
              <a:rPr lang="en-US" sz="1200" b="1" dirty="0">
                <a:solidFill>
                  <a:schemeClr val="accent1"/>
                </a:solidFill>
              </a:rPr>
              <a:t> </a:t>
            </a:r>
            <a:r>
              <a:rPr lang="en-US" sz="1200" b="1" dirty="0" err="1">
                <a:solidFill>
                  <a:schemeClr val="accent1"/>
                </a:solidFill>
              </a:rPr>
              <a:t>dolar</a:t>
            </a:r>
            <a:r>
              <a:rPr lang="en-US" sz="1200" b="1" dirty="0">
                <a:solidFill>
                  <a:schemeClr val="accent1"/>
                </a:solidFill>
              </a:rPr>
              <a:t> </a:t>
            </a:r>
            <a:r>
              <a:rPr lang="en-US" sz="1200" b="1" dirty="0" err="1">
                <a:solidFill>
                  <a:schemeClr val="accent1"/>
                </a:solidFill>
              </a:rPr>
              <a:t>için</a:t>
            </a:r>
            <a:r>
              <a:rPr lang="en-US" sz="1200" b="1" dirty="0">
                <a:solidFill>
                  <a:schemeClr val="accent1"/>
                </a:solidFill>
              </a:rPr>
              <a:t> 78 sent </a:t>
            </a:r>
            <a:r>
              <a:rPr lang="en-US" sz="1200" b="1" dirty="0" err="1">
                <a:solidFill>
                  <a:schemeClr val="accent1"/>
                </a:solidFill>
              </a:rPr>
              <a:t>gelir</a:t>
            </a:r>
            <a:r>
              <a:rPr lang="en-US" sz="1200" b="1" dirty="0">
                <a:solidFill>
                  <a:schemeClr val="accent1"/>
                </a:solidFill>
              </a:rPr>
              <a:t> </a:t>
            </a:r>
            <a:r>
              <a:rPr lang="en-US" sz="1200" b="1" dirty="0" err="1">
                <a:solidFill>
                  <a:schemeClr val="accent1"/>
                </a:solidFill>
              </a:rPr>
              <a:t>elde</a:t>
            </a:r>
            <a:r>
              <a:rPr lang="en-US" sz="1200" b="1" dirty="0">
                <a:solidFill>
                  <a:schemeClr val="accent1"/>
                </a:solidFill>
              </a:rPr>
              <a:t> </a:t>
            </a:r>
            <a:r>
              <a:rPr lang="en-US" sz="1200" b="1" dirty="0" err="1">
                <a:solidFill>
                  <a:schemeClr val="accent1"/>
                </a:solidFill>
              </a:rPr>
              <a:t>edilirken</a:t>
            </a:r>
            <a:r>
              <a:rPr lang="en-US" sz="1200" b="1" dirty="0">
                <a:solidFill>
                  <a:schemeClr val="accent1"/>
                </a:solidFill>
              </a:rPr>
              <a:t> </a:t>
            </a:r>
            <a:r>
              <a:rPr lang="en-US" sz="1200" dirty="0" err="1">
                <a:solidFill>
                  <a:schemeClr val="accent1"/>
                </a:solidFill>
              </a:rPr>
              <a:t>bu</a:t>
            </a:r>
            <a:r>
              <a:rPr lang="en-US" sz="1200" dirty="0">
                <a:solidFill>
                  <a:schemeClr val="accent1"/>
                </a:solidFill>
              </a:rPr>
              <a:t> </a:t>
            </a:r>
            <a:r>
              <a:rPr lang="en-US" sz="1200" b="1" dirty="0" err="1">
                <a:solidFill>
                  <a:schemeClr val="accent1"/>
                </a:solidFill>
              </a:rPr>
              <a:t>rakam</a:t>
            </a:r>
            <a:r>
              <a:rPr lang="en-US" sz="1200" b="1" dirty="0">
                <a:solidFill>
                  <a:schemeClr val="accent1"/>
                </a:solidFill>
              </a:rPr>
              <a:t> </a:t>
            </a:r>
            <a:r>
              <a:rPr lang="en-US" sz="1200" dirty="0" err="1">
                <a:solidFill>
                  <a:schemeClr val="accent1"/>
                </a:solidFill>
              </a:rPr>
              <a:t>erkekler</a:t>
            </a:r>
            <a:r>
              <a:rPr lang="en-US" sz="1200" dirty="0">
                <a:solidFill>
                  <a:schemeClr val="accent1"/>
                </a:solidFill>
              </a:rPr>
              <a:t> </a:t>
            </a:r>
            <a:r>
              <a:rPr lang="en-US" sz="1200" dirty="0" err="1">
                <a:solidFill>
                  <a:schemeClr val="accent1"/>
                </a:solidFill>
              </a:rPr>
              <a:t>için</a:t>
            </a:r>
            <a:r>
              <a:rPr lang="en-US" sz="1200" dirty="0">
                <a:solidFill>
                  <a:schemeClr val="accent1"/>
                </a:solidFill>
              </a:rPr>
              <a:t> 31 </a:t>
            </a:r>
            <a:r>
              <a:rPr lang="en-US" sz="1200" dirty="0" err="1">
                <a:solidFill>
                  <a:schemeClr val="accent1"/>
                </a:solidFill>
              </a:rPr>
              <a:t>senttir</a:t>
            </a:r>
            <a:endParaRPr lang="sl-SI" sz="1200"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Kadınlar</a:t>
            </a:r>
            <a:r>
              <a:rPr lang="en-US" sz="1200" dirty="0">
                <a:solidFill>
                  <a:schemeClr val="accent1"/>
                </a:solidFill>
              </a:rPr>
              <a:t> </a:t>
            </a:r>
            <a:r>
              <a:rPr lang="en-US" sz="1200" dirty="0" err="1">
                <a:solidFill>
                  <a:schemeClr val="accent1"/>
                </a:solidFill>
              </a:rPr>
              <a:t>tarafından</a:t>
            </a:r>
            <a:r>
              <a:rPr lang="en-US" sz="1200" dirty="0">
                <a:solidFill>
                  <a:schemeClr val="accent1"/>
                </a:solidFill>
              </a:rPr>
              <a:t> </a:t>
            </a:r>
            <a:r>
              <a:rPr lang="en-US" sz="1200" dirty="0" err="1">
                <a:solidFill>
                  <a:schemeClr val="accent1"/>
                </a:solidFill>
              </a:rPr>
              <a:t>kurulan</a:t>
            </a:r>
            <a:r>
              <a:rPr lang="en-US" sz="1200" dirty="0">
                <a:solidFill>
                  <a:schemeClr val="accent1"/>
                </a:solidFill>
              </a:rPr>
              <a:t> </a:t>
            </a:r>
            <a:r>
              <a:rPr lang="en-US" sz="1200" dirty="0" err="1">
                <a:solidFill>
                  <a:schemeClr val="accent1"/>
                </a:solidFill>
              </a:rPr>
              <a:t>işletmelerin</a:t>
            </a:r>
            <a:r>
              <a:rPr lang="en-US" sz="1200" dirty="0">
                <a:solidFill>
                  <a:schemeClr val="accent1"/>
                </a:solidFill>
              </a:rPr>
              <a:t> sosyal </a:t>
            </a:r>
            <a:r>
              <a:rPr lang="en-US" sz="1200" dirty="0" err="1">
                <a:solidFill>
                  <a:schemeClr val="accent1"/>
                </a:solidFill>
              </a:rPr>
              <a:t>etki</a:t>
            </a:r>
            <a:r>
              <a:rPr lang="en-US" sz="1200" dirty="0">
                <a:solidFill>
                  <a:schemeClr val="accent1"/>
                </a:solidFill>
              </a:rPr>
              <a:t> </a:t>
            </a:r>
            <a:r>
              <a:rPr lang="en-US" sz="1200" dirty="0" err="1">
                <a:solidFill>
                  <a:schemeClr val="accent1"/>
                </a:solidFill>
              </a:rPr>
              <a:t>misyonuna</a:t>
            </a:r>
            <a:r>
              <a:rPr lang="en-US" sz="1200" dirty="0">
                <a:solidFill>
                  <a:schemeClr val="accent1"/>
                </a:solidFill>
              </a:rPr>
              <a:t> </a:t>
            </a:r>
            <a:r>
              <a:rPr lang="en-US" sz="1200" dirty="0" err="1">
                <a:solidFill>
                  <a:schemeClr val="accent1"/>
                </a:solidFill>
              </a:rPr>
              <a:t>sahip</a:t>
            </a:r>
            <a:r>
              <a:rPr lang="en-US" sz="1200" dirty="0">
                <a:solidFill>
                  <a:schemeClr val="accent1"/>
                </a:solidFill>
              </a:rPr>
              <a:t> </a:t>
            </a:r>
            <a:r>
              <a:rPr lang="en-US" sz="1200" dirty="0" err="1">
                <a:solidFill>
                  <a:schemeClr val="accent1"/>
                </a:solidFill>
              </a:rPr>
              <a:t>olma</a:t>
            </a:r>
            <a:r>
              <a:rPr lang="en-US" sz="1200" dirty="0">
                <a:solidFill>
                  <a:schemeClr val="accent1"/>
                </a:solidFill>
              </a:rPr>
              <a:t> </a:t>
            </a:r>
            <a:r>
              <a:rPr lang="en-US" sz="1200" dirty="0" err="1">
                <a:solidFill>
                  <a:schemeClr val="accent1"/>
                </a:solidFill>
              </a:rPr>
              <a:t>olasılığı</a:t>
            </a:r>
            <a:r>
              <a:rPr lang="en-US" sz="1200" dirty="0">
                <a:solidFill>
                  <a:schemeClr val="accent1"/>
                </a:solidFill>
              </a:rPr>
              <a:t>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yüksektir</a:t>
            </a:r>
            <a:r>
              <a:rPr lang="en-US" sz="1200" dirty="0">
                <a:solidFill>
                  <a:schemeClr val="accent1"/>
                </a:solidFill>
              </a:rPr>
              <a:t> </a:t>
            </a:r>
            <a:r>
              <a:rPr lang="en-US" sz="1200" b="1" dirty="0" err="1">
                <a:solidFill>
                  <a:schemeClr val="accent1"/>
                </a:solidFill>
              </a:rPr>
              <a:t>ve</a:t>
            </a:r>
            <a:r>
              <a:rPr lang="en-US" sz="1200" b="1" dirty="0">
                <a:solidFill>
                  <a:schemeClr val="accent1"/>
                </a:solidFill>
              </a:rPr>
              <a:t> %82'si </a:t>
            </a:r>
            <a:r>
              <a:rPr lang="en-US" sz="1200" b="1" dirty="0" err="1">
                <a:solidFill>
                  <a:schemeClr val="accent1"/>
                </a:solidFill>
              </a:rPr>
              <a:t>sürdürülebilirliğe</a:t>
            </a:r>
            <a:r>
              <a:rPr lang="en-US" sz="1200" b="1" dirty="0">
                <a:solidFill>
                  <a:schemeClr val="accent1"/>
                </a:solidFill>
              </a:rPr>
              <a:t> </a:t>
            </a:r>
            <a:r>
              <a:rPr lang="en-US" sz="1200" b="1" dirty="0" err="1">
                <a:solidFill>
                  <a:schemeClr val="accent1"/>
                </a:solidFill>
              </a:rPr>
              <a:t>ekonomik</a:t>
            </a:r>
            <a:r>
              <a:rPr lang="en-US" sz="1200" b="1" dirty="0">
                <a:solidFill>
                  <a:schemeClr val="accent1"/>
                </a:solidFill>
              </a:rPr>
              <a:t> </a:t>
            </a:r>
            <a:r>
              <a:rPr lang="en-US" sz="1200" b="1" dirty="0" err="1">
                <a:solidFill>
                  <a:schemeClr val="accent1"/>
                </a:solidFill>
              </a:rPr>
              <a:t>hedeflerden</a:t>
            </a:r>
            <a:r>
              <a:rPr lang="en-US" sz="1200" b="1" dirty="0">
                <a:solidFill>
                  <a:schemeClr val="accent1"/>
                </a:solidFill>
              </a:rPr>
              <a:t> </a:t>
            </a:r>
            <a:r>
              <a:rPr lang="en-US" sz="1200" b="1" dirty="0" err="1">
                <a:solidFill>
                  <a:schemeClr val="accent1"/>
                </a:solidFill>
              </a:rPr>
              <a:t>daha</a:t>
            </a:r>
            <a:r>
              <a:rPr lang="en-US" sz="1200" b="1" dirty="0">
                <a:solidFill>
                  <a:schemeClr val="accent1"/>
                </a:solidFill>
              </a:rPr>
              <a:t> </a:t>
            </a:r>
            <a:r>
              <a:rPr lang="en-US" sz="1200" b="1" dirty="0" err="1">
                <a:solidFill>
                  <a:schemeClr val="accent1"/>
                </a:solidFill>
              </a:rPr>
              <a:t>fazla</a:t>
            </a:r>
            <a:r>
              <a:rPr lang="en-US" sz="1200" b="1" dirty="0">
                <a:solidFill>
                  <a:schemeClr val="accent1"/>
                </a:solidFill>
              </a:rPr>
              <a:t> </a:t>
            </a:r>
            <a:r>
              <a:rPr lang="en-US" sz="1200" b="1" dirty="0" err="1">
                <a:solidFill>
                  <a:schemeClr val="accent1"/>
                </a:solidFill>
              </a:rPr>
              <a:t>öncelik</a:t>
            </a:r>
            <a:r>
              <a:rPr lang="en-US" sz="1200" b="1" dirty="0">
                <a:solidFill>
                  <a:schemeClr val="accent1"/>
                </a:solidFill>
              </a:rPr>
              <a:t> </a:t>
            </a:r>
            <a:r>
              <a:rPr lang="en-US" sz="1200" b="1" dirty="0" err="1">
                <a:solidFill>
                  <a:schemeClr val="accent1"/>
                </a:solidFill>
              </a:rPr>
              <a:t>vermektedir</a:t>
            </a:r>
            <a:endParaRPr lang="sl-SI" sz="1200" b="1"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Kadın</a:t>
            </a:r>
            <a:r>
              <a:rPr lang="en-US" sz="1200" dirty="0">
                <a:solidFill>
                  <a:schemeClr val="accent1"/>
                </a:solidFill>
              </a:rPr>
              <a:t> </a:t>
            </a:r>
            <a:r>
              <a:rPr lang="en-US" sz="1200" dirty="0" err="1">
                <a:solidFill>
                  <a:schemeClr val="accent1"/>
                </a:solidFill>
              </a:rPr>
              <a:t>girişimcilerin</a:t>
            </a:r>
            <a:r>
              <a:rPr lang="en-US" sz="1200" dirty="0">
                <a:solidFill>
                  <a:schemeClr val="accent1"/>
                </a:solidFill>
              </a:rPr>
              <a:t> </a:t>
            </a:r>
            <a:r>
              <a:rPr lang="en-US" sz="1200" dirty="0" err="1">
                <a:solidFill>
                  <a:schemeClr val="accent1"/>
                </a:solidFill>
              </a:rPr>
              <a:t>tek</a:t>
            </a:r>
            <a:r>
              <a:rPr lang="en-US" sz="1200" dirty="0">
                <a:solidFill>
                  <a:schemeClr val="accent1"/>
                </a:solidFill>
              </a:rPr>
              <a:t> </a:t>
            </a:r>
            <a:r>
              <a:rPr lang="en-US" sz="1200" dirty="0" err="1">
                <a:solidFill>
                  <a:schemeClr val="accent1"/>
                </a:solidFill>
              </a:rPr>
              <a:t>başına</a:t>
            </a:r>
            <a:r>
              <a:rPr lang="en-US" sz="1200" dirty="0">
                <a:solidFill>
                  <a:schemeClr val="accent1"/>
                </a:solidFill>
              </a:rPr>
              <a:t> </a:t>
            </a:r>
            <a:r>
              <a:rPr lang="en-US" sz="1200" dirty="0" err="1">
                <a:solidFill>
                  <a:schemeClr val="accent1"/>
                </a:solidFill>
              </a:rPr>
              <a:t>girişimci</a:t>
            </a:r>
            <a:r>
              <a:rPr lang="en-US" sz="1200" dirty="0">
                <a:solidFill>
                  <a:schemeClr val="accent1"/>
                </a:solidFill>
              </a:rPr>
              <a:t> </a:t>
            </a:r>
            <a:r>
              <a:rPr lang="en-US" sz="1200" dirty="0" err="1">
                <a:solidFill>
                  <a:schemeClr val="accent1"/>
                </a:solidFill>
              </a:rPr>
              <a:t>olma</a:t>
            </a:r>
            <a:r>
              <a:rPr lang="en-US" sz="1200" dirty="0">
                <a:solidFill>
                  <a:schemeClr val="accent1"/>
                </a:solidFill>
              </a:rPr>
              <a:t> </a:t>
            </a:r>
            <a:r>
              <a:rPr lang="en-US" sz="1200" dirty="0" err="1">
                <a:solidFill>
                  <a:schemeClr val="accent1"/>
                </a:solidFill>
              </a:rPr>
              <a:t>olasılığı</a:t>
            </a:r>
            <a:r>
              <a:rPr lang="en-US" sz="1200" dirty="0">
                <a:solidFill>
                  <a:schemeClr val="accent1"/>
                </a:solidFill>
              </a:rPr>
              <a:t>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yüksektir</a:t>
            </a:r>
            <a:r>
              <a:rPr lang="en-US" sz="1200" dirty="0">
                <a:solidFill>
                  <a:schemeClr val="accent1"/>
                </a:solidFill>
              </a:rPr>
              <a:t>; </a:t>
            </a:r>
            <a:r>
              <a:rPr lang="en-US" sz="1200" dirty="0" err="1">
                <a:solidFill>
                  <a:schemeClr val="accent1"/>
                </a:solidFill>
              </a:rPr>
              <a:t>dünya</a:t>
            </a:r>
            <a:r>
              <a:rPr lang="en-US" sz="1200" dirty="0">
                <a:solidFill>
                  <a:schemeClr val="accent1"/>
                </a:solidFill>
              </a:rPr>
              <a:t> </a:t>
            </a:r>
            <a:r>
              <a:rPr lang="en-US" sz="1200" dirty="0" err="1">
                <a:solidFill>
                  <a:schemeClr val="accent1"/>
                </a:solidFill>
              </a:rPr>
              <a:t>genelinde</a:t>
            </a:r>
            <a:r>
              <a:rPr lang="en-US" sz="1200" dirty="0">
                <a:solidFill>
                  <a:schemeClr val="accent1"/>
                </a:solidFill>
              </a:rPr>
              <a:t> her 1 </a:t>
            </a:r>
            <a:r>
              <a:rPr lang="en-US" sz="1200" dirty="0" err="1">
                <a:solidFill>
                  <a:schemeClr val="accent1"/>
                </a:solidFill>
              </a:rPr>
              <a:t>erkeğe</a:t>
            </a:r>
            <a:r>
              <a:rPr lang="en-US" sz="1200" dirty="0">
                <a:solidFill>
                  <a:schemeClr val="accent1"/>
                </a:solidFill>
              </a:rPr>
              <a:t> </a:t>
            </a:r>
            <a:r>
              <a:rPr lang="en-US" sz="1200" b="1" dirty="0" err="1">
                <a:solidFill>
                  <a:schemeClr val="accent1"/>
                </a:solidFill>
              </a:rPr>
              <a:t>karşılık</a:t>
            </a:r>
            <a:r>
              <a:rPr lang="en-US" sz="1200" b="1" dirty="0">
                <a:solidFill>
                  <a:schemeClr val="accent1"/>
                </a:solidFill>
              </a:rPr>
              <a:t> 1,47 </a:t>
            </a:r>
            <a:r>
              <a:rPr lang="en-US" sz="1200" b="1" dirty="0" err="1">
                <a:solidFill>
                  <a:schemeClr val="accent1"/>
                </a:solidFill>
              </a:rPr>
              <a:t>kadın</a:t>
            </a:r>
            <a:r>
              <a:rPr lang="en-US" sz="1200" b="1" dirty="0">
                <a:solidFill>
                  <a:schemeClr val="accent1"/>
                </a:solidFill>
              </a:rPr>
              <a:t> </a:t>
            </a:r>
            <a:r>
              <a:rPr lang="en-US" sz="1200" b="1" dirty="0" err="1">
                <a:solidFill>
                  <a:schemeClr val="accent1"/>
                </a:solidFill>
              </a:rPr>
              <a:t>tek</a:t>
            </a:r>
            <a:r>
              <a:rPr lang="en-US" sz="1200" b="1" dirty="0">
                <a:solidFill>
                  <a:schemeClr val="accent1"/>
                </a:solidFill>
              </a:rPr>
              <a:t> </a:t>
            </a:r>
            <a:r>
              <a:rPr lang="en-US" sz="1200" b="1" dirty="0" err="1">
                <a:solidFill>
                  <a:schemeClr val="accent1"/>
                </a:solidFill>
              </a:rPr>
              <a:t>başına</a:t>
            </a:r>
            <a:r>
              <a:rPr lang="en-US" sz="1200" b="1" dirty="0">
                <a:solidFill>
                  <a:schemeClr val="accent1"/>
                </a:solidFill>
              </a:rPr>
              <a:t> </a:t>
            </a:r>
            <a:r>
              <a:rPr lang="en-US" sz="1200" dirty="0" err="1">
                <a:solidFill>
                  <a:schemeClr val="accent1"/>
                </a:solidFill>
              </a:rPr>
              <a:t>girişimci</a:t>
            </a:r>
            <a:r>
              <a:rPr lang="en-US" sz="1200" dirty="0">
                <a:solidFill>
                  <a:schemeClr val="accent1"/>
                </a:solidFill>
              </a:rPr>
              <a:t> </a:t>
            </a:r>
            <a:r>
              <a:rPr lang="en-US" sz="1200" dirty="0" err="1">
                <a:solidFill>
                  <a:schemeClr val="accent1"/>
                </a:solidFill>
              </a:rPr>
              <a:t>bulunmaktadır</a:t>
            </a:r>
            <a:endParaRPr lang="sl-SI" sz="1200"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n-US" sz="1200" dirty="0" err="1">
                <a:solidFill>
                  <a:schemeClr val="accent1"/>
                </a:solidFill>
              </a:rPr>
              <a:t>Kadınların</a:t>
            </a:r>
            <a:r>
              <a:rPr lang="en-US" sz="1200" dirty="0">
                <a:solidFill>
                  <a:schemeClr val="accent1"/>
                </a:solidFill>
              </a:rPr>
              <a:t> </a:t>
            </a:r>
            <a:r>
              <a:rPr lang="en-US" sz="1200" dirty="0" err="1">
                <a:solidFill>
                  <a:schemeClr val="accent1"/>
                </a:solidFill>
              </a:rPr>
              <a:t>kitlesel</a:t>
            </a:r>
            <a:r>
              <a:rPr lang="en-US" sz="1200" dirty="0">
                <a:solidFill>
                  <a:schemeClr val="accent1"/>
                </a:solidFill>
              </a:rPr>
              <a:t> </a:t>
            </a:r>
            <a:r>
              <a:rPr lang="en-US" sz="1200" dirty="0" err="1">
                <a:solidFill>
                  <a:schemeClr val="accent1"/>
                </a:solidFill>
              </a:rPr>
              <a:t>fonlamayı</a:t>
            </a:r>
            <a:r>
              <a:rPr lang="en-US" sz="1200" dirty="0">
                <a:solidFill>
                  <a:schemeClr val="accent1"/>
                </a:solidFill>
              </a:rPr>
              <a:t> </a:t>
            </a:r>
            <a:r>
              <a:rPr lang="en-US" sz="1200" dirty="0" err="1">
                <a:solidFill>
                  <a:schemeClr val="accent1"/>
                </a:solidFill>
              </a:rPr>
              <a:t>kullanma</a:t>
            </a:r>
            <a:r>
              <a:rPr lang="en-US" sz="1200" dirty="0">
                <a:solidFill>
                  <a:schemeClr val="accent1"/>
                </a:solidFill>
              </a:rPr>
              <a:t> </a:t>
            </a:r>
            <a:r>
              <a:rPr lang="en-US" sz="1200" dirty="0" err="1">
                <a:solidFill>
                  <a:schemeClr val="accent1"/>
                </a:solidFill>
              </a:rPr>
              <a:t>olasılığı</a:t>
            </a:r>
            <a:r>
              <a:rPr lang="en-US" sz="1200" dirty="0">
                <a:solidFill>
                  <a:schemeClr val="accent1"/>
                </a:solidFill>
              </a:rPr>
              <a:t>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yüksektir</a:t>
            </a:r>
            <a:r>
              <a:rPr lang="en-US" sz="1200" dirty="0">
                <a:solidFill>
                  <a:schemeClr val="accent1"/>
                </a:solidFill>
              </a:rPr>
              <a:t>; </a:t>
            </a:r>
            <a:r>
              <a:rPr lang="en-US" sz="1200" b="1" dirty="0" err="1">
                <a:solidFill>
                  <a:schemeClr val="accent1"/>
                </a:solidFill>
              </a:rPr>
              <a:t>kitlesel</a:t>
            </a:r>
            <a:r>
              <a:rPr lang="en-US" sz="1200" b="1" dirty="0">
                <a:solidFill>
                  <a:schemeClr val="accent1"/>
                </a:solidFill>
              </a:rPr>
              <a:t> </a:t>
            </a:r>
            <a:r>
              <a:rPr lang="en-US" sz="1200" dirty="0" err="1">
                <a:solidFill>
                  <a:schemeClr val="accent1"/>
                </a:solidFill>
              </a:rPr>
              <a:t>fonlama</a:t>
            </a:r>
            <a:r>
              <a:rPr lang="en-US" sz="1200" dirty="0">
                <a:solidFill>
                  <a:schemeClr val="accent1"/>
                </a:solidFill>
              </a:rPr>
              <a:t> </a:t>
            </a:r>
            <a:r>
              <a:rPr lang="en-US" sz="1200" b="1" dirty="0" err="1">
                <a:solidFill>
                  <a:schemeClr val="accent1"/>
                </a:solidFill>
              </a:rPr>
              <a:t>fonlarının</a:t>
            </a:r>
            <a:r>
              <a:rPr lang="en-US" sz="1200" b="1" dirty="0">
                <a:solidFill>
                  <a:schemeClr val="accent1"/>
                </a:solidFill>
              </a:rPr>
              <a:t> %47'si </a:t>
            </a:r>
            <a:r>
              <a:rPr lang="en-US" sz="1200" b="1" dirty="0" err="1">
                <a:solidFill>
                  <a:schemeClr val="accent1"/>
                </a:solidFill>
              </a:rPr>
              <a:t>kadınların</a:t>
            </a:r>
            <a:r>
              <a:rPr lang="en-US" sz="1200" b="1" dirty="0">
                <a:solidFill>
                  <a:schemeClr val="accent1"/>
                </a:solidFill>
              </a:rPr>
              <a:t> </a:t>
            </a:r>
            <a:r>
              <a:rPr lang="en-US" sz="1200" b="1" dirty="0" err="1">
                <a:solidFill>
                  <a:schemeClr val="accent1"/>
                </a:solidFill>
              </a:rPr>
              <a:t>liderliğindeki</a:t>
            </a:r>
            <a:r>
              <a:rPr lang="en-US" sz="1200" b="1" dirty="0">
                <a:solidFill>
                  <a:schemeClr val="accent1"/>
                </a:solidFill>
              </a:rPr>
              <a:t> </a:t>
            </a:r>
            <a:r>
              <a:rPr lang="en-US" sz="1200" b="1" dirty="0" err="1">
                <a:solidFill>
                  <a:schemeClr val="accent1"/>
                </a:solidFill>
              </a:rPr>
              <a:t>girişimlere</a:t>
            </a:r>
            <a:r>
              <a:rPr lang="en-US" sz="1200" b="1" dirty="0">
                <a:solidFill>
                  <a:schemeClr val="accent1"/>
                </a:solidFill>
              </a:rPr>
              <a:t> </a:t>
            </a:r>
            <a:r>
              <a:rPr lang="en-US" sz="1200" b="1" dirty="0" err="1">
                <a:solidFill>
                  <a:schemeClr val="accent1"/>
                </a:solidFill>
              </a:rPr>
              <a:t>gitmektedir</a:t>
            </a:r>
            <a:endParaRPr lang="sl-SI" sz="1200" b="1"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n-US" sz="1200" dirty="0">
                <a:solidFill>
                  <a:schemeClr val="accent1"/>
                </a:solidFill>
              </a:rPr>
              <a:t>Bir </a:t>
            </a:r>
            <a:r>
              <a:rPr lang="en-US" sz="1200" dirty="0" err="1">
                <a:solidFill>
                  <a:schemeClr val="accent1"/>
                </a:solidFill>
              </a:rPr>
              <a:t>çalışmada</a:t>
            </a:r>
            <a:r>
              <a:rPr lang="en-US" sz="1200" dirty="0">
                <a:solidFill>
                  <a:schemeClr val="accent1"/>
                </a:solidFill>
              </a:rPr>
              <a:t>, </a:t>
            </a:r>
            <a:r>
              <a:rPr lang="en-US" sz="1200" dirty="0" err="1">
                <a:solidFill>
                  <a:schemeClr val="accent1"/>
                </a:solidFill>
              </a:rPr>
              <a:t>yatırımcılar</a:t>
            </a:r>
            <a:r>
              <a:rPr lang="en-US" sz="1200" dirty="0">
                <a:solidFill>
                  <a:schemeClr val="accent1"/>
                </a:solidFill>
              </a:rPr>
              <a:t> </a:t>
            </a:r>
            <a:r>
              <a:rPr lang="en-US" sz="1200" dirty="0" err="1">
                <a:solidFill>
                  <a:schemeClr val="accent1"/>
                </a:solidFill>
              </a:rPr>
              <a:t>erkeklerin</a:t>
            </a:r>
            <a:r>
              <a:rPr lang="en-US" sz="1200" dirty="0">
                <a:solidFill>
                  <a:schemeClr val="accent1"/>
                </a:solidFill>
              </a:rPr>
              <a:t> </a:t>
            </a:r>
            <a:r>
              <a:rPr lang="en-US" sz="1200" dirty="0" err="1">
                <a:solidFill>
                  <a:schemeClr val="accent1"/>
                </a:solidFill>
              </a:rPr>
              <a:t>sunumlarını</a:t>
            </a:r>
            <a:r>
              <a:rPr lang="en-US" sz="1200" dirty="0">
                <a:solidFill>
                  <a:schemeClr val="accent1"/>
                </a:solidFill>
              </a:rPr>
              <a:t>, </a:t>
            </a:r>
            <a:r>
              <a:rPr lang="en-US" sz="1200" dirty="0" err="1">
                <a:solidFill>
                  <a:schemeClr val="accent1"/>
                </a:solidFill>
              </a:rPr>
              <a:t>sunumlar</a:t>
            </a:r>
            <a:r>
              <a:rPr lang="en-US" sz="1200" dirty="0">
                <a:solidFill>
                  <a:schemeClr val="accent1"/>
                </a:solidFill>
              </a:rPr>
              <a:t> </a:t>
            </a:r>
            <a:r>
              <a:rPr lang="en-US" sz="1200" dirty="0" err="1">
                <a:solidFill>
                  <a:schemeClr val="accent1"/>
                </a:solidFill>
              </a:rPr>
              <a:t>kadınlar</a:t>
            </a:r>
            <a:r>
              <a:rPr lang="en-US" sz="1200" dirty="0">
                <a:solidFill>
                  <a:schemeClr val="accent1"/>
                </a:solidFill>
              </a:rPr>
              <a:t> </a:t>
            </a:r>
            <a:r>
              <a:rPr lang="en-US" sz="1200" dirty="0" err="1">
                <a:solidFill>
                  <a:schemeClr val="accent1"/>
                </a:solidFill>
              </a:rPr>
              <a:t>tarafından</a:t>
            </a:r>
            <a:r>
              <a:rPr lang="en-US" sz="1200" dirty="0">
                <a:solidFill>
                  <a:schemeClr val="accent1"/>
                </a:solidFill>
              </a:rPr>
              <a:t> </a:t>
            </a:r>
            <a:r>
              <a:rPr lang="en-US" sz="1200" dirty="0" err="1">
                <a:solidFill>
                  <a:schemeClr val="accent1"/>
                </a:solidFill>
              </a:rPr>
              <a:t>yapılanlarla</a:t>
            </a:r>
            <a:r>
              <a:rPr lang="en-US" sz="1200" dirty="0">
                <a:solidFill>
                  <a:schemeClr val="accent1"/>
                </a:solidFill>
              </a:rPr>
              <a:t> </a:t>
            </a:r>
            <a:r>
              <a:rPr lang="en-US" sz="1200" dirty="0" err="1">
                <a:solidFill>
                  <a:schemeClr val="accent1"/>
                </a:solidFill>
              </a:rPr>
              <a:t>aynı</a:t>
            </a:r>
            <a:r>
              <a:rPr lang="en-US" sz="1200" dirty="0">
                <a:solidFill>
                  <a:schemeClr val="accent1"/>
                </a:solidFill>
              </a:rPr>
              <a:t> </a:t>
            </a:r>
            <a:r>
              <a:rPr lang="en-US" sz="1200" dirty="0" err="1">
                <a:solidFill>
                  <a:schemeClr val="accent1"/>
                </a:solidFill>
              </a:rPr>
              <a:t>olsa</a:t>
            </a:r>
            <a:r>
              <a:rPr lang="en-US" sz="1200" dirty="0">
                <a:solidFill>
                  <a:schemeClr val="accent1"/>
                </a:solidFill>
              </a:rPr>
              <a:t> bile, </a:t>
            </a:r>
            <a:r>
              <a:rPr lang="en-US" sz="1200" dirty="0" err="1">
                <a:solidFill>
                  <a:schemeClr val="accent1"/>
                </a:solidFill>
              </a:rPr>
              <a:t>daha</a:t>
            </a:r>
            <a:r>
              <a:rPr lang="en-US" sz="1200" dirty="0">
                <a:solidFill>
                  <a:schemeClr val="accent1"/>
                </a:solidFill>
              </a:rPr>
              <a:t> </a:t>
            </a:r>
            <a:r>
              <a:rPr lang="en-US" sz="1200" dirty="0" err="1">
                <a:solidFill>
                  <a:schemeClr val="accent1"/>
                </a:solidFill>
              </a:rPr>
              <a:t>ikna</a:t>
            </a:r>
            <a:r>
              <a:rPr lang="en-US" sz="1200" dirty="0">
                <a:solidFill>
                  <a:schemeClr val="accent1"/>
                </a:solidFill>
              </a:rPr>
              <a:t> </a:t>
            </a:r>
            <a:r>
              <a:rPr lang="en-US" sz="1200" dirty="0" err="1">
                <a:solidFill>
                  <a:schemeClr val="accent1"/>
                </a:solidFill>
              </a:rPr>
              <a:t>edici</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umut</a:t>
            </a:r>
            <a:r>
              <a:rPr lang="en-US" sz="1200" dirty="0">
                <a:solidFill>
                  <a:schemeClr val="accent1"/>
                </a:solidFill>
              </a:rPr>
              <a:t> </a:t>
            </a:r>
            <a:r>
              <a:rPr lang="en-US" sz="1200" dirty="0" err="1">
                <a:solidFill>
                  <a:schemeClr val="accent1"/>
                </a:solidFill>
              </a:rPr>
              <a:t>verici</a:t>
            </a:r>
            <a:r>
              <a:rPr lang="en-US" sz="1200" dirty="0">
                <a:solidFill>
                  <a:schemeClr val="accent1"/>
                </a:solidFill>
              </a:rPr>
              <a:t> </a:t>
            </a:r>
            <a:r>
              <a:rPr lang="en-US" sz="1200" dirty="0" err="1">
                <a:solidFill>
                  <a:schemeClr val="accent1"/>
                </a:solidFill>
              </a:rPr>
              <a:t>olarak</a:t>
            </a:r>
            <a:r>
              <a:rPr lang="en-US" sz="1200" dirty="0">
                <a:solidFill>
                  <a:schemeClr val="accent1"/>
                </a:solidFill>
              </a:rPr>
              <a:t> </a:t>
            </a:r>
            <a:r>
              <a:rPr lang="en-US" sz="1200" dirty="0" err="1">
                <a:solidFill>
                  <a:schemeClr val="accent1"/>
                </a:solidFill>
              </a:rPr>
              <a:t>değerlendirmişlerdir</a:t>
            </a:r>
            <a:endParaRPr lang="sl-SI" sz="1200" dirty="0">
              <a:solidFill>
                <a:schemeClr val="accent1"/>
              </a:solidFill>
            </a:endParaRPr>
          </a:p>
        </p:txBody>
      </p:sp>
      <p:graphicFrame>
        <p:nvGraphicFramePr>
          <p:cNvPr id="6" name="Diagram 5">
            <a:extLst>
              <a:ext uri="{FF2B5EF4-FFF2-40B4-BE49-F238E27FC236}">
                <a16:creationId xmlns:a16="http://schemas.microsoft.com/office/drawing/2014/main" id="{F18F483C-0640-F50C-F737-BE29EE90460A}"/>
              </a:ext>
            </a:extLst>
          </p:cNvPr>
          <p:cNvGraphicFramePr/>
          <p:nvPr/>
        </p:nvGraphicFramePr>
        <p:xfrm>
          <a:off x="5805577" y="2020417"/>
          <a:ext cx="2096219" cy="2577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Resim 6">
            <a:extLst>
              <a:ext uri="{FF2B5EF4-FFF2-40B4-BE49-F238E27FC236}">
                <a16:creationId xmlns:a16="http://schemas.microsoft.com/office/drawing/2014/main" id="{FB5601C3-7267-945A-9189-DEBD31E2E91D}"/>
              </a:ext>
            </a:extLst>
          </p:cNvPr>
          <p:cNvPicPr>
            <a:picLocks noChangeAspect="1"/>
          </p:cNvPicPr>
          <p:nvPr/>
        </p:nvPicPr>
        <p:blipFill>
          <a:blip r:embed="rId7"/>
          <a:stretch>
            <a:fillRect/>
          </a:stretch>
        </p:blipFill>
        <p:spPr>
          <a:xfrm>
            <a:off x="204699" y="6031476"/>
            <a:ext cx="1267002" cy="685896"/>
          </a:xfrm>
          <a:prstGeom prst="rect">
            <a:avLst/>
          </a:prstGeom>
        </p:spPr>
      </p:pic>
    </p:spTree>
    <p:extLst>
      <p:ext uri="{BB962C8B-B14F-4D97-AF65-F5344CB8AC3E}">
        <p14:creationId xmlns:p14="http://schemas.microsoft.com/office/powerpoint/2010/main" val="32992712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C570D3F-3AE8-E4B9-0485-EA8BE9F8A0D6}"/>
              </a:ext>
            </a:extLst>
          </p:cNvPr>
          <p:cNvSpPr>
            <a:spLocks noGrp="1"/>
          </p:cNvSpPr>
          <p:nvPr>
            <p:ph type="title"/>
          </p:nvPr>
        </p:nvSpPr>
        <p:spPr>
          <a:xfrm>
            <a:off x="838200" y="365125"/>
            <a:ext cx="8678450" cy="532248"/>
          </a:xfrm>
        </p:spPr>
        <p:txBody>
          <a:bodyPr>
            <a:normAutofit fontScale="90000"/>
          </a:bodyPr>
          <a:lstStyle/>
          <a:p>
            <a:r>
              <a:rPr lang="sl-SI" err="1"/>
              <a:t>Sunum ve satış için faydalı araçlar</a:t>
            </a:r>
          </a:p>
        </p:txBody>
      </p:sp>
      <p:sp>
        <p:nvSpPr>
          <p:cNvPr id="3" name="Označba mesta vsebine 2">
            <a:extLst>
              <a:ext uri="{FF2B5EF4-FFF2-40B4-BE49-F238E27FC236}">
                <a16:creationId xmlns:a16="http://schemas.microsoft.com/office/drawing/2014/main" id="{F51CD8E8-B720-B082-C74D-4A665406288B}"/>
              </a:ext>
            </a:extLst>
          </p:cNvPr>
          <p:cNvSpPr>
            <a:spLocks noGrp="1"/>
          </p:cNvSpPr>
          <p:nvPr>
            <p:ph idx="1"/>
          </p:nvPr>
        </p:nvSpPr>
        <p:spPr>
          <a:xfrm>
            <a:off x="953023" y="1063625"/>
            <a:ext cx="10922695" cy="5186406"/>
          </a:xfrm>
        </p:spPr>
        <p:txBody>
          <a:bodyPr vert="horz" lIns="91440" tIns="45720" rIns="91440" bIns="45720" rtlCol="0" anchor="t">
            <a:normAutofit/>
          </a:bodyPr>
          <a:lstStyle/>
          <a:p>
            <a:pPr algn="just">
              <a:lnSpc>
                <a:spcPct val="150000"/>
              </a:lnSpc>
            </a:pPr>
            <a:r>
              <a:rPr lang="sl-SI" sz="1800" dirty="0">
                <a:hlinkClick r:id="rId3"/>
              </a:rPr>
              <a:t>Cognism</a:t>
            </a:r>
            <a:r>
              <a:rPr lang="sl-SI" sz="1800" b="0" dirty="0">
                <a:solidFill>
                  <a:schemeClr val="accent1"/>
                </a:solidFill>
                <a:ea typeface="+mn-lt"/>
                <a:cs typeface="+mn-lt"/>
              </a:rPr>
              <a:t>, son derece doğru, GDPR uyumlu B2B iletişim verileri sağlayarak satış ve pazarlama ekiplerinin doğru karar vericileri etkili bir şekilde hedeflemesine yardımcı olur. Gelişmiş filtreleme seçenekleri, telefonla doğrulanmış kişiler ve sorunsuz CRM entegrasyonu ile Cognism, işletmelerin potansiyel müşteri oluşturmayı kolaylaştırmasına, erişim kalitesini iyileştirmesine ve doğrulanmış, ilgili potansiyel müşterilerle etkileşimi artırmasına olanak tanır.  </a:t>
            </a:r>
            <a:endParaRPr lang="sl-SI" sz="1800" b="0" dirty="0">
              <a:solidFill>
                <a:schemeClr val="accent1"/>
              </a:solidFill>
            </a:endParaRPr>
          </a:p>
        </p:txBody>
      </p:sp>
      <p:pic>
        <p:nvPicPr>
          <p:cNvPr id="4" name="Predstavnost v spletu 3" title="How to use Cognism for Sales">
            <a:hlinkClick r:id="" action="ppaction://media"/>
            <a:extLst>
              <a:ext uri="{FF2B5EF4-FFF2-40B4-BE49-F238E27FC236}">
                <a16:creationId xmlns:a16="http://schemas.microsoft.com/office/drawing/2014/main" id="{98B7E616-374E-F31A-1C0B-D9F2CB077F9A}"/>
              </a:ext>
            </a:extLst>
          </p:cNvPr>
          <p:cNvPicPr>
            <a:picLocks noRot="1" noChangeAspect="1"/>
          </p:cNvPicPr>
          <p:nvPr>
            <a:videoFile r:link="rId1"/>
          </p:nvPr>
        </p:nvPicPr>
        <p:blipFill>
          <a:blip r:embed="rId4"/>
          <a:stretch>
            <a:fillRect/>
          </a:stretch>
        </p:blipFill>
        <p:spPr>
          <a:xfrm>
            <a:off x="6658932" y="3191007"/>
            <a:ext cx="4115780" cy="2323578"/>
          </a:xfrm>
          <a:prstGeom prst="rect">
            <a:avLst/>
          </a:prstGeom>
        </p:spPr>
      </p:pic>
      <p:sp>
        <p:nvSpPr>
          <p:cNvPr id="6" name="PoljeZBesedilom 5">
            <a:extLst>
              <a:ext uri="{FF2B5EF4-FFF2-40B4-BE49-F238E27FC236}">
                <a16:creationId xmlns:a16="http://schemas.microsoft.com/office/drawing/2014/main" id="{47ED437F-FC05-A027-E56C-A11AA833BF86}"/>
              </a:ext>
            </a:extLst>
          </p:cNvPr>
          <p:cNvSpPr txBox="1"/>
          <p:nvPr/>
        </p:nvSpPr>
        <p:spPr>
          <a:xfrm>
            <a:off x="6657160" y="5601169"/>
            <a:ext cx="40396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Kaynak: </a:t>
            </a:r>
            <a:r>
              <a:rPr lang="sl-SI" sz="1000">
                <a:solidFill>
                  <a:schemeClr val="accent1"/>
                </a:solidFill>
                <a:latin typeface="Raleway"/>
                <a:ea typeface="Roboto"/>
                <a:cs typeface="Roboto"/>
              </a:rPr>
              <a:t>Cognism tarafından Satış için Cognism nasıl kullanılır?</a:t>
            </a:r>
            <a:endParaRPr lang="sl-SI" sz="1000" err="1">
              <a:solidFill>
                <a:schemeClr val="accent1"/>
              </a:solidFill>
              <a:latin typeface="Raleway"/>
            </a:endParaRPr>
          </a:p>
          <a:p>
            <a:endParaRPr lang="sl-SI"/>
          </a:p>
        </p:txBody>
      </p:sp>
      <p:pic>
        <p:nvPicPr>
          <p:cNvPr id="7" name="Resim 6">
            <a:extLst>
              <a:ext uri="{FF2B5EF4-FFF2-40B4-BE49-F238E27FC236}">
                <a16:creationId xmlns:a16="http://schemas.microsoft.com/office/drawing/2014/main" id="{A16BE8C6-CC1C-369A-E1FA-2F5496001AD4}"/>
              </a:ext>
            </a:extLst>
          </p:cNvPr>
          <p:cNvPicPr>
            <a:picLocks noChangeAspect="1"/>
          </p:cNvPicPr>
          <p:nvPr/>
        </p:nvPicPr>
        <p:blipFill>
          <a:blip r:embed="rId5"/>
          <a:stretch>
            <a:fillRect/>
          </a:stretch>
        </p:blipFill>
        <p:spPr>
          <a:xfrm>
            <a:off x="228195" y="6073335"/>
            <a:ext cx="1267002" cy="685896"/>
          </a:xfrm>
          <a:prstGeom prst="rect">
            <a:avLst/>
          </a:prstGeom>
        </p:spPr>
      </p:pic>
    </p:spTree>
    <p:extLst>
      <p:ext uri="{BB962C8B-B14F-4D97-AF65-F5344CB8AC3E}">
        <p14:creationId xmlns:p14="http://schemas.microsoft.com/office/powerpoint/2010/main" val="187130276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a:hlinkClick r:id="rId3"/>
            </a:endParaRPr>
          </a:p>
          <a:p>
            <a:pPr marL="0" indent="0" algn="ctr">
              <a:lnSpc>
                <a:spcPct val="150000"/>
              </a:lnSpc>
              <a:buNone/>
            </a:pPr>
            <a:r>
              <a:rPr lang="sl-SI" sz="2000">
                <a:solidFill>
                  <a:schemeClr val="bg2"/>
                </a:solidFill>
              </a:rPr>
              <a:t>Yatırımcı sunumu </a:t>
            </a:r>
            <a:r>
              <a:rPr lang="sl-SI" sz="2000">
                <a:solidFill>
                  <a:schemeClr val="bg2"/>
                </a:solidFill>
                <a:hlinkClick r:id="rId3">
                  <a:extLst>
                    <a:ext uri="{A12FA001-AC4F-418D-AE19-62706E023703}">
                      <ahyp:hlinkClr xmlns:ahyp="http://schemas.microsoft.com/office/drawing/2018/hyperlinkcolor" val="tx"/>
                    </a:ext>
                  </a:extLst>
                </a:hlinkClick>
              </a:rPr>
              <a:t>hakkında ne kadar şey öğrendiniz</a:t>
            </a:r>
            <a:r>
              <a:rPr lang="sl-SI" sz="2000">
                <a:solidFill>
                  <a:schemeClr val="bg2"/>
                </a:solidFill>
                <a:hlinkClick r:id="" action="ppaction://noaction">
                  <a:extLst>
                    <a:ext uri="{A12FA001-AC4F-418D-AE19-62706E023703}">
                      <ahyp:hlinkClr xmlns:ahyp="http://schemas.microsoft.com/office/drawing/2018/hyperlinkcolor" val="tx"/>
                    </a:ext>
                  </a:extLst>
                </a:hlinkClick>
              </a:rPr>
              <a:t>?</a:t>
            </a:r>
          </a:p>
          <a:p>
            <a:pPr marL="0" indent="0" algn="ctr">
              <a:lnSpc>
                <a:spcPct val="150000"/>
              </a:lnSpc>
              <a:buNone/>
            </a:pPr>
            <a:r>
              <a:rPr lang="sl-SI" sz="2000" err="1">
                <a:solidFill>
                  <a:schemeClr val="bg2"/>
                </a:solidFill>
                <a:hlinkClick r:id="rId3">
                  <a:extLst>
                    <a:ext uri="{A12FA001-AC4F-418D-AE19-62706E023703}">
                      <ahyp:hlinkClr xmlns:ahyp="http://schemas.microsoft.com/office/drawing/2018/hyperlinkcolor" val="tx"/>
                    </a:ext>
                  </a:extLst>
                </a:hlinkClick>
              </a:rPr>
              <a:t>Öğrenmek için bu testi yapın!</a:t>
            </a:r>
          </a:p>
          <a:p>
            <a:pPr marL="0" indent="0">
              <a:buNone/>
            </a:pPr>
            <a:endParaRPr lang="sl-SI">
              <a:hlinkClick r:id="rId3"/>
            </a:endParaRPr>
          </a:p>
          <a:p>
            <a:pPr marL="0" indent="0">
              <a:buNone/>
            </a:pPr>
            <a:r>
              <a:rPr lang="en-US" sz="2000">
                <a:hlinkClick r:id="rId4"/>
              </a:rPr>
              <a:t>			Pre-Seed Girişimler için Yatırımcı Hazırlık Testi</a:t>
            </a:r>
            <a:endParaRPr lang="sl-SI" sz="2000"/>
          </a:p>
          <a:p>
            <a:pPr marL="0" indent="0">
              <a:buNone/>
            </a:pPr>
            <a:r>
              <a:rPr lang="sl-SI" sz="2000"/>
              <a:t>					</a:t>
            </a:r>
          </a:p>
          <a:p>
            <a:pPr marL="0" indent="0">
              <a:buNone/>
            </a:pPr>
            <a:endParaRPr lang="sl-SI" sz="2000"/>
          </a:p>
          <a:p>
            <a:pPr marL="0" indent="0">
              <a:buNone/>
            </a:pPr>
            <a:r>
              <a:rPr lang="sl-SI" sz="2000" err="1">
                <a:solidFill>
                  <a:schemeClr val="bg2"/>
                </a:solidFill>
              </a:rPr>
              <a:t>			     Bu videoyu izleyerek daha da fazlasını keşfedin!</a:t>
            </a:r>
          </a:p>
          <a:p>
            <a:pPr marL="0" indent="0">
              <a:buNone/>
            </a:pPr>
            <a:endParaRPr lang="sl-SI" sz="2000">
              <a:solidFill>
                <a:schemeClr val="bg2"/>
              </a:solidFill>
            </a:endParaRPr>
          </a:p>
          <a:p>
            <a:pPr marL="0" indent="0">
              <a:buNone/>
            </a:pPr>
            <a:endParaRPr lang="sl-SI" sz="200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844190"/>
            <a:ext cx="585267" cy="664522"/>
          </a:xfrm>
          <a:prstGeom prst="rect">
            <a:avLst/>
          </a:prstGeom>
        </p:spPr>
      </p:pic>
      <p:sp>
        <p:nvSpPr>
          <p:cNvPr id="6" name="TextBox 5">
            <a:extLst>
              <a:ext uri="{FF2B5EF4-FFF2-40B4-BE49-F238E27FC236}">
                <a16:creationId xmlns:a16="http://schemas.microsoft.com/office/drawing/2014/main" id="{B2B7098C-65C3-93A5-8C2A-601A6958FF19}"/>
              </a:ext>
            </a:extLst>
          </p:cNvPr>
          <p:cNvSpPr txBox="1"/>
          <p:nvPr/>
        </p:nvSpPr>
        <p:spPr>
          <a:xfrm>
            <a:off x="8203474" y="5373189"/>
            <a:ext cx="3309257" cy="415498"/>
          </a:xfrm>
          <a:prstGeom prst="rect">
            <a:avLst/>
          </a:prstGeom>
          <a:solidFill>
            <a:schemeClr val="bg1"/>
          </a:solidFill>
        </p:spPr>
        <p:txBody>
          <a:bodyPr wrap="square" rtlCol="0">
            <a:spAutoFit/>
          </a:bodyPr>
          <a:lstStyle/>
          <a:p>
            <a:r>
              <a:rPr lang="sl-SI" sz="1050" err="1">
                <a:solidFill>
                  <a:schemeClr val="accent1"/>
                </a:solidFill>
              </a:rPr>
              <a:t>Asansör Konuşması - En İyi Örnekler ve Şablonlar by Patrick Dang on Youtube</a:t>
            </a:r>
            <a:endParaRPr lang="sl-SI" sz="1050">
              <a:solidFill>
                <a:schemeClr val="accent1"/>
              </a:solidFill>
            </a:endParaRPr>
          </a:p>
        </p:txBody>
      </p:sp>
      <p:pic>
        <p:nvPicPr>
          <p:cNvPr id="2" name="Online Media 1" title="The Perfect Elevator Pitch - Best Examples and Templates">
            <a:hlinkClick r:id="" action="ppaction://media"/>
            <a:extLst>
              <a:ext uri="{FF2B5EF4-FFF2-40B4-BE49-F238E27FC236}">
                <a16:creationId xmlns:a16="http://schemas.microsoft.com/office/drawing/2014/main" id="{ADB14D91-DB2B-A019-F31C-4F48F546A47A}"/>
              </a:ext>
            </a:extLst>
          </p:cNvPr>
          <p:cNvPicPr>
            <a:picLocks noRot="1" noChangeAspect="1"/>
          </p:cNvPicPr>
          <p:nvPr>
            <a:videoFile r:link="rId1"/>
          </p:nvPr>
        </p:nvPicPr>
        <p:blipFill>
          <a:blip r:embed="rId6"/>
          <a:stretch>
            <a:fillRect/>
          </a:stretch>
        </p:blipFill>
        <p:spPr>
          <a:xfrm>
            <a:off x="3677907" y="4019909"/>
            <a:ext cx="4366636" cy="2467155"/>
          </a:xfrm>
          <a:prstGeom prst="rect">
            <a:avLst/>
          </a:prstGeom>
        </p:spPr>
      </p:pic>
      <p:pic>
        <p:nvPicPr>
          <p:cNvPr id="7" name="Resim 6">
            <a:extLst>
              <a:ext uri="{FF2B5EF4-FFF2-40B4-BE49-F238E27FC236}">
                <a16:creationId xmlns:a16="http://schemas.microsoft.com/office/drawing/2014/main" id="{F7AE0498-9568-103D-CF9B-96574ABA9E20}"/>
              </a:ext>
            </a:extLst>
          </p:cNvPr>
          <p:cNvPicPr>
            <a:picLocks noChangeAspect="1"/>
          </p:cNvPicPr>
          <p:nvPr/>
        </p:nvPicPr>
        <p:blipFill>
          <a:blip r:embed="rId7"/>
          <a:stretch>
            <a:fillRect/>
          </a:stretch>
        </p:blipFill>
        <p:spPr>
          <a:xfrm>
            <a:off x="130039" y="5989066"/>
            <a:ext cx="1267002" cy="685896"/>
          </a:xfrm>
          <a:prstGeom prst="rect">
            <a:avLst/>
          </a:prstGeom>
        </p:spPr>
      </p:pic>
    </p:spTree>
    <p:extLst>
      <p:ext uri="{BB962C8B-B14F-4D97-AF65-F5344CB8AC3E}">
        <p14:creationId xmlns:p14="http://schemas.microsoft.com/office/powerpoint/2010/main" val="8034320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43DD-1DCA-1E34-05C5-8043B7B0C44E}"/>
              </a:ext>
            </a:extLst>
          </p:cNvPr>
          <p:cNvSpPr>
            <a:spLocks noGrp="1"/>
          </p:cNvSpPr>
          <p:nvPr>
            <p:ph idx="1"/>
          </p:nvPr>
        </p:nvSpPr>
        <p:spPr>
          <a:xfrm>
            <a:off x="740229" y="1436614"/>
            <a:ext cx="10972800" cy="5056259"/>
          </a:xfrm>
        </p:spPr>
        <p:txBody>
          <a:bodyPr vert="horz" lIns="91440" tIns="45720" rIns="91440" bIns="45720" rtlCol="0" anchor="t">
            <a:normAutofit/>
          </a:bodyPr>
          <a:lstStyle/>
          <a:p>
            <a:pPr fontAlgn="base">
              <a:lnSpc>
                <a:spcPct val="100000"/>
              </a:lnSpc>
              <a:spcBef>
                <a:spcPts val="600"/>
              </a:spcBef>
              <a:spcAft>
                <a:spcPts val="600"/>
              </a:spcAft>
            </a:pPr>
            <a:r>
              <a:rPr lang="en-US" sz="1600" dirty="0" err="1">
                <a:solidFill>
                  <a:srgbClr val="1D1D1B"/>
                </a:solidFill>
                <a:latin typeface="Raleway"/>
                <a:hlinkClick r:id="rId3"/>
              </a:rPr>
              <a:t>Venturus</a:t>
            </a:r>
            <a:r>
              <a:rPr lang="en-US" sz="1600" dirty="0">
                <a:solidFill>
                  <a:srgbClr val="1D1D1B"/>
                </a:solidFill>
                <a:latin typeface="Raleway"/>
                <a:hlinkClick r:id="rId3"/>
              </a:rPr>
              <a:t> AI</a:t>
            </a:r>
            <a:r>
              <a:rPr lang="en-US" sz="1600" b="0" dirty="0">
                <a:solidFill>
                  <a:srgbClr val="1D1D1B"/>
                </a:solidFill>
                <a:ea typeface="+mn-lt"/>
                <a:cs typeface="+mn-lt"/>
              </a:rPr>
              <a:t>, </a:t>
            </a:r>
            <a:r>
              <a:rPr lang="en-US" sz="1600" b="0" dirty="0" err="1">
                <a:solidFill>
                  <a:srgbClr val="1D1D1B"/>
                </a:solidFill>
                <a:ea typeface="+mn-lt"/>
                <a:cs typeface="+mn-lt"/>
              </a:rPr>
              <a:t>finansal</a:t>
            </a:r>
            <a:r>
              <a:rPr lang="en-US" sz="1600" b="0" dirty="0">
                <a:solidFill>
                  <a:srgbClr val="1D1D1B"/>
                </a:solidFill>
                <a:ea typeface="+mn-lt"/>
                <a:cs typeface="+mn-lt"/>
              </a:rPr>
              <a:t> </a:t>
            </a:r>
            <a:r>
              <a:rPr lang="en-US" sz="1600" b="0" dirty="0" err="1">
                <a:solidFill>
                  <a:srgbClr val="1D1D1B"/>
                </a:solidFill>
                <a:ea typeface="+mn-lt"/>
                <a:cs typeface="+mn-lt"/>
              </a:rPr>
              <a:t>analizi</a:t>
            </a:r>
            <a:r>
              <a:rPr lang="en-US" sz="1600" b="0" dirty="0">
                <a:solidFill>
                  <a:srgbClr val="1D1D1B"/>
                </a:solidFill>
                <a:ea typeface="+mn-lt"/>
                <a:cs typeface="+mn-lt"/>
              </a:rPr>
              <a:t> </a:t>
            </a:r>
            <a:r>
              <a:rPr lang="en-US" sz="1600" b="0" dirty="0" err="1">
                <a:solidFill>
                  <a:srgbClr val="1D1D1B"/>
                </a:solidFill>
                <a:ea typeface="+mn-lt"/>
                <a:cs typeface="+mn-lt"/>
              </a:rPr>
              <a:t>kolaylaştıran</a:t>
            </a:r>
            <a:r>
              <a:rPr lang="en-US" sz="1600" b="0" dirty="0">
                <a:solidFill>
                  <a:srgbClr val="1D1D1B"/>
                </a:solidFill>
                <a:ea typeface="+mn-lt"/>
                <a:cs typeface="+mn-lt"/>
              </a:rPr>
              <a:t>, risk </a:t>
            </a:r>
            <a:r>
              <a:rPr lang="en-US" sz="1600" b="0" dirty="0" err="1">
                <a:solidFill>
                  <a:srgbClr val="1D1D1B"/>
                </a:solidFill>
                <a:ea typeface="+mn-lt"/>
                <a:cs typeface="+mn-lt"/>
              </a:rPr>
              <a:t>tespitini</a:t>
            </a:r>
            <a:r>
              <a:rPr lang="en-US" sz="1600" b="0" dirty="0">
                <a:solidFill>
                  <a:srgbClr val="1D1D1B"/>
                </a:solidFill>
                <a:ea typeface="+mn-lt"/>
                <a:cs typeface="+mn-lt"/>
              </a:rPr>
              <a:t> </a:t>
            </a:r>
            <a:r>
              <a:rPr lang="en-US" sz="1600" b="0" dirty="0" err="1">
                <a:solidFill>
                  <a:srgbClr val="1D1D1B"/>
                </a:solidFill>
                <a:ea typeface="+mn-lt"/>
                <a:cs typeface="+mn-lt"/>
              </a:rPr>
              <a:t>otomatikleştiren</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büyüme</a:t>
            </a:r>
            <a:r>
              <a:rPr lang="en-US" sz="1600" b="0" dirty="0">
                <a:solidFill>
                  <a:srgbClr val="1D1D1B"/>
                </a:solidFill>
                <a:ea typeface="+mn-lt"/>
                <a:cs typeface="+mn-lt"/>
              </a:rPr>
              <a:t> </a:t>
            </a:r>
            <a:r>
              <a:rPr lang="en-US" sz="1600" b="0" dirty="0" err="1">
                <a:solidFill>
                  <a:srgbClr val="1D1D1B"/>
                </a:solidFill>
                <a:ea typeface="+mn-lt"/>
                <a:cs typeface="+mn-lt"/>
              </a:rPr>
              <a:t>fırsatlarını</a:t>
            </a:r>
            <a:r>
              <a:rPr lang="en-US" sz="1600" b="0" dirty="0">
                <a:solidFill>
                  <a:srgbClr val="1D1D1B"/>
                </a:solidFill>
                <a:ea typeface="+mn-lt"/>
                <a:cs typeface="+mn-lt"/>
              </a:rPr>
              <a:t> </a:t>
            </a:r>
            <a:r>
              <a:rPr lang="en-US" sz="1600" b="0" dirty="0" err="1">
                <a:solidFill>
                  <a:srgbClr val="1D1D1B"/>
                </a:solidFill>
                <a:ea typeface="+mn-lt"/>
                <a:cs typeface="+mn-lt"/>
              </a:rPr>
              <a:t>belirleyerek</a:t>
            </a:r>
            <a:r>
              <a:rPr lang="en-US" sz="1600" b="0" dirty="0">
                <a:solidFill>
                  <a:srgbClr val="1D1D1B"/>
                </a:solidFill>
                <a:ea typeface="+mn-lt"/>
                <a:cs typeface="+mn-lt"/>
              </a:rPr>
              <a:t> </a:t>
            </a:r>
            <a:r>
              <a:rPr lang="en-US" sz="1600" b="0" dirty="0" err="1">
                <a:solidFill>
                  <a:srgbClr val="1D1D1B"/>
                </a:solidFill>
                <a:ea typeface="+mn-lt"/>
                <a:cs typeface="+mn-lt"/>
              </a:rPr>
              <a:t>kesin</a:t>
            </a:r>
            <a:r>
              <a:rPr lang="en-US" sz="1600" b="0" dirty="0">
                <a:solidFill>
                  <a:srgbClr val="1D1D1B"/>
                </a:solidFill>
                <a:ea typeface="+mn-lt"/>
                <a:cs typeface="+mn-lt"/>
              </a:rPr>
              <a:t> </a:t>
            </a:r>
            <a:r>
              <a:rPr lang="en-US" sz="1600" b="0" dirty="0" err="1">
                <a:solidFill>
                  <a:srgbClr val="1D1D1B"/>
                </a:solidFill>
                <a:ea typeface="+mn-lt"/>
                <a:cs typeface="+mn-lt"/>
              </a:rPr>
              <a:t>kararlar</a:t>
            </a:r>
            <a:r>
              <a:rPr lang="en-US" sz="1600" b="0" dirty="0">
                <a:solidFill>
                  <a:srgbClr val="1D1D1B"/>
                </a:solidFill>
                <a:ea typeface="+mn-lt"/>
                <a:cs typeface="+mn-lt"/>
              </a:rPr>
              <a:t> </a:t>
            </a:r>
            <a:r>
              <a:rPr lang="en-US" sz="1600" b="0" dirty="0" err="1">
                <a:solidFill>
                  <a:srgbClr val="1D1D1B"/>
                </a:solidFill>
                <a:ea typeface="+mn-lt"/>
                <a:cs typeface="+mn-lt"/>
              </a:rPr>
              <a:t>alınmasını</a:t>
            </a:r>
            <a:r>
              <a:rPr lang="en-US" sz="1600" b="0" dirty="0">
                <a:solidFill>
                  <a:srgbClr val="1D1D1B"/>
                </a:solidFill>
                <a:ea typeface="+mn-lt"/>
                <a:cs typeface="+mn-lt"/>
              </a:rPr>
              <a:t> </a:t>
            </a:r>
            <a:r>
              <a:rPr lang="en-US" sz="1600" b="0" dirty="0" err="1">
                <a:solidFill>
                  <a:srgbClr val="1D1D1B"/>
                </a:solidFill>
                <a:ea typeface="+mn-lt"/>
                <a:cs typeface="+mn-lt"/>
              </a:rPr>
              <a:t>sağlayan</a:t>
            </a:r>
            <a:r>
              <a:rPr lang="en-US" sz="1600" b="0" dirty="0">
                <a:solidFill>
                  <a:srgbClr val="1D1D1B"/>
                </a:solidFill>
                <a:ea typeface="+mn-lt"/>
                <a:cs typeface="+mn-lt"/>
              </a:rPr>
              <a:t> </a:t>
            </a:r>
            <a:r>
              <a:rPr lang="en-US" sz="1600" b="0" dirty="0" err="1">
                <a:solidFill>
                  <a:srgbClr val="1D1D1B"/>
                </a:solidFill>
                <a:ea typeface="+mn-lt"/>
                <a:cs typeface="+mn-lt"/>
              </a:rPr>
              <a:t>bir</a:t>
            </a:r>
            <a:r>
              <a:rPr lang="en-US" sz="1600" b="0" dirty="0">
                <a:solidFill>
                  <a:srgbClr val="1D1D1B"/>
                </a:solidFill>
                <a:ea typeface="+mn-lt"/>
                <a:cs typeface="+mn-lt"/>
              </a:rPr>
              <a:t> </a:t>
            </a:r>
            <a:r>
              <a:rPr lang="en-US" sz="1600" b="0" dirty="0" err="1">
                <a:solidFill>
                  <a:srgbClr val="1D1D1B"/>
                </a:solidFill>
                <a:ea typeface="+mn-lt"/>
                <a:cs typeface="+mn-lt"/>
              </a:rPr>
              <a:t>makine</a:t>
            </a:r>
            <a:r>
              <a:rPr lang="en-US" sz="1600" b="0" dirty="0">
                <a:solidFill>
                  <a:srgbClr val="1D1D1B"/>
                </a:solidFill>
                <a:ea typeface="+mn-lt"/>
                <a:cs typeface="+mn-lt"/>
              </a:rPr>
              <a:t> </a:t>
            </a:r>
            <a:r>
              <a:rPr lang="en-US" sz="1600" b="0" dirty="0" err="1">
                <a:solidFill>
                  <a:srgbClr val="1D1D1B"/>
                </a:solidFill>
                <a:ea typeface="+mn-lt"/>
                <a:cs typeface="+mn-lt"/>
              </a:rPr>
              <a:t>öğrenimi</a:t>
            </a:r>
            <a:r>
              <a:rPr lang="en-US" sz="1600" b="0" dirty="0">
                <a:solidFill>
                  <a:srgbClr val="1D1D1B"/>
                </a:solidFill>
                <a:ea typeface="+mn-lt"/>
                <a:cs typeface="+mn-lt"/>
              </a:rPr>
              <a:t> </a:t>
            </a:r>
            <a:r>
              <a:rPr lang="en-US" sz="1600" b="0" dirty="0" err="1">
                <a:solidFill>
                  <a:srgbClr val="1D1D1B"/>
                </a:solidFill>
                <a:ea typeface="+mn-lt"/>
                <a:cs typeface="+mn-lt"/>
              </a:rPr>
              <a:t>platformudur</a:t>
            </a:r>
            <a:r>
              <a:rPr lang="en-US" sz="1600" b="0" dirty="0">
                <a:solidFill>
                  <a:srgbClr val="1D1D1B"/>
                </a:solidFill>
                <a:ea typeface="+mn-lt"/>
                <a:cs typeface="+mn-lt"/>
              </a:rPr>
              <a:t>. </a:t>
            </a:r>
            <a:r>
              <a:rPr lang="en-US" sz="1600" b="0" dirty="0" err="1">
                <a:solidFill>
                  <a:srgbClr val="1D1D1B"/>
                </a:solidFill>
                <a:ea typeface="+mn-lt"/>
                <a:cs typeface="+mn-lt"/>
              </a:rPr>
              <a:t>Sezgisel</a:t>
            </a:r>
            <a:r>
              <a:rPr lang="en-US" sz="1600" b="0" dirty="0">
                <a:solidFill>
                  <a:srgbClr val="1D1D1B"/>
                </a:solidFill>
                <a:ea typeface="+mn-lt"/>
                <a:cs typeface="+mn-lt"/>
              </a:rPr>
              <a:t> </a:t>
            </a:r>
            <a:r>
              <a:rPr lang="en-US" sz="1600" b="0" dirty="0" err="1">
                <a:solidFill>
                  <a:srgbClr val="1D1D1B"/>
                </a:solidFill>
                <a:ea typeface="+mn-lt"/>
                <a:cs typeface="+mn-lt"/>
              </a:rPr>
              <a:t>tasarımı</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özelleştirilebilir</a:t>
            </a:r>
            <a:r>
              <a:rPr lang="en-US" sz="1600" b="0" dirty="0">
                <a:solidFill>
                  <a:srgbClr val="1D1D1B"/>
                </a:solidFill>
                <a:ea typeface="+mn-lt"/>
                <a:cs typeface="+mn-lt"/>
              </a:rPr>
              <a:t> </a:t>
            </a:r>
            <a:r>
              <a:rPr lang="en-US" sz="1600" b="0" dirty="0" err="1">
                <a:solidFill>
                  <a:srgbClr val="1D1D1B"/>
                </a:solidFill>
                <a:ea typeface="+mn-lt"/>
                <a:cs typeface="+mn-lt"/>
              </a:rPr>
              <a:t>gösterge</a:t>
            </a:r>
            <a:r>
              <a:rPr lang="en-US" sz="1600" b="0" dirty="0">
                <a:solidFill>
                  <a:srgbClr val="1D1D1B"/>
                </a:solidFill>
                <a:ea typeface="+mn-lt"/>
                <a:cs typeface="+mn-lt"/>
              </a:rPr>
              <a:t> </a:t>
            </a:r>
            <a:r>
              <a:rPr lang="en-US" sz="1600" b="0" dirty="0" err="1">
                <a:solidFill>
                  <a:srgbClr val="1D1D1B"/>
                </a:solidFill>
                <a:ea typeface="+mn-lt"/>
                <a:cs typeface="+mn-lt"/>
              </a:rPr>
              <a:t>tabloları</a:t>
            </a:r>
            <a:r>
              <a:rPr lang="en-US" sz="1600" b="0" dirty="0">
                <a:solidFill>
                  <a:srgbClr val="1D1D1B"/>
                </a:solidFill>
                <a:ea typeface="+mn-lt"/>
                <a:cs typeface="+mn-lt"/>
              </a:rPr>
              <a:t> </a:t>
            </a:r>
            <a:r>
              <a:rPr lang="en-US" sz="1600" b="0" dirty="0" err="1">
                <a:solidFill>
                  <a:srgbClr val="1D1D1B"/>
                </a:solidFill>
                <a:ea typeface="+mn-lt"/>
                <a:cs typeface="+mn-lt"/>
              </a:rPr>
              <a:t>finans</a:t>
            </a:r>
            <a:r>
              <a:rPr lang="en-US" sz="1600" b="0" dirty="0">
                <a:solidFill>
                  <a:srgbClr val="1D1D1B"/>
                </a:solidFill>
                <a:ea typeface="+mn-lt"/>
                <a:cs typeface="+mn-lt"/>
              </a:rPr>
              <a:t> </a:t>
            </a:r>
            <a:r>
              <a:rPr lang="en-US" sz="1600" b="0" dirty="0" err="1">
                <a:solidFill>
                  <a:srgbClr val="1D1D1B"/>
                </a:solidFill>
                <a:ea typeface="+mn-lt"/>
                <a:cs typeface="+mn-lt"/>
              </a:rPr>
              <a:t>ekipleri</a:t>
            </a:r>
            <a:r>
              <a:rPr lang="en-US" sz="1600" b="0" dirty="0">
                <a:solidFill>
                  <a:srgbClr val="1D1D1B"/>
                </a:solidFill>
                <a:ea typeface="+mn-lt"/>
                <a:cs typeface="+mn-lt"/>
              </a:rPr>
              <a:t> </a:t>
            </a:r>
            <a:r>
              <a:rPr lang="en-US" sz="1600" b="0" dirty="0" err="1">
                <a:solidFill>
                  <a:srgbClr val="1D1D1B"/>
                </a:solidFill>
                <a:ea typeface="+mn-lt"/>
                <a:cs typeface="+mn-lt"/>
              </a:rPr>
              <a:t>için</a:t>
            </a:r>
            <a:r>
              <a:rPr lang="en-US" sz="1600" b="0" dirty="0">
                <a:solidFill>
                  <a:srgbClr val="1D1D1B"/>
                </a:solidFill>
                <a:ea typeface="+mn-lt"/>
                <a:cs typeface="+mn-lt"/>
              </a:rPr>
              <a:t> </a:t>
            </a:r>
            <a:r>
              <a:rPr lang="en-US" sz="1600" b="0" dirty="0" err="1">
                <a:solidFill>
                  <a:srgbClr val="1D1D1B"/>
                </a:solidFill>
                <a:ea typeface="+mn-lt"/>
                <a:cs typeface="+mn-lt"/>
              </a:rPr>
              <a:t>verimliliği</a:t>
            </a:r>
            <a:r>
              <a:rPr lang="en-US" sz="1600" b="0" dirty="0">
                <a:solidFill>
                  <a:srgbClr val="1D1D1B"/>
                </a:solidFill>
                <a:ea typeface="+mn-lt"/>
                <a:cs typeface="+mn-lt"/>
              </a:rPr>
              <a:t> </a:t>
            </a:r>
            <a:r>
              <a:rPr lang="en-US" sz="1600" b="0" dirty="0" err="1">
                <a:solidFill>
                  <a:srgbClr val="1D1D1B"/>
                </a:solidFill>
                <a:ea typeface="+mn-lt"/>
                <a:cs typeface="+mn-lt"/>
              </a:rPr>
              <a:t>artırır</a:t>
            </a:r>
            <a:r>
              <a:rPr lang="en-US" sz="1600" b="0" dirty="0">
                <a:solidFill>
                  <a:srgbClr val="1D1D1B"/>
                </a:solidFill>
                <a:ea typeface="+mn-lt"/>
                <a:cs typeface="+mn-lt"/>
              </a:rPr>
              <a:t>.</a:t>
            </a:r>
            <a:endParaRPr lang="en-US" sz="1600" b="0" dirty="0">
              <a:solidFill>
                <a:srgbClr val="1D1D1B"/>
              </a:solidFill>
              <a:latin typeface="Raleway"/>
            </a:endParaRPr>
          </a:p>
          <a:p>
            <a:pPr>
              <a:lnSpc>
                <a:spcPct val="100000"/>
              </a:lnSpc>
              <a:spcBef>
                <a:spcPts val="600"/>
              </a:spcBef>
              <a:spcAft>
                <a:spcPts val="600"/>
              </a:spcAft>
            </a:pPr>
            <a:r>
              <a:rPr lang="en-US" sz="1600" dirty="0" err="1">
                <a:solidFill>
                  <a:srgbClr val="1D1D1B"/>
                </a:solidFill>
                <a:ea typeface="+mn-lt"/>
                <a:cs typeface="+mn-lt"/>
              </a:rPr>
              <a:t>Başarı</a:t>
            </a:r>
            <a:r>
              <a:rPr lang="en-US" sz="1600" dirty="0">
                <a:solidFill>
                  <a:srgbClr val="1D1D1B"/>
                </a:solidFill>
                <a:ea typeface="+mn-lt"/>
                <a:cs typeface="+mn-lt"/>
              </a:rPr>
              <a:t> </a:t>
            </a:r>
            <a:r>
              <a:rPr lang="en-US" sz="1600" dirty="0" err="1">
                <a:solidFill>
                  <a:srgbClr val="1D1D1B"/>
                </a:solidFill>
                <a:ea typeface="+mn-lt"/>
                <a:cs typeface="+mn-lt"/>
              </a:rPr>
              <a:t>için</a:t>
            </a:r>
            <a:r>
              <a:rPr lang="en-US" sz="1600" dirty="0">
                <a:solidFill>
                  <a:srgbClr val="1D1D1B"/>
                </a:solidFill>
                <a:ea typeface="+mn-lt"/>
                <a:cs typeface="+mn-lt"/>
              </a:rPr>
              <a:t> </a:t>
            </a:r>
            <a:r>
              <a:rPr lang="en-US" sz="1600" dirty="0" err="1">
                <a:solidFill>
                  <a:srgbClr val="1D1D1B"/>
                </a:solidFill>
                <a:ea typeface="+mn-lt"/>
                <a:cs typeface="+mn-lt"/>
              </a:rPr>
              <a:t>İpuçları</a:t>
            </a:r>
            <a:r>
              <a:rPr lang="en-US" sz="160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a:solidFill>
                  <a:srgbClr val="1D1D1B"/>
                </a:solidFill>
                <a:ea typeface="+mn-lt"/>
                <a:cs typeface="+mn-lt"/>
              </a:rPr>
              <a:t>Net </a:t>
            </a:r>
            <a:r>
              <a:rPr lang="en-US" sz="1600" b="0" dirty="0" err="1">
                <a:solidFill>
                  <a:srgbClr val="1D1D1B"/>
                </a:solidFill>
                <a:ea typeface="+mn-lt"/>
                <a:cs typeface="+mn-lt"/>
              </a:rPr>
              <a:t>hedefler</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KPI'lar</a:t>
            </a:r>
            <a:r>
              <a:rPr lang="en-US" sz="1600" b="0" dirty="0">
                <a:solidFill>
                  <a:srgbClr val="1D1D1B"/>
                </a:solidFill>
                <a:ea typeface="+mn-lt"/>
                <a:cs typeface="+mn-lt"/>
              </a:rPr>
              <a:t> </a:t>
            </a:r>
            <a:r>
              <a:rPr lang="en-US" sz="1600" b="0" dirty="0" err="1">
                <a:solidFill>
                  <a:srgbClr val="1D1D1B"/>
                </a:solidFill>
                <a:ea typeface="+mn-lt"/>
                <a:cs typeface="+mn-lt"/>
              </a:rPr>
              <a:t>belirleyin</a:t>
            </a:r>
            <a:r>
              <a:rPr lang="en-US" sz="1600" b="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err="1">
                <a:solidFill>
                  <a:srgbClr val="1D1D1B"/>
                </a:solidFill>
                <a:ea typeface="+mn-lt"/>
                <a:cs typeface="+mn-lt"/>
              </a:rPr>
              <a:t>Bilinçli</a:t>
            </a:r>
            <a:r>
              <a:rPr lang="en-US" sz="1600" b="0" dirty="0">
                <a:solidFill>
                  <a:srgbClr val="1D1D1B"/>
                </a:solidFill>
                <a:ea typeface="+mn-lt"/>
                <a:cs typeface="+mn-lt"/>
              </a:rPr>
              <a:t> </a:t>
            </a:r>
            <a:r>
              <a:rPr lang="en-US" sz="1600" b="0" dirty="0" err="1">
                <a:solidFill>
                  <a:srgbClr val="1D1D1B"/>
                </a:solidFill>
                <a:ea typeface="+mn-lt"/>
                <a:cs typeface="+mn-lt"/>
              </a:rPr>
              <a:t>kararlar</a:t>
            </a:r>
            <a:r>
              <a:rPr lang="en-US" sz="1600" b="0" dirty="0">
                <a:solidFill>
                  <a:srgbClr val="1D1D1B"/>
                </a:solidFill>
                <a:ea typeface="+mn-lt"/>
                <a:cs typeface="+mn-lt"/>
              </a:rPr>
              <a:t> </a:t>
            </a:r>
            <a:r>
              <a:rPr lang="en-US" sz="1600" b="0" dirty="0" err="1">
                <a:solidFill>
                  <a:srgbClr val="1D1D1B"/>
                </a:solidFill>
                <a:ea typeface="+mn-lt"/>
                <a:cs typeface="+mn-lt"/>
              </a:rPr>
              <a:t>için</a:t>
            </a:r>
            <a:r>
              <a:rPr lang="en-US" sz="1600" b="0" dirty="0">
                <a:solidFill>
                  <a:srgbClr val="1D1D1B"/>
                </a:solidFill>
                <a:ea typeface="+mn-lt"/>
                <a:cs typeface="+mn-lt"/>
              </a:rPr>
              <a:t> </a:t>
            </a:r>
            <a:r>
              <a:rPr lang="en-US" sz="1600" b="0" dirty="0" err="1">
                <a:solidFill>
                  <a:srgbClr val="1D1D1B"/>
                </a:solidFill>
                <a:ea typeface="+mn-lt"/>
                <a:cs typeface="+mn-lt"/>
              </a:rPr>
              <a:t>veri</a:t>
            </a:r>
            <a:r>
              <a:rPr lang="en-US" sz="1600" b="0" dirty="0">
                <a:solidFill>
                  <a:srgbClr val="1D1D1B"/>
                </a:solidFill>
                <a:ea typeface="+mn-lt"/>
                <a:cs typeface="+mn-lt"/>
              </a:rPr>
              <a:t> </a:t>
            </a:r>
            <a:r>
              <a:rPr lang="en-US" sz="1600" b="0" dirty="0" err="1">
                <a:solidFill>
                  <a:srgbClr val="1D1D1B"/>
                </a:solidFill>
                <a:ea typeface="+mn-lt"/>
                <a:cs typeface="+mn-lt"/>
              </a:rPr>
              <a:t>içgörülerini</a:t>
            </a:r>
            <a:r>
              <a:rPr lang="en-US" sz="1600" b="0" dirty="0">
                <a:solidFill>
                  <a:srgbClr val="1D1D1B"/>
                </a:solidFill>
                <a:ea typeface="+mn-lt"/>
                <a:cs typeface="+mn-lt"/>
              </a:rPr>
              <a:t> </a:t>
            </a:r>
            <a:r>
              <a:rPr lang="en-US" sz="1600" b="0" dirty="0" err="1">
                <a:solidFill>
                  <a:srgbClr val="1D1D1B"/>
                </a:solidFill>
                <a:ea typeface="+mn-lt"/>
                <a:cs typeface="+mn-lt"/>
              </a:rPr>
              <a:t>kullanın</a:t>
            </a:r>
            <a:r>
              <a:rPr lang="en-US" sz="1600" b="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err="1">
                <a:solidFill>
                  <a:srgbClr val="1D1D1B"/>
                </a:solidFill>
                <a:ea typeface="+mn-lt"/>
                <a:cs typeface="+mn-lt"/>
              </a:rPr>
              <a:t>Etkileşimli</a:t>
            </a:r>
            <a:r>
              <a:rPr lang="en-US" sz="1600" b="0" dirty="0">
                <a:solidFill>
                  <a:srgbClr val="1D1D1B"/>
                </a:solidFill>
                <a:ea typeface="+mn-lt"/>
                <a:cs typeface="+mn-lt"/>
              </a:rPr>
              <a:t> </a:t>
            </a:r>
            <a:r>
              <a:rPr lang="en-US" sz="1600" b="0" dirty="0" err="1">
                <a:solidFill>
                  <a:srgbClr val="1D1D1B"/>
                </a:solidFill>
                <a:ea typeface="+mn-lt"/>
                <a:cs typeface="+mn-lt"/>
              </a:rPr>
              <a:t>gösterge</a:t>
            </a:r>
            <a:r>
              <a:rPr lang="en-US" sz="1600" b="0" dirty="0">
                <a:solidFill>
                  <a:srgbClr val="1D1D1B"/>
                </a:solidFill>
                <a:ea typeface="+mn-lt"/>
                <a:cs typeface="+mn-lt"/>
              </a:rPr>
              <a:t> </a:t>
            </a:r>
            <a:r>
              <a:rPr lang="en-US" sz="1600" b="0" dirty="0" err="1">
                <a:solidFill>
                  <a:srgbClr val="1D1D1B"/>
                </a:solidFill>
                <a:ea typeface="+mn-lt"/>
                <a:cs typeface="+mn-lt"/>
              </a:rPr>
              <a:t>tabloları</a:t>
            </a:r>
            <a:r>
              <a:rPr lang="en-US" sz="1600" b="0" dirty="0">
                <a:solidFill>
                  <a:srgbClr val="1D1D1B"/>
                </a:solidFill>
                <a:ea typeface="+mn-lt"/>
                <a:cs typeface="+mn-lt"/>
              </a:rPr>
              <a:t> </a:t>
            </a:r>
            <a:r>
              <a:rPr lang="en-US" sz="1600" b="0" dirty="0" err="1">
                <a:solidFill>
                  <a:srgbClr val="1D1D1B"/>
                </a:solidFill>
                <a:ea typeface="+mn-lt"/>
                <a:cs typeface="+mn-lt"/>
              </a:rPr>
              <a:t>oluşturun</a:t>
            </a:r>
            <a:r>
              <a:rPr lang="en-US" sz="1600" b="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err="1">
                <a:solidFill>
                  <a:srgbClr val="1D1D1B"/>
                </a:solidFill>
                <a:ea typeface="+mn-lt"/>
                <a:cs typeface="+mn-lt"/>
              </a:rPr>
              <a:t>İşbirliğini</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ekip</a:t>
            </a:r>
            <a:r>
              <a:rPr lang="en-US" sz="1600" b="0" dirty="0">
                <a:solidFill>
                  <a:srgbClr val="1D1D1B"/>
                </a:solidFill>
                <a:ea typeface="+mn-lt"/>
                <a:cs typeface="+mn-lt"/>
              </a:rPr>
              <a:t> </a:t>
            </a:r>
            <a:r>
              <a:rPr lang="en-US" sz="1600" b="0" dirty="0" err="1">
                <a:solidFill>
                  <a:srgbClr val="1D1D1B"/>
                </a:solidFill>
                <a:ea typeface="+mn-lt"/>
                <a:cs typeface="+mn-lt"/>
              </a:rPr>
              <a:t>katılımını</a:t>
            </a:r>
            <a:r>
              <a:rPr lang="en-US" sz="1600" b="0" dirty="0">
                <a:solidFill>
                  <a:srgbClr val="1D1D1B"/>
                </a:solidFill>
                <a:ea typeface="+mn-lt"/>
                <a:cs typeface="+mn-lt"/>
              </a:rPr>
              <a:t> </a:t>
            </a:r>
            <a:r>
              <a:rPr lang="en-US" sz="1600" b="0" dirty="0" err="1">
                <a:solidFill>
                  <a:srgbClr val="1D1D1B"/>
                </a:solidFill>
                <a:ea typeface="+mn-lt"/>
                <a:cs typeface="+mn-lt"/>
              </a:rPr>
              <a:t>teşvik</a:t>
            </a:r>
            <a:r>
              <a:rPr lang="en-US" sz="1600" b="0" dirty="0">
                <a:solidFill>
                  <a:srgbClr val="1D1D1B"/>
                </a:solidFill>
                <a:ea typeface="+mn-lt"/>
                <a:cs typeface="+mn-lt"/>
              </a:rPr>
              <a:t> </a:t>
            </a:r>
            <a:r>
              <a:rPr lang="en-US" sz="1600" b="0" dirty="0" err="1">
                <a:solidFill>
                  <a:srgbClr val="1D1D1B"/>
                </a:solidFill>
                <a:ea typeface="+mn-lt"/>
                <a:cs typeface="+mn-lt"/>
              </a:rPr>
              <a:t>edin</a:t>
            </a:r>
            <a:r>
              <a:rPr lang="en-US" sz="1600" b="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err="1">
                <a:solidFill>
                  <a:srgbClr val="1D1D1B"/>
                </a:solidFill>
                <a:ea typeface="+mn-lt"/>
                <a:cs typeface="+mn-lt"/>
              </a:rPr>
              <a:t>KPI'ları</a:t>
            </a:r>
            <a:r>
              <a:rPr lang="en-US" sz="1600" b="0" dirty="0">
                <a:solidFill>
                  <a:srgbClr val="1D1D1B"/>
                </a:solidFill>
                <a:ea typeface="+mn-lt"/>
                <a:cs typeface="+mn-lt"/>
              </a:rPr>
              <a:t> </a:t>
            </a:r>
            <a:r>
              <a:rPr lang="en-US" sz="1600" b="0" dirty="0" err="1">
                <a:solidFill>
                  <a:srgbClr val="1D1D1B"/>
                </a:solidFill>
                <a:ea typeface="+mn-lt"/>
                <a:cs typeface="+mn-lt"/>
              </a:rPr>
              <a:t>izleyin</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stratejileri</a:t>
            </a:r>
            <a:r>
              <a:rPr lang="en-US" sz="1600" b="0" dirty="0">
                <a:solidFill>
                  <a:srgbClr val="1D1D1B"/>
                </a:solidFill>
                <a:ea typeface="+mn-lt"/>
                <a:cs typeface="+mn-lt"/>
              </a:rPr>
              <a:t> </a:t>
            </a:r>
            <a:r>
              <a:rPr lang="en-US" sz="1600" b="0" dirty="0" err="1">
                <a:solidFill>
                  <a:srgbClr val="1D1D1B"/>
                </a:solidFill>
                <a:ea typeface="+mn-lt"/>
                <a:cs typeface="+mn-lt"/>
              </a:rPr>
              <a:t>ayarlayın</a:t>
            </a:r>
            <a:r>
              <a:rPr lang="en-US" sz="1600" b="0" dirty="0">
                <a:solidFill>
                  <a:srgbClr val="1D1D1B"/>
                </a:solidFill>
                <a:ea typeface="+mn-lt"/>
                <a:cs typeface="+mn-lt"/>
              </a:rPr>
              <a:t>.</a:t>
            </a:r>
            <a:endParaRPr lang="en-US" sz="1600" dirty="0"/>
          </a:p>
          <a:p>
            <a:pPr marL="285750">
              <a:lnSpc>
                <a:spcPct val="100000"/>
              </a:lnSpc>
              <a:spcBef>
                <a:spcPts val="600"/>
              </a:spcBef>
              <a:spcAft>
                <a:spcPts val="600"/>
              </a:spcAft>
              <a:buChar char="•"/>
            </a:pPr>
            <a:r>
              <a:rPr lang="en-US" sz="1600" b="0" dirty="0" err="1">
                <a:solidFill>
                  <a:srgbClr val="1D1D1B"/>
                </a:solidFill>
                <a:ea typeface="+mn-lt"/>
                <a:cs typeface="+mn-lt"/>
              </a:rPr>
              <a:t>Sürekli</a:t>
            </a:r>
            <a:r>
              <a:rPr lang="en-US" sz="1600" b="0" dirty="0">
                <a:solidFill>
                  <a:srgbClr val="1D1D1B"/>
                </a:solidFill>
                <a:ea typeface="+mn-lt"/>
                <a:cs typeface="+mn-lt"/>
              </a:rPr>
              <a:t> </a:t>
            </a:r>
            <a:r>
              <a:rPr lang="en-US" sz="1600" b="0" dirty="0" err="1">
                <a:solidFill>
                  <a:srgbClr val="1D1D1B"/>
                </a:solidFill>
                <a:ea typeface="+mn-lt"/>
                <a:cs typeface="+mn-lt"/>
              </a:rPr>
              <a:t>geri</a:t>
            </a:r>
            <a:r>
              <a:rPr lang="en-US" sz="1600" b="0" dirty="0">
                <a:solidFill>
                  <a:srgbClr val="1D1D1B"/>
                </a:solidFill>
                <a:ea typeface="+mn-lt"/>
                <a:cs typeface="+mn-lt"/>
              </a:rPr>
              <a:t> </a:t>
            </a:r>
            <a:r>
              <a:rPr lang="en-US" sz="1600" b="0" dirty="0" err="1">
                <a:solidFill>
                  <a:srgbClr val="1D1D1B"/>
                </a:solidFill>
                <a:ea typeface="+mn-lt"/>
                <a:cs typeface="+mn-lt"/>
              </a:rPr>
              <a:t>bildirimi</a:t>
            </a:r>
            <a:r>
              <a:rPr lang="en-US" sz="1600" b="0" dirty="0">
                <a:solidFill>
                  <a:srgbClr val="1D1D1B"/>
                </a:solidFill>
                <a:ea typeface="+mn-lt"/>
                <a:cs typeface="+mn-lt"/>
              </a:rPr>
              <a:t> </a:t>
            </a:r>
            <a:r>
              <a:rPr lang="en-US" sz="1600" b="0" dirty="0" err="1">
                <a:solidFill>
                  <a:srgbClr val="1D1D1B"/>
                </a:solidFill>
                <a:ea typeface="+mn-lt"/>
                <a:cs typeface="+mn-lt"/>
              </a:rPr>
              <a:t>teşvik</a:t>
            </a:r>
            <a:r>
              <a:rPr lang="en-US" sz="1600" b="0" dirty="0">
                <a:solidFill>
                  <a:srgbClr val="1D1D1B"/>
                </a:solidFill>
                <a:ea typeface="+mn-lt"/>
                <a:cs typeface="+mn-lt"/>
              </a:rPr>
              <a:t> </a:t>
            </a:r>
            <a:r>
              <a:rPr lang="en-US" sz="1600" b="0" dirty="0" err="1">
                <a:solidFill>
                  <a:srgbClr val="1D1D1B"/>
                </a:solidFill>
                <a:ea typeface="+mn-lt"/>
                <a:cs typeface="+mn-lt"/>
              </a:rPr>
              <a:t>edin</a:t>
            </a:r>
            <a:r>
              <a:rPr lang="en-US" sz="1600" b="0" dirty="0">
                <a:solidFill>
                  <a:srgbClr val="1D1D1B"/>
                </a:solidFill>
                <a:ea typeface="+mn-lt"/>
                <a:cs typeface="+mn-lt"/>
              </a:rPr>
              <a:t>.</a:t>
            </a:r>
            <a:endParaRPr lang="en-US" sz="1600" dirty="0"/>
          </a:p>
          <a:p>
            <a:pPr>
              <a:lnSpc>
                <a:spcPct val="160000"/>
              </a:lnSpc>
            </a:pPr>
            <a:endParaRPr lang="en-US" sz="1800" i="0" dirty="0">
              <a:solidFill>
                <a:srgbClr val="1D1D1B"/>
              </a:solidFill>
              <a:effectLst/>
              <a:latin typeface="Raleway"/>
            </a:endParaRPr>
          </a:p>
          <a:p>
            <a:endParaRPr lang="sl-SI" b="0" dirty="0"/>
          </a:p>
        </p:txBody>
      </p:sp>
      <p:pic>
        <p:nvPicPr>
          <p:cNvPr id="4" name="Online Media 3" title="Free AI marketing tool for HIGH-PROFIT business plans in seconds!">
            <a:hlinkClick r:id="" action="ppaction://media"/>
            <a:extLst>
              <a:ext uri="{FF2B5EF4-FFF2-40B4-BE49-F238E27FC236}">
                <a16:creationId xmlns:a16="http://schemas.microsoft.com/office/drawing/2014/main" id="{63FB23DD-A3DB-DB56-3801-9129A8C5685B}"/>
              </a:ext>
            </a:extLst>
          </p:cNvPr>
          <p:cNvPicPr>
            <a:picLocks noRot="1" noChangeAspect="1"/>
          </p:cNvPicPr>
          <p:nvPr>
            <a:videoFile r:link="rId1"/>
          </p:nvPr>
        </p:nvPicPr>
        <p:blipFill>
          <a:blip r:embed="rId4"/>
          <a:stretch>
            <a:fillRect/>
          </a:stretch>
        </p:blipFill>
        <p:spPr>
          <a:xfrm>
            <a:off x="8715928" y="3066091"/>
            <a:ext cx="2734549" cy="1807505"/>
          </a:xfrm>
          <a:prstGeom prst="rect">
            <a:avLst/>
          </a:prstGeom>
        </p:spPr>
      </p:pic>
      <p:sp>
        <p:nvSpPr>
          <p:cNvPr id="6" name="Rectangle: Rounded Corners 5">
            <a:extLst>
              <a:ext uri="{FF2B5EF4-FFF2-40B4-BE49-F238E27FC236}">
                <a16:creationId xmlns:a16="http://schemas.microsoft.com/office/drawing/2014/main" id="{40AAB66C-06DC-0AE8-C8F9-113C0AC957D7}"/>
              </a:ext>
            </a:extLst>
          </p:cNvPr>
          <p:cNvSpPr/>
          <p:nvPr/>
        </p:nvSpPr>
        <p:spPr>
          <a:xfrm>
            <a:off x="8581958" y="2438182"/>
            <a:ext cx="3000103" cy="46155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sl-SI" sz="1000">
                <a:solidFill>
                  <a:schemeClr val="accent1"/>
                </a:solidFill>
              </a:rPr>
              <a:t>İpucu: Venturus AI hakkında daha fazla bilgi edinmek için bu videoyu izleyin</a:t>
            </a:r>
            <a:endParaRPr lang="sl-SI"/>
          </a:p>
        </p:txBody>
      </p:sp>
      <p:sp>
        <p:nvSpPr>
          <p:cNvPr id="9" name="CasellaDiTesto 8">
            <a:extLst>
              <a:ext uri="{FF2B5EF4-FFF2-40B4-BE49-F238E27FC236}">
                <a16:creationId xmlns:a16="http://schemas.microsoft.com/office/drawing/2014/main" id="{57FDE1B0-0999-D588-3678-14748739C199}"/>
              </a:ext>
            </a:extLst>
          </p:cNvPr>
          <p:cNvSpPr txBox="1"/>
          <p:nvPr/>
        </p:nvSpPr>
        <p:spPr>
          <a:xfrm>
            <a:off x="582774" y="263693"/>
            <a:ext cx="10670595"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 Pratik Uygulamalar için Yapay Zeka ve Diğer Araçlar: VenturusAI</a:t>
            </a:r>
            <a:endParaRPr lang="en-US" sz="3400" b="1" err="1">
              <a:solidFill>
                <a:srgbClr val="0E9094"/>
              </a:solidFill>
              <a:cs typeface="Segoe UI"/>
            </a:endParaRPr>
          </a:p>
        </p:txBody>
      </p:sp>
      <p:sp>
        <p:nvSpPr>
          <p:cNvPr id="5" name="PoljeZBesedilom 4">
            <a:extLst>
              <a:ext uri="{FF2B5EF4-FFF2-40B4-BE49-F238E27FC236}">
                <a16:creationId xmlns:a16="http://schemas.microsoft.com/office/drawing/2014/main" id="{11435A27-96BF-300A-7F49-D080201AC8AB}"/>
              </a:ext>
            </a:extLst>
          </p:cNvPr>
          <p:cNvSpPr txBox="1"/>
          <p:nvPr/>
        </p:nvSpPr>
        <p:spPr>
          <a:xfrm>
            <a:off x="8000801" y="4971167"/>
            <a:ext cx="4498005" cy="6771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Kaynak: </a:t>
            </a:r>
            <a:r>
              <a:rPr lang="sl-SI" sz="1000">
                <a:solidFill>
                  <a:schemeClr val="accent1"/>
                </a:solidFill>
                <a:latin typeface="Raleway"/>
                <a:ea typeface="Roboto"/>
                <a:cs typeface="Roboto"/>
              </a:rPr>
              <a:t>Saniyeler içinde YÜKSEK KARLI iş planları için ücretsiz yapay zeka pazarlama aracı!</a:t>
            </a:r>
            <a:endParaRPr lang="sl-SI" sz="1000">
              <a:solidFill>
                <a:schemeClr val="accent1"/>
              </a:solidFill>
              <a:latin typeface="Raleway"/>
            </a:endParaRPr>
          </a:p>
          <a:p>
            <a:pPr algn="l"/>
            <a:endParaRPr lang="sl-SI"/>
          </a:p>
        </p:txBody>
      </p:sp>
      <p:pic>
        <p:nvPicPr>
          <p:cNvPr id="7" name="Resim 6">
            <a:extLst>
              <a:ext uri="{FF2B5EF4-FFF2-40B4-BE49-F238E27FC236}">
                <a16:creationId xmlns:a16="http://schemas.microsoft.com/office/drawing/2014/main" id="{459CF35A-97F2-2FCA-5B6B-0EA1CB0DDAE1}"/>
              </a:ext>
            </a:extLst>
          </p:cNvPr>
          <p:cNvPicPr>
            <a:picLocks noChangeAspect="1"/>
          </p:cNvPicPr>
          <p:nvPr/>
        </p:nvPicPr>
        <p:blipFill>
          <a:blip r:embed="rId5"/>
          <a:stretch>
            <a:fillRect/>
          </a:stretch>
        </p:blipFill>
        <p:spPr>
          <a:xfrm>
            <a:off x="213492" y="6128142"/>
            <a:ext cx="1267002" cy="685896"/>
          </a:xfrm>
          <a:prstGeom prst="rect">
            <a:avLst/>
          </a:prstGeom>
        </p:spPr>
      </p:pic>
    </p:spTree>
    <p:extLst>
      <p:ext uri="{BB962C8B-B14F-4D97-AF65-F5344CB8AC3E}">
        <p14:creationId xmlns:p14="http://schemas.microsoft.com/office/powerpoint/2010/main" val="2891599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n-US"/>
              <a:t>Bu üniteyi oluşturmak için kullanılan kaynaklar</a:t>
            </a:r>
            <a:br>
              <a:rPr lang="en-US"/>
            </a:br>
            <a:endParaRPr lang="it-IT"/>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838200" y="816429"/>
            <a:ext cx="10515600" cy="5617029"/>
          </a:xfrm>
        </p:spPr>
        <p:txBody>
          <a:bodyPr vert="horz" lIns="91440" tIns="45720" rIns="91440" bIns="45720" rtlCol="0" anchor="t">
            <a:normAutofit lnSpcReduction="10000"/>
          </a:bodyPr>
          <a:lstStyle/>
          <a:p>
            <a:pPr>
              <a:lnSpc>
                <a:spcPct val="150000"/>
              </a:lnSpc>
            </a:pPr>
            <a:r>
              <a:rPr lang="it-IT" sz="2000" u="sng" dirty="0">
                <a:solidFill>
                  <a:schemeClr val="bg1">
                    <a:lumMod val="75000"/>
                  </a:schemeClr>
                </a:solidFill>
              </a:rPr>
              <a:t>Bölüm 1</a:t>
            </a:r>
          </a:p>
          <a:p>
            <a:pPr marL="285750" indent="-285750">
              <a:lnSpc>
                <a:spcPct val="150000"/>
              </a:lnSpc>
              <a:buFont typeface="Courier New" panose="02070309020205020404" pitchFamily="49" charset="0"/>
              <a:buChar char="o"/>
            </a:pPr>
            <a:r>
              <a:rPr lang="en-US" sz="1600" b="0" dirty="0">
                <a:solidFill>
                  <a:schemeClr val="accent1"/>
                </a:solidFill>
              </a:rPr>
              <a:t>Accounting Stuff. (2021, September 8). The KEY to Understanding Financial Statements [Video]. YouTube. https://www.youtube.com/watch?v=zTmKJDjXKxA</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Cremades, A. (2016). The art of startup fundraising: pitching investors, negotiating the deal, and everything else entrepreneurs need to know. John Wiley &amp; Sons.</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Financial Storyteller. (2022, March 30). Balance Sheet Analysis [Video]. YouTube. </a:t>
            </a:r>
            <a:r>
              <a:rPr lang="en-US" sz="1600" b="0" dirty="0">
                <a:solidFill>
                  <a:schemeClr val="accent1"/>
                </a:solidFill>
                <a:hlinkClick r:id="rId2">
                  <a:extLst>
                    <a:ext uri="{A12FA001-AC4F-418D-AE19-62706E023703}">
                      <ahyp:hlinkClr xmlns:ahyp="http://schemas.microsoft.com/office/drawing/2018/hyperlinkcolor" val="tx"/>
                    </a:ext>
                  </a:extLst>
                </a:hlinkClick>
              </a:rPr>
              <a:t>https://www.youtube.com/watch?v=Aq4Yvj4Ky7E</a:t>
            </a:r>
            <a:endParaRPr lang="en-US" sz="1600" b="0" dirty="0">
              <a:solidFill>
                <a:schemeClr val="accent1"/>
              </a:solidFill>
            </a:endParaRPr>
          </a:p>
          <a:p>
            <a:pPr marL="285750" indent="-285750">
              <a:lnSpc>
                <a:spcPct val="150000"/>
              </a:lnSpc>
              <a:buFont typeface="Courier New" panose="02070309020205020404" pitchFamily="49" charset="0"/>
              <a:buChar char="o"/>
            </a:pPr>
            <a:r>
              <a:rPr lang="en-US" sz="1600" b="0" dirty="0" err="1">
                <a:solidFill>
                  <a:schemeClr val="accent1"/>
                </a:solidFill>
              </a:rPr>
              <a:t>Ittelson</a:t>
            </a:r>
            <a:r>
              <a:rPr lang="en-US" sz="1600" b="0" dirty="0">
                <a:solidFill>
                  <a:schemeClr val="accent1"/>
                </a:solidFill>
              </a:rPr>
              <a:t>, T. (2009). Financial statements, revised and expanded edition: A step-by-step guide to understanding and creatin Laitinen, E. K. (2017). Profitability ratios in the early stages of a startup. The Journal of Entrepreneurial Finance, 19(2), 1-28.g financial reports. Red Wheel/Weiser.</a:t>
            </a:r>
          </a:p>
          <a:p>
            <a:pPr marL="285750" indent="-285750">
              <a:lnSpc>
                <a:spcPct val="150000"/>
              </a:lnSpc>
              <a:buFont typeface="Courier New" panose="02070309020205020404" pitchFamily="49" charset="0"/>
              <a:buChar char="o"/>
            </a:pPr>
            <a:r>
              <a:rPr lang="en-US" sz="1600" b="0" dirty="0">
                <a:solidFill>
                  <a:schemeClr val="accent1"/>
                </a:solidFill>
              </a:rPr>
              <a:t>Subramanyam, K. R. (2014). Financial statement analysis. McGraw-Hill.</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TEDx Talks. (2019, May 1). Why we need gender equality in workplaces | Courtney Powell | </a:t>
            </a:r>
            <a:r>
              <a:rPr lang="en-US" sz="1600" b="0" dirty="0" err="1">
                <a:solidFill>
                  <a:schemeClr val="accent1"/>
                </a:solidFill>
              </a:rPr>
              <a:t>TEDxUTAustin</a:t>
            </a:r>
            <a:r>
              <a:rPr lang="en-US" sz="1600" b="0" dirty="0">
                <a:solidFill>
                  <a:schemeClr val="accent1"/>
                </a:solidFill>
              </a:rPr>
              <a:t> [Video]. YouTube. </a:t>
            </a:r>
            <a:r>
              <a:rPr lang="en-US" sz="1600" b="0" dirty="0">
                <a:solidFill>
                  <a:schemeClr val="accent1"/>
                </a:solidFill>
                <a:hlinkClick r:id="rId3">
                  <a:extLst>
                    <a:ext uri="{A12FA001-AC4F-418D-AE19-62706E023703}">
                      <ahyp:hlinkClr xmlns:ahyp="http://schemas.microsoft.com/office/drawing/2018/hyperlinkcolor" val="tx"/>
                    </a:ext>
                  </a:extLst>
                </a:hlinkClick>
              </a:rPr>
              <a:t>https://www.youtube.com/watch?v=J127cQ7isr4</a:t>
            </a:r>
            <a:endParaRPr lang="en-US" sz="1600" b="0" dirty="0">
              <a:solidFill>
                <a:schemeClr val="accent1"/>
              </a:solidFill>
            </a:endParaRPr>
          </a:p>
          <a:p>
            <a:pPr marL="0" indent="0">
              <a:lnSpc>
                <a:spcPct val="150000"/>
              </a:lnSpc>
              <a:buNone/>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pic>
        <p:nvPicPr>
          <p:cNvPr id="5" name="Resim 4">
            <a:extLst>
              <a:ext uri="{FF2B5EF4-FFF2-40B4-BE49-F238E27FC236}">
                <a16:creationId xmlns:a16="http://schemas.microsoft.com/office/drawing/2014/main" id="{5C02DCD7-91EC-7920-814A-2E27AA3F3211}"/>
              </a:ext>
            </a:extLst>
          </p:cNvPr>
          <p:cNvPicPr>
            <a:picLocks noChangeAspect="1"/>
          </p:cNvPicPr>
          <p:nvPr/>
        </p:nvPicPr>
        <p:blipFill>
          <a:blip r:embed="rId4"/>
          <a:stretch>
            <a:fillRect/>
          </a:stretch>
        </p:blipFill>
        <p:spPr>
          <a:xfrm>
            <a:off x="46079" y="6090510"/>
            <a:ext cx="1267002" cy="685896"/>
          </a:xfrm>
          <a:prstGeom prst="rect">
            <a:avLst/>
          </a:prstGeom>
        </p:spPr>
      </p:pic>
    </p:spTree>
    <p:extLst>
      <p:ext uri="{BB962C8B-B14F-4D97-AF65-F5344CB8AC3E}">
        <p14:creationId xmlns:p14="http://schemas.microsoft.com/office/powerpoint/2010/main" val="311938922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38200" y="251926"/>
            <a:ext cx="10515600" cy="6363477"/>
          </a:xfrm>
        </p:spPr>
        <p:txBody>
          <a:bodyPr vert="horz" lIns="91440" tIns="45720" rIns="91440" bIns="45720" rtlCol="0" anchor="t">
            <a:noAutofit/>
          </a:bodyPr>
          <a:lstStyle/>
          <a:p>
            <a:pPr>
              <a:lnSpc>
                <a:spcPct val="150000"/>
              </a:lnSpc>
              <a:defRPr/>
            </a:pPr>
            <a:r>
              <a:rPr lang="it-IT" sz="2000" dirty="0">
                <a:solidFill>
                  <a:srgbClr val="F3B75B"/>
                </a:solidFill>
                <a:latin typeface="Raleway"/>
              </a:rPr>
              <a:t>Bölüm 2</a:t>
            </a:r>
            <a:endParaRPr lang="it-IT" sz="2000" i="0" strike="noStrike" kern="1200" cap="none" spc="0" normalizeH="0" baseline="0" noProof="0" dirty="0">
              <a:ln>
                <a:noFill/>
              </a:ln>
              <a:solidFill>
                <a:srgbClr val="F3B75B"/>
              </a:solidFill>
              <a:effectLst/>
              <a:uLnTx/>
              <a:uFillTx/>
              <a:latin typeface="Raleway"/>
            </a:endParaRPr>
          </a:p>
          <a:p>
            <a:pPr marL="285750" marR="0" lvl="0" indent="-2857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600" b="0" dirty="0" err="1">
                <a:solidFill>
                  <a:srgbClr val="1D1D1B"/>
                </a:solidFill>
                <a:latin typeface="Raleway"/>
              </a:rPr>
              <a:t>CrashCourse</a:t>
            </a:r>
            <a:r>
              <a:rPr lang="en-US" sz="1600" b="0" dirty="0">
                <a:solidFill>
                  <a:srgbClr val="1D1D1B"/>
                </a:solidFill>
                <a:latin typeface="Raleway"/>
              </a:rPr>
              <a:t>. (2019, December 4). Financing Options for Small Businesses: Crash Course Entrepreneurship #16 [Video]. YouTube. </a:t>
            </a:r>
            <a:r>
              <a:rPr lang="en-US" sz="1600" b="0" dirty="0">
                <a:solidFill>
                  <a:srgbClr val="1D1D1B"/>
                </a:solidFill>
                <a:latin typeface="Raleway"/>
                <a:hlinkClick r:id="rId2"/>
              </a:rPr>
              <a:t>https://www.youtube.com/watch?v=MYVL1XHeB74</a:t>
            </a:r>
            <a:endParaRPr lang="en-US" sz="1600" b="0" dirty="0">
              <a:solidFill>
                <a:srgbClr val="1D1D1B"/>
              </a:solidFill>
              <a:latin typeface="Raleway"/>
            </a:endParaRPr>
          </a:p>
          <a:p>
            <a:pPr marL="285750" marR="0" lvl="0" indent="-2857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600" b="0" dirty="0">
                <a:solidFill>
                  <a:srgbClr val="1D1D1B"/>
                </a:solidFill>
                <a:latin typeface="Raleway"/>
              </a:rPr>
              <a:t>Cremades, A. (2016). The art of startup fundraising: pitching investors, negotiating the deal, and everything else entrepreneurs need to know. John Wiley &amp; Sons.</a:t>
            </a:r>
          </a:p>
          <a:p>
            <a:pPr marL="285750" marR="0" lvl="0" indent="-2857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600" b="0" dirty="0">
                <a:solidFill>
                  <a:srgbClr val="1D1D1B"/>
                </a:solidFill>
                <a:latin typeface="Raleway"/>
              </a:rPr>
              <a:t>Forbes. (2016, March 23). If You Know Nothing About Venture Capital, Watch This First | Forbes [Video]. YouTube. </a:t>
            </a:r>
            <a:r>
              <a:rPr lang="en-US" sz="1600" b="0" dirty="0">
                <a:solidFill>
                  <a:srgbClr val="1D1D1B"/>
                </a:solidFill>
                <a:latin typeface="Raleway"/>
                <a:hlinkClick r:id="rId3"/>
              </a:rPr>
              <a:t>https://www.youtube.com/watch?v=a4aUX5u90oA</a:t>
            </a:r>
            <a:endParaRPr lang="en-US" sz="1600" b="0" dirty="0">
              <a:solidFill>
                <a:srgbClr val="1D1D1B"/>
              </a:solidFill>
              <a:latin typeface="Raleway"/>
            </a:endParaRPr>
          </a:p>
          <a:p>
            <a:pPr marL="285750" marR="0" lvl="0" indent="-2857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600" b="0" dirty="0">
                <a:solidFill>
                  <a:srgbClr val="1D1D1B"/>
                </a:solidFill>
                <a:latin typeface="Raleway"/>
              </a:rPr>
              <a:t>Investors Trading Academy. (2022, January 16). What is an Angel Investor? [Video]. YouTube. https://www.youtube.com/watch?v=Cb-6XRAcoEU</a:t>
            </a:r>
          </a:p>
          <a:p>
            <a:pPr marL="285750" marR="0" lvl="0" indent="-2857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600" b="0" dirty="0">
                <a:solidFill>
                  <a:srgbClr val="1D1D1B"/>
                </a:solidFill>
                <a:latin typeface="Raleway"/>
              </a:rPr>
              <a:t>Kuti, M., &amp; </a:t>
            </a:r>
            <a:r>
              <a:rPr lang="en-US" sz="1600" b="0" dirty="0" err="1">
                <a:solidFill>
                  <a:srgbClr val="1D1D1B"/>
                </a:solidFill>
                <a:latin typeface="Raleway"/>
              </a:rPr>
              <a:t>Madarász</a:t>
            </a:r>
            <a:r>
              <a:rPr lang="en-US" sz="1600" b="0" dirty="0">
                <a:solidFill>
                  <a:srgbClr val="1D1D1B"/>
                </a:solidFill>
                <a:latin typeface="Raleway"/>
              </a:rPr>
              <a:t>, G. (2014). Crowdfunding. Public Finance Quarterly= </a:t>
            </a:r>
            <a:r>
              <a:rPr lang="en-US" sz="1600" b="0" dirty="0" err="1">
                <a:solidFill>
                  <a:srgbClr val="1D1D1B"/>
                </a:solidFill>
                <a:latin typeface="Raleway"/>
              </a:rPr>
              <a:t>Pénzügyi</a:t>
            </a:r>
            <a:r>
              <a:rPr lang="en-US" sz="1600" b="0" dirty="0">
                <a:solidFill>
                  <a:srgbClr val="1D1D1B"/>
                </a:solidFill>
                <a:latin typeface="Raleway"/>
              </a:rPr>
              <a:t> </a:t>
            </a:r>
            <a:r>
              <a:rPr lang="en-US" sz="1600" b="0" dirty="0" err="1">
                <a:solidFill>
                  <a:srgbClr val="1D1D1B"/>
                </a:solidFill>
                <a:latin typeface="Raleway"/>
              </a:rPr>
              <a:t>Szemle</a:t>
            </a:r>
            <a:r>
              <a:rPr lang="en-US" sz="1600" b="0" dirty="0">
                <a:solidFill>
                  <a:srgbClr val="1D1D1B"/>
                </a:solidFill>
                <a:latin typeface="Raleway"/>
              </a:rPr>
              <a:t>, 59(3), 355-366.</a:t>
            </a:r>
          </a:p>
          <a:p>
            <a:pPr marR="0" lvl="0" defTabSz="914400" rtl="0" eaLnBrk="1" fontAlgn="auto" latinLnBrk="0" hangingPunct="1">
              <a:lnSpc>
                <a:spcPct val="170000"/>
              </a:lnSpc>
              <a:spcBef>
                <a:spcPts val="1000"/>
              </a:spcBef>
              <a:spcAft>
                <a:spcPts val="0"/>
              </a:spcAft>
              <a:buClrTx/>
              <a:buSzTx/>
              <a:tabLst/>
              <a:defRPr/>
            </a:pPr>
            <a:endParaRPr lang="en-US" sz="1600" b="0" dirty="0">
              <a:solidFill>
                <a:srgbClr val="1D1D1B"/>
              </a:solidFill>
              <a:latin typeface="Raleway"/>
            </a:endParaRPr>
          </a:p>
        </p:txBody>
      </p:sp>
      <p:pic>
        <p:nvPicPr>
          <p:cNvPr id="4" name="Resim 3">
            <a:extLst>
              <a:ext uri="{FF2B5EF4-FFF2-40B4-BE49-F238E27FC236}">
                <a16:creationId xmlns:a16="http://schemas.microsoft.com/office/drawing/2014/main" id="{04D3D377-EFF9-F5E0-BB5F-778BB43C2CE7}"/>
              </a:ext>
            </a:extLst>
          </p:cNvPr>
          <p:cNvPicPr>
            <a:picLocks noChangeAspect="1"/>
          </p:cNvPicPr>
          <p:nvPr/>
        </p:nvPicPr>
        <p:blipFill>
          <a:blip r:embed="rId4"/>
          <a:stretch>
            <a:fillRect/>
          </a:stretch>
        </p:blipFill>
        <p:spPr>
          <a:xfrm>
            <a:off x="204699" y="5982261"/>
            <a:ext cx="1267002" cy="685896"/>
          </a:xfrm>
          <a:prstGeom prst="rect">
            <a:avLst/>
          </a:prstGeom>
        </p:spPr>
      </p:pic>
    </p:spTree>
    <p:extLst>
      <p:ext uri="{BB962C8B-B14F-4D97-AF65-F5344CB8AC3E}">
        <p14:creationId xmlns:p14="http://schemas.microsoft.com/office/powerpoint/2010/main" val="158007879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2B00B-4E27-B9E5-7C91-C97A1433CA8E}"/>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0F62846-6FBC-3C0F-533C-8CCE4098F726}"/>
              </a:ext>
            </a:extLst>
          </p:cNvPr>
          <p:cNvSpPr>
            <a:spLocks noGrp="1"/>
          </p:cNvSpPr>
          <p:nvPr>
            <p:ph idx="1"/>
          </p:nvPr>
        </p:nvSpPr>
        <p:spPr>
          <a:xfrm>
            <a:off x="838200" y="251926"/>
            <a:ext cx="10515600" cy="6363477"/>
          </a:xfrm>
        </p:spPr>
        <p:txBody>
          <a:bodyPr vert="horz" lIns="91440" tIns="45720" rIns="91440" bIns="45720" rtlCol="0" anchor="t">
            <a:noAutofit/>
          </a:bodyPr>
          <a:lstStyle/>
          <a:p>
            <a:pPr marL="285750" lvl="0" indent="-285750">
              <a:lnSpc>
                <a:spcPct val="170000"/>
              </a:lnSpc>
              <a:buFont typeface="Courier New" panose="02070309020205020404" pitchFamily="49" charset="0"/>
              <a:buChar char="o"/>
              <a:defRPr/>
            </a:pPr>
            <a:r>
              <a:rPr lang="en-US" sz="1600" b="0" dirty="0">
                <a:solidFill>
                  <a:srgbClr val="1D1D1B"/>
                </a:solidFill>
              </a:rPr>
              <a:t>Masters, B., &amp; Thiel, P. (2014). Zero to one: notes on start ups, or how to build the future. Random House.</a:t>
            </a:r>
          </a:p>
          <a:p>
            <a:pPr marL="285750" lvl="0" indent="-285750">
              <a:lnSpc>
                <a:spcPct val="170000"/>
              </a:lnSpc>
              <a:buFont typeface="Courier New" panose="02070309020205020404" pitchFamily="49" charset="0"/>
              <a:buChar char="o"/>
              <a:defRPr/>
            </a:pPr>
            <a:r>
              <a:rPr lang="en-US" sz="1600" b="0" dirty="0" err="1">
                <a:solidFill>
                  <a:srgbClr val="1D1D1B"/>
                </a:solidFill>
              </a:rPr>
              <a:t>MrGrantMoney</a:t>
            </a:r>
            <a:r>
              <a:rPr lang="en-US" sz="1600" b="0" dirty="0">
                <a:solidFill>
                  <a:srgbClr val="1D1D1B"/>
                </a:solidFill>
              </a:rPr>
              <a:t>. (2022, February 15). How to write a grant proposal step by step [Video]. YouTube. </a:t>
            </a:r>
            <a:r>
              <a:rPr lang="en-US" sz="1600" b="0" dirty="0">
                <a:solidFill>
                  <a:srgbClr val="1D1D1B"/>
                </a:solidFill>
                <a:hlinkClick r:id="rId2"/>
              </a:rPr>
              <a:t>https://www.youtube.com/watch?v=Aq4Yvj4Ky7E</a:t>
            </a:r>
            <a:endParaRPr lang="en-US" sz="1600" b="0" dirty="0">
              <a:solidFill>
                <a:srgbClr val="1D1D1B"/>
              </a:solidFill>
            </a:endParaRPr>
          </a:p>
          <a:p>
            <a:pPr marL="285750" lvl="0" indent="-285750">
              <a:lnSpc>
                <a:spcPct val="170000"/>
              </a:lnSpc>
              <a:buFont typeface="Courier New" panose="02070309020205020404" pitchFamily="49" charset="0"/>
              <a:buChar char="o"/>
              <a:defRPr/>
            </a:pPr>
            <a:r>
              <a:rPr lang="en-US" sz="1600" b="0" dirty="0">
                <a:solidFill>
                  <a:srgbClr val="1D1D1B"/>
                </a:solidFill>
              </a:rPr>
              <a:t>Singh, B. (2016). The Lean Startup: How Today's Entrepreneurs Use Continuous Innovation to Create Radically Successful Businesses.</a:t>
            </a:r>
          </a:p>
          <a:p>
            <a:pPr marL="285750" lvl="0" indent="-285750">
              <a:lnSpc>
                <a:spcPct val="170000"/>
              </a:lnSpc>
              <a:buFont typeface="Courier New" panose="02070309020205020404" pitchFamily="49" charset="0"/>
              <a:buChar char="o"/>
              <a:defRPr/>
            </a:pPr>
            <a:r>
              <a:rPr lang="en-US" sz="1600" b="0" dirty="0" err="1">
                <a:solidFill>
                  <a:srgbClr val="1D1D1B"/>
                </a:solidFill>
              </a:rPr>
              <a:t>Reuvid</a:t>
            </a:r>
            <a:r>
              <a:rPr lang="en-US" sz="1600" b="0" dirty="0">
                <a:solidFill>
                  <a:srgbClr val="1D1D1B"/>
                </a:solidFill>
              </a:rPr>
              <a:t>, J. (2006). Start up &amp; run your own business: the first steps, funding &amp; going for growth. Kogan Page Publishers.</a:t>
            </a:r>
            <a:endParaRPr lang="en-US" sz="1600" b="0" dirty="0">
              <a:solidFill>
                <a:srgbClr val="1D1D1B"/>
              </a:solidFill>
              <a:latin typeface="Raleway"/>
            </a:endParaRPr>
          </a:p>
        </p:txBody>
      </p:sp>
      <p:pic>
        <p:nvPicPr>
          <p:cNvPr id="4" name="Resim 3">
            <a:extLst>
              <a:ext uri="{FF2B5EF4-FFF2-40B4-BE49-F238E27FC236}">
                <a16:creationId xmlns:a16="http://schemas.microsoft.com/office/drawing/2014/main" id="{64A76EFE-DA3D-E848-336C-982ED561C34A}"/>
              </a:ext>
            </a:extLst>
          </p:cNvPr>
          <p:cNvPicPr>
            <a:picLocks noChangeAspect="1"/>
          </p:cNvPicPr>
          <p:nvPr/>
        </p:nvPicPr>
        <p:blipFill>
          <a:blip r:embed="rId3"/>
          <a:stretch>
            <a:fillRect/>
          </a:stretch>
        </p:blipFill>
        <p:spPr>
          <a:xfrm>
            <a:off x="204699" y="5982261"/>
            <a:ext cx="1267002" cy="685896"/>
          </a:xfrm>
          <a:prstGeom prst="rect">
            <a:avLst/>
          </a:prstGeom>
        </p:spPr>
      </p:pic>
    </p:spTree>
    <p:extLst>
      <p:ext uri="{BB962C8B-B14F-4D97-AF65-F5344CB8AC3E}">
        <p14:creationId xmlns:p14="http://schemas.microsoft.com/office/powerpoint/2010/main" val="177801088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5ED667-68A9-A727-2D40-34BB96890A06}"/>
              </a:ext>
            </a:extLst>
          </p:cNvPr>
          <p:cNvSpPr>
            <a:spLocks noGrp="1"/>
          </p:cNvSpPr>
          <p:nvPr>
            <p:ph idx="1"/>
          </p:nvPr>
        </p:nvSpPr>
        <p:spPr>
          <a:xfrm>
            <a:off x="276211" y="228669"/>
            <a:ext cx="11086381" cy="5995808"/>
          </a:xfrm>
        </p:spPr>
        <p:txBody>
          <a:bodyPr vert="horz" lIns="91440" tIns="45720" rIns="91440" bIns="45720" rtlCol="0" anchor="t">
            <a:normAutofit/>
          </a:bodyPr>
          <a:lstStyle/>
          <a:p>
            <a:r>
              <a:rPr lang="sl-SI" sz="2000" dirty="0">
                <a:solidFill>
                  <a:srgbClr val="F3B75B"/>
                </a:solidFill>
                <a:latin typeface="Raleway"/>
              </a:rPr>
              <a:t>Bölüm 3</a:t>
            </a:r>
            <a:endParaRPr lang="sl-SI" sz="2000" u="sng" dirty="0">
              <a:solidFill>
                <a:srgbClr val="F3B75B"/>
              </a:solidFill>
              <a:latin typeface="Raleway"/>
            </a:endParaRPr>
          </a:p>
          <a:p>
            <a:pPr marL="171450" indent="-171450">
              <a:lnSpc>
                <a:spcPct val="150000"/>
              </a:lnSpc>
              <a:buFont typeface="Courier New" panose="02070309020205020404" pitchFamily="49" charset="0"/>
              <a:buChar char="o"/>
            </a:pPr>
            <a:r>
              <a:rPr lang="en-US" sz="1600" b="0" dirty="0">
                <a:solidFill>
                  <a:srgbClr val="1D1D1B"/>
                </a:solidFill>
              </a:rPr>
              <a:t>Baehr, E., &amp; Loomis, E. (2015). Get Backed: Craft Your Story, Build the Perfect Pitch Deck, and Launch the Venture of Your Dreams. Harvard Business Review Press.</a:t>
            </a:r>
            <a:endParaRPr lang="en-US" sz="1600" dirty="0"/>
          </a:p>
          <a:p>
            <a:pPr marL="171450" indent="-171450">
              <a:lnSpc>
                <a:spcPct val="150000"/>
              </a:lnSpc>
              <a:buFont typeface="Courier New" panose="02070309020205020404" pitchFamily="49" charset="0"/>
              <a:buChar char="o"/>
            </a:pPr>
            <a:r>
              <a:rPr lang="en-US" sz="1600" b="0" dirty="0">
                <a:solidFill>
                  <a:srgbClr val="1D1D1B"/>
                </a:solidFill>
              </a:rPr>
              <a:t>Cremades, A. (2016). The art of startup fundraising: pitching investors, negotiating the deal, and everything else entrepreneurs need to know. John Wiley &amp; Sons.</a:t>
            </a:r>
          </a:p>
          <a:p>
            <a:pPr marL="171450" indent="-171450">
              <a:lnSpc>
                <a:spcPct val="150000"/>
              </a:lnSpc>
              <a:buFont typeface="Courier New" panose="02070309020205020404" pitchFamily="49" charset="0"/>
              <a:buChar char="o"/>
            </a:pPr>
            <a:r>
              <a:rPr lang="en-US" sz="1600" b="0" dirty="0" err="1">
                <a:solidFill>
                  <a:srgbClr val="1D1D1B"/>
                </a:solidFill>
              </a:rPr>
              <a:t>Coughter</a:t>
            </a:r>
            <a:r>
              <a:rPr lang="en-US" sz="1600" b="0" dirty="0">
                <a:solidFill>
                  <a:srgbClr val="1D1D1B"/>
                </a:solidFill>
              </a:rPr>
              <a:t>, P. (2016). The art of the pitch: Persuasion and presentation skills that win business. Springer.</a:t>
            </a:r>
            <a:endParaRPr lang="sl-SI" sz="1600" b="0" dirty="0">
              <a:solidFill>
                <a:srgbClr val="1D1D1B"/>
              </a:solidFill>
            </a:endParaRPr>
          </a:p>
          <a:p>
            <a:pPr marL="171450" indent="-171450">
              <a:lnSpc>
                <a:spcPct val="150000"/>
              </a:lnSpc>
              <a:buFont typeface="Courier New" panose="02070309020205020404" pitchFamily="49" charset="0"/>
              <a:buChar char="o"/>
            </a:pPr>
            <a:r>
              <a:rPr lang="en-US" sz="1600" b="0" dirty="0">
                <a:solidFill>
                  <a:srgbClr val="1D1D1B"/>
                </a:solidFill>
              </a:rPr>
              <a:t>Dang, P. (2022, January 16). The Perfect Elevator Pitch - Best Examples and Templates [Video]. YouTube. </a:t>
            </a:r>
            <a:r>
              <a:rPr lang="en-US" sz="1600" b="0" dirty="0">
                <a:solidFill>
                  <a:srgbClr val="1D1D1B"/>
                </a:solidFill>
                <a:hlinkClick r:id="rId2"/>
              </a:rPr>
              <a:t>https://www.youtube.com/watch?v=r-iETptU7JY</a:t>
            </a:r>
            <a:endParaRPr lang="en-US" sz="1600" b="0" dirty="0">
              <a:solidFill>
                <a:srgbClr val="1D1D1B"/>
              </a:solidFill>
            </a:endParaRPr>
          </a:p>
          <a:p>
            <a:pPr marL="171450" indent="-171450">
              <a:lnSpc>
                <a:spcPct val="150000"/>
              </a:lnSpc>
              <a:buFont typeface="Courier New" panose="02070309020205020404" pitchFamily="49" charset="0"/>
              <a:buChar char="o"/>
            </a:pPr>
            <a:r>
              <a:rPr lang="en-US" sz="1600" b="0" dirty="0">
                <a:solidFill>
                  <a:srgbClr val="1D1D1B"/>
                </a:solidFill>
              </a:rPr>
              <a:t>Draper III, W. H. (2011). The startup game: inside the partnership between venture capitalists and entrepreneurs. St. Martin's Press.</a:t>
            </a:r>
            <a:endParaRPr lang="tr-TR" sz="1600" b="0" dirty="0">
              <a:solidFill>
                <a:srgbClr val="1D1D1B"/>
              </a:solidFill>
            </a:endParaRPr>
          </a:p>
          <a:p>
            <a:pPr marL="171450" indent="-171450">
              <a:lnSpc>
                <a:spcPct val="150000"/>
              </a:lnSpc>
              <a:buFont typeface="Courier New" panose="02070309020205020404" pitchFamily="49" charset="0"/>
              <a:buChar char="o"/>
            </a:pPr>
            <a:r>
              <a:rPr lang="en-US" sz="1600" b="0" dirty="0">
                <a:solidFill>
                  <a:srgbClr val="1D1D1B"/>
                </a:solidFill>
              </a:rPr>
              <a:t>The Starting Idea. (7. April 2023, ). Free AI marketing tool for HIGH-PROFIT business plans in seconds! [Video]. YouTube. </a:t>
            </a:r>
            <a:r>
              <a:rPr lang="en-US" sz="1600" b="0" dirty="0">
                <a:solidFill>
                  <a:srgbClr val="1D1D1B"/>
                </a:solidFill>
                <a:hlinkClick r:id="rId3"/>
              </a:rPr>
              <a:t>https://www.youtube.com/watch?v=J127cQ7isr4</a:t>
            </a:r>
            <a:endParaRPr lang="en-US" sz="1600" b="0" dirty="0">
              <a:solidFill>
                <a:srgbClr val="1D1D1B"/>
              </a:solidFill>
            </a:endParaRPr>
          </a:p>
          <a:p>
            <a:pPr marL="171450" indent="-171450">
              <a:lnSpc>
                <a:spcPct val="150000"/>
              </a:lnSpc>
              <a:buFont typeface="Courier New" panose="02070309020205020404" pitchFamily="49" charset="0"/>
              <a:buChar char="o"/>
            </a:pPr>
            <a:endParaRPr lang="en-US" sz="2000" b="0" dirty="0">
              <a:solidFill>
                <a:srgbClr val="1D1D1B"/>
              </a:solidFill>
              <a:latin typeface="Raleway"/>
            </a:endParaRPr>
          </a:p>
          <a:p>
            <a:pPr marL="171450" indent="-171450">
              <a:lnSpc>
                <a:spcPct val="150000"/>
              </a:lnSpc>
              <a:buFont typeface="Courier New" panose="02070309020205020404" pitchFamily="49" charset="0"/>
              <a:buChar char="o"/>
            </a:pPr>
            <a:endParaRPr lang="en-US" sz="1200" b="0" u="sng" dirty="0">
              <a:solidFill>
                <a:srgbClr val="1D1D1B"/>
              </a:solidFill>
            </a:endParaRPr>
          </a:p>
          <a:p>
            <a:pPr marL="0" indent="0">
              <a:lnSpc>
                <a:spcPct val="150000"/>
              </a:lnSpc>
              <a:buNone/>
            </a:pPr>
            <a:endParaRPr lang="sl-SI" dirty="0"/>
          </a:p>
          <a:p>
            <a:pPr marL="0" indent="0">
              <a:buNone/>
            </a:pPr>
            <a:endParaRPr lang="sl-SI" dirty="0"/>
          </a:p>
          <a:p>
            <a:endParaRPr lang="sl-SI" dirty="0"/>
          </a:p>
        </p:txBody>
      </p:sp>
      <p:pic>
        <p:nvPicPr>
          <p:cNvPr id="4" name="Resim 3">
            <a:extLst>
              <a:ext uri="{FF2B5EF4-FFF2-40B4-BE49-F238E27FC236}">
                <a16:creationId xmlns:a16="http://schemas.microsoft.com/office/drawing/2014/main" id="{203D40C6-6817-8A3D-41DE-E40A2E18CAD2}"/>
              </a:ext>
            </a:extLst>
          </p:cNvPr>
          <p:cNvPicPr>
            <a:picLocks noChangeAspect="1"/>
          </p:cNvPicPr>
          <p:nvPr/>
        </p:nvPicPr>
        <p:blipFill>
          <a:blip r:embed="rId4"/>
          <a:stretch>
            <a:fillRect/>
          </a:stretch>
        </p:blipFill>
        <p:spPr>
          <a:xfrm>
            <a:off x="107984" y="6017326"/>
            <a:ext cx="1267002" cy="685896"/>
          </a:xfrm>
          <a:prstGeom prst="rect">
            <a:avLst/>
          </a:prstGeom>
        </p:spPr>
      </p:pic>
    </p:spTree>
    <p:extLst>
      <p:ext uri="{BB962C8B-B14F-4D97-AF65-F5344CB8AC3E}">
        <p14:creationId xmlns:p14="http://schemas.microsoft.com/office/powerpoint/2010/main" val="107494169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383308" y="0"/>
            <a:ext cx="10058400" cy="858415"/>
          </a:xfrm>
        </p:spPr>
        <p:txBody>
          <a:bodyPr>
            <a:normAutofit/>
          </a:bodyPr>
          <a:lstStyle/>
          <a:p>
            <a:r>
              <a:rPr lang="tr-TR" sz="3400" dirty="0"/>
              <a:t>Daha fazlasını keşfedin</a:t>
            </a:r>
            <a:endParaRPr lang="it-IT" sz="3400" dirty="0"/>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383308" y="858415"/>
            <a:ext cx="11630099" cy="6008914"/>
          </a:xfrm>
        </p:spPr>
        <p:txBody>
          <a:bodyPr vert="horz" lIns="91440" tIns="45720" rIns="91440" bIns="45720" rtlCol="0" anchor="t">
            <a:noAutofit/>
          </a:bodyPr>
          <a:lstStyle/>
          <a:p>
            <a:pPr>
              <a:lnSpc>
                <a:spcPct val="100000"/>
              </a:lnSpc>
            </a:pPr>
            <a:r>
              <a:rPr lang="tr-TR" sz="1600" dirty="0">
                <a:solidFill>
                  <a:schemeClr val="bg1">
                    <a:lumMod val="75000"/>
                  </a:schemeClr>
                </a:solidFill>
              </a:rPr>
              <a:t>Bölüm 1</a:t>
            </a:r>
            <a:endParaRPr lang="it-IT" sz="1600" dirty="0">
              <a:solidFill>
                <a:schemeClr val="bg1">
                  <a:lumMod val="75000"/>
                </a:schemeClr>
              </a:solidFill>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1D1D1B"/>
                </a:solidFill>
                <a:effectLst/>
                <a:uLnTx/>
                <a:uFillTx/>
                <a:ea typeface="+mn-ea"/>
                <a:cs typeface="+mn-cs"/>
              </a:rPr>
              <a:t>Cash Flow Statement Basics Explained</a:t>
            </a:r>
            <a:r>
              <a:rPr kumimoji="0" lang="sl-SI" sz="1600" b="0" i="0" u="none" strike="noStrike" kern="1200" cap="none" spc="0" normalizeH="0" baseline="0" noProof="0" dirty="0">
                <a:ln>
                  <a:noFill/>
                </a:ln>
                <a:solidFill>
                  <a:srgbClr val="1D1D1B"/>
                </a:solidFill>
                <a:effectLst/>
                <a:uLnTx/>
                <a:uFillTx/>
                <a:ea typeface="+mn-ea"/>
                <a:cs typeface="+mn-cs"/>
              </a:rPr>
              <a:t>: </a:t>
            </a:r>
            <a:r>
              <a:rPr kumimoji="0" lang="sl-SI" sz="1600" b="0" i="0" u="none" strike="noStrike" kern="1200" cap="none" spc="0" normalizeH="0" baseline="0" noProof="0" dirty="0">
                <a:ln>
                  <a:noFill/>
                </a:ln>
                <a:solidFill>
                  <a:srgbClr val="1D1D1B"/>
                </a:solidFill>
                <a:effectLst/>
                <a:uLnTx/>
                <a:uFillTx/>
                <a:ea typeface="+mn-ea"/>
                <a:cs typeface="+mn-cs"/>
                <a:hlinkClick r:id="rId2"/>
              </a:rPr>
              <a:t>https://www.youtube.com/watch?v=hMBN6yTIDb0</a:t>
            </a:r>
            <a:endParaRPr kumimoji="0" lang="tr-TR" sz="1600" b="0" i="0" u="none" strike="noStrike" kern="1200" cap="none" spc="0" normalizeH="0" baseline="0" noProof="0" dirty="0">
              <a:ln>
                <a:noFill/>
              </a:ln>
              <a:solidFill>
                <a:srgbClr val="1D1D1B"/>
              </a:solidFill>
              <a:effectLst/>
              <a:uLnTx/>
              <a:uFillTx/>
              <a:ea typeface="+mn-ea"/>
              <a:cs typeface="+mn-cs"/>
            </a:endParaRPr>
          </a:p>
          <a:p>
            <a:pPr marL="285750" indent="-285750">
              <a:lnSpc>
                <a:spcPct val="100000"/>
              </a:lnSpc>
              <a:buFont typeface="Courier New" panose="02070309020205020404" pitchFamily="49" charset="0"/>
              <a:buChar char="o"/>
              <a:defRPr/>
            </a:pPr>
            <a:r>
              <a:rPr lang="en-US" sz="1600" b="0" dirty="0">
                <a:solidFill>
                  <a:srgbClr val="1D1D1B"/>
                </a:solidFill>
              </a:rPr>
              <a:t>Financial Projections for Your STARTUP</a:t>
            </a:r>
            <a:r>
              <a:rPr lang="sl-SI" sz="1600" b="0" dirty="0">
                <a:solidFill>
                  <a:srgbClr val="1D1D1B"/>
                </a:solidFill>
              </a:rPr>
              <a:t>: </a:t>
            </a:r>
            <a:r>
              <a:rPr lang="sl-SI" sz="1600" b="0" dirty="0">
                <a:solidFill>
                  <a:srgbClr val="1D1D1B"/>
                </a:solidFill>
                <a:hlinkClick r:id="rId3"/>
              </a:rPr>
              <a:t>https://www.youtube.com/watch?v=7q6sAPAV7F4</a:t>
            </a:r>
            <a:endParaRPr lang="sl-SI" sz="1600" b="0" dirty="0">
              <a:solidFill>
                <a:srgbClr val="1D1D1B"/>
              </a:solidFill>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1D1D1B"/>
                </a:solidFill>
                <a:effectLst/>
                <a:uLnTx/>
                <a:uFillTx/>
                <a:ea typeface="+mn-ea"/>
                <a:cs typeface="+mn-cs"/>
              </a:rPr>
              <a:t>How to create Financial Statements from scratch! A step-by-step guide!</a:t>
            </a:r>
            <a:r>
              <a:rPr kumimoji="0" lang="sl-SI" sz="1600" b="0" i="0" u="none" strike="noStrike" kern="1200" cap="none" spc="0" normalizeH="0" baseline="0" noProof="0" dirty="0">
                <a:ln>
                  <a:noFill/>
                </a:ln>
                <a:solidFill>
                  <a:srgbClr val="1D1D1B"/>
                </a:solidFill>
                <a:effectLst/>
                <a:uLnTx/>
                <a:uFillTx/>
                <a:ea typeface="+mn-ea"/>
                <a:cs typeface="+mn-cs"/>
              </a:rPr>
              <a:t>: </a:t>
            </a:r>
            <a:r>
              <a:rPr kumimoji="0" lang="sl-SI" sz="1600" b="0" i="0" u="none" strike="noStrike" kern="1200" cap="none" spc="0" normalizeH="0" baseline="0" noProof="0" dirty="0">
                <a:ln>
                  <a:noFill/>
                </a:ln>
                <a:solidFill>
                  <a:srgbClr val="1D1D1B"/>
                </a:solidFill>
                <a:effectLst/>
                <a:uLnTx/>
                <a:uFillTx/>
                <a:ea typeface="+mn-ea"/>
                <a:cs typeface="+mn-cs"/>
                <a:hlinkClick r:id="rId4"/>
              </a:rPr>
              <a:t>https://www.youtube.com/watch?v=NquuY41FrrA</a:t>
            </a:r>
            <a:endParaRPr kumimoji="0" lang="sl-SI" sz="1600" b="0" i="0" u="none" strike="noStrike" kern="1200" cap="none" spc="0" normalizeH="0" baseline="0" noProof="0" dirty="0">
              <a:ln>
                <a:noFill/>
              </a:ln>
              <a:solidFill>
                <a:srgbClr val="1D1D1B"/>
              </a:solidFill>
              <a:effectLst/>
              <a:uLnTx/>
              <a:uFillTx/>
              <a:ea typeface="+mn-ea"/>
              <a:cs typeface="+mn-cs"/>
            </a:endParaRPr>
          </a:p>
          <a:p>
            <a:pPr marL="285750" indent="-285750">
              <a:lnSpc>
                <a:spcPct val="100000"/>
              </a:lnSpc>
              <a:buFont typeface="Courier New" panose="02070309020205020404" pitchFamily="49" charset="0"/>
              <a:buChar char="o"/>
            </a:pPr>
            <a:r>
              <a:rPr lang="en-US" sz="1600" b="0" dirty="0" err="1">
                <a:solidFill>
                  <a:srgbClr val="1D1D1B"/>
                </a:solidFill>
              </a:rPr>
              <a:t>Salesflare</a:t>
            </a:r>
            <a:r>
              <a:rPr lang="en-US" sz="1600" b="0" dirty="0">
                <a:solidFill>
                  <a:srgbClr val="1D1D1B"/>
                </a:solidFill>
              </a:rPr>
              <a:t>. (2024). Top Podcasts for Startup Founders. Retrieved from </a:t>
            </a:r>
            <a:r>
              <a:rPr lang="en-US" sz="1600" b="0" dirty="0">
                <a:solidFill>
                  <a:srgbClr val="1D1D1B"/>
                </a:solidFill>
                <a:hlinkClick r:id="rId5">
                  <a:extLst>
                    <a:ext uri="{A12FA001-AC4F-418D-AE19-62706E023703}">
                      <ahyp:hlinkClr xmlns:ahyp="http://schemas.microsoft.com/office/drawing/2018/hyperlinkcolor" val="tx"/>
                    </a:ext>
                  </a:extLst>
                </a:hlinkClick>
              </a:rPr>
              <a:t>https://blog.salesflare.com/top-podcasts-startup-founders</a:t>
            </a:r>
            <a:endParaRPr lang="tr-TR" sz="1600" b="0" dirty="0">
              <a:solidFill>
                <a:srgbClr val="1D1D1B"/>
              </a:solidFill>
            </a:endParaRPr>
          </a:p>
          <a:p>
            <a:pPr>
              <a:lnSpc>
                <a:spcPct val="100000"/>
              </a:lnSpc>
            </a:pPr>
            <a:endParaRPr lang="sl-SI" sz="1600" b="0" dirty="0">
              <a:solidFill>
                <a:srgbClr val="1D1D1B"/>
              </a:solidFill>
            </a:endParaRPr>
          </a:p>
          <a:p>
            <a:pPr>
              <a:lnSpc>
                <a:spcPct val="100000"/>
              </a:lnSpc>
            </a:pPr>
            <a:r>
              <a:rPr lang="tr-TR" sz="1600" dirty="0">
                <a:solidFill>
                  <a:schemeClr val="bg1">
                    <a:lumMod val="75000"/>
                  </a:schemeClr>
                </a:solidFill>
              </a:rPr>
              <a:t>Bölüm</a:t>
            </a:r>
            <a:r>
              <a:rPr lang="it-IT" sz="1600" dirty="0">
                <a:solidFill>
                  <a:schemeClr val="bg1">
                    <a:lumMod val="75000"/>
                  </a:schemeClr>
                </a:solidFill>
              </a:rPr>
              <a:t> 2</a:t>
            </a:r>
            <a:endParaRPr lang="sl-SI" sz="1600" dirty="0">
              <a:solidFill>
                <a:schemeClr val="bg1">
                  <a:lumMod val="75000"/>
                </a:schemeClr>
              </a:solidFill>
            </a:endParaRPr>
          </a:p>
          <a:p>
            <a:pPr marL="285750" indent="-285750">
              <a:lnSpc>
                <a:spcPct val="100000"/>
              </a:lnSpc>
              <a:buFont typeface="Courier New" panose="02070309020205020404" pitchFamily="49" charset="0"/>
              <a:buChar char="o"/>
            </a:pPr>
            <a:r>
              <a:rPr lang="en-US" sz="1600" b="0" dirty="0">
                <a:solidFill>
                  <a:schemeClr val="accent1"/>
                </a:solidFill>
              </a:rPr>
              <a:t>How Startup Fundraising Works | Startup School</a:t>
            </a:r>
            <a:r>
              <a:rPr lang="sl-SI" sz="1600" b="0" dirty="0">
                <a:solidFill>
                  <a:schemeClr val="accent1"/>
                </a:solidFill>
              </a:rPr>
              <a:t>: </a:t>
            </a:r>
            <a:r>
              <a:rPr lang="sl-SI" sz="1600" b="0" dirty="0">
                <a:solidFill>
                  <a:schemeClr val="accent1"/>
                </a:solidFill>
                <a:hlinkClick r:id="rId6">
                  <a:extLst>
                    <a:ext uri="{A12FA001-AC4F-418D-AE19-62706E023703}">
                      <ahyp:hlinkClr xmlns:ahyp="http://schemas.microsoft.com/office/drawing/2018/hyperlinkcolor" val="tx"/>
                    </a:ext>
                  </a:extLst>
                </a:hlinkClick>
              </a:rPr>
              <a:t>https://www.youtube.com/watch?v=zBUhQPPS9AY</a:t>
            </a:r>
            <a:endParaRPr lang="sl-SI" sz="1600" b="0" dirty="0">
              <a:solidFill>
                <a:schemeClr val="accent1"/>
              </a:solidFill>
            </a:endParaRPr>
          </a:p>
          <a:p>
            <a:pPr marL="285750" indent="-285750">
              <a:lnSpc>
                <a:spcPct val="100000"/>
              </a:lnSpc>
              <a:buFont typeface="Courier New" panose="02070309020205020404" pitchFamily="49" charset="0"/>
              <a:buChar char="o"/>
            </a:pPr>
            <a:r>
              <a:rPr lang="en-US" sz="1600" b="0" dirty="0">
                <a:solidFill>
                  <a:schemeClr val="accent1"/>
                </a:solidFill>
              </a:rPr>
              <a:t>Startup Funding Explained: Everything You Need to Know</a:t>
            </a:r>
            <a:r>
              <a:rPr lang="sl-SI" sz="1600" b="0" dirty="0">
                <a:solidFill>
                  <a:schemeClr val="accent1"/>
                </a:solidFill>
              </a:rPr>
              <a:t>: </a:t>
            </a:r>
            <a:r>
              <a:rPr lang="sl-SI" sz="1600" b="0" dirty="0">
                <a:solidFill>
                  <a:schemeClr val="accent1"/>
                </a:solidFill>
                <a:hlinkClick r:id="rId7">
                  <a:extLst>
                    <a:ext uri="{A12FA001-AC4F-418D-AE19-62706E023703}">
                      <ahyp:hlinkClr xmlns:ahyp="http://schemas.microsoft.com/office/drawing/2018/hyperlinkcolor" val="tx"/>
                    </a:ext>
                  </a:extLst>
                </a:hlinkClick>
              </a:rPr>
              <a:t>https://www.youtube.com/watch?v=677ZtSMr4-4</a:t>
            </a:r>
            <a:endParaRPr lang="tr-TR" sz="1600" b="0" dirty="0">
              <a:solidFill>
                <a:schemeClr val="accent1"/>
              </a:solidFill>
            </a:endParaRPr>
          </a:p>
          <a:p>
            <a:pPr marL="285750" indent="-285750">
              <a:lnSpc>
                <a:spcPct val="100000"/>
              </a:lnSpc>
              <a:buFont typeface="Courier New" panose="02070309020205020404" pitchFamily="49" charset="0"/>
              <a:buChar char="o"/>
            </a:pPr>
            <a:r>
              <a:rPr lang="en-US" sz="1600" b="0" dirty="0">
                <a:solidFill>
                  <a:schemeClr val="accent1"/>
                </a:solidFill>
              </a:rPr>
              <a:t>Top Business Grants for Women + SBA Awards $2.7 Million in Grants for Women</a:t>
            </a:r>
            <a:r>
              <a:rPr lang="sl-SI" sz="1600" b="0" dirty="0">
                <a:solidFill>
                  <a:schemeClr val="accent1"/>
                </a:solidFill>
              </a:rPr>
              <a:t>: </a:t>
            </a:r>
            <a:r>
              <a:rPr lang="sl-SI" sz="1600" b="0" dirty="0">
                <a:solidFill>
                  <a:schemeClr val="accent1"/>
                </a:solidFill>
                <a:hlinkClick r:id="rId8">
                  <a:extLst>
                    <a:ext uri="{A12FA001-AC4F-418D-AE19-62706E023703}">
                      <ahyp:hlinkClr xmlns:ahyp="http://schemas.microsoft.com/office/drawing/2018/hyperlinkcolor" val="tx"/>
                    </a:ext>
                  </a:extLst>
                </a:hlinkClick>
              </a:rPr>
              <a:t>https://www.youtube.com/watch?v=ohkJcGssNtA</a:t>
            </a:r>
            <a:endParaRPr lang="sl-SI" sz="1600" b="0" dirty="0">
              <a:solidFill>
                <a:schemeClr val="accent1"/>
              </a:solidFill>
            </a:endParaRPr>
          </a:p>
          <a:p>
            <a:pPr marL="285750" indent="-285750">
              <a:lnSpc>
                <a:spcPct val="100000"/>
              </a:lnSpc>
              <a:buFont typeface="Courier New" panose="02070309020205020404" pitchFamily="49" charset="0"/>
              <a:buChar char="o"/>
            </a:pPr>
            <a:endParaRPr lang="sl-SI" sz="1600" b="0" dirty="0">
              <a:solidFill>
                <a:schemeClr val="accent1"/>
              </a:solidFill>
            </a:endParaRPr>
          </a:p>
        </p:txBody>
      </p:sp>
      <p:pic>
        <p:nvPicPr>
          <p:cNvPr id="5" name="Resim 4">
            <a:extLst>
              <a:ext uri="{FF2B5EF4-FFF2-40B4-BE49-F238E27FC236}">
                <a16:creationId xmlns:a16="http://schemas.microsoft.com/office/drawing/2014/main" id="{C0940395-62BE-004C-AF8E-FB06CC7A2ADD}"/>
              </a:ext>
            </a:extLst>
          </p:cNvPr>
          <p:cNvPicPr>
            <a:picLocks noChangeAspect="1"/>
          </p:cNvPicPr>
          <p:nvPr/>
        </p:nvPicPr>
        <p:blipFill>
          <a:blip r:embed="rId9"/>
          <a:stretch>
            <a:fillRect/>
          </a:stretch>
        </p:blipFill>
        <p:spPr>
          <a:xfrm>
            <a:off x="178593" y="6059440"/>
            <a:ext cx="1267002" cy="685896"/>
          </a:xfrm>
          <a:prstGeom prst="rect">
            <a:avLst/>
          </a:prstGeom>
        </p:spPr>
      </p:pic>
    </p:spTree>
    <p:extLst>
      <p:ext uri="{BB962C8B-B14F-4D97-AF65-F5344CB8AC3E}">
        <p14:creationId xmlns:p14="http://schemas.microsoft.com/office/powerpoint/2010/main" val="182167308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DF9CE-1061-666F-FBCA-406E3583D366}"/>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7BB99CA-0BF9-F4C0-F5BC-3B8217299665}"/>
              </a:ext>
            </a:extLst>
          </p:cNvPr>
          <p:cNvSpPr>
            <a:spLocks noGrp="1"/>
          </p:cNvSpPr>
          <p:nvPr>
            <p:ph idx="1"/>
          </p:nvPr>
        </p:nvSpPr>
        <p:spPr>
          <a:xfrm>
            <a:off x="280950" y="553615"/>
            <a:ext cx="11630099" cy="6008914"/>
          </a:xfrm>
        </p:spPr>
        <p:txBody>
          <a:bodyPr vert="horz" lIns="91440" tIns="45720" rIns="91440" bIns="45720" rtlCol="0" anchor="t">
            <a:noAutofit/>
          </a:bodyPr>
          <a:lstStyle/>
          <a:p>
            <a:pPr marL="285750" indent="-285750">
              <a:lnSpc>
                <a:spcPct val="100000"/>
              </a:lnSpc>
              <a:buFont typeface="Courier New" panose="02070309020205020404" pitchFamily="49" charset="0"/>
              <a:buChar char="o"/>
            </a:pPr>
            <a:r>
              <a:rPr lang="en-US" sz="1600" b="0" dirty="0">
                <a:solidFill>
                  <a:schemeClr val="accent1"/>
                </a:solidFill>
              </a:rPr>
              <a:t>The Secret to Successfully Pitching an Idea | The Way We Work, a TED series</a:t>
            </a:r>
            <a:r>
              <a:rPr lang="sl-SI" sz="1600" b="0" dirty="0">
                <a:solidFill>
                  <a:schemeClr val="accent1"/>
                </a:solidFill>
              </a:rPr>
              <a:t>: </a:t>
            </a:r>
            <a:r>
              <a:rPr lang="sl-SI" sz="1600" b="0" dirty="0">
                <a:solidFill>
                  <a:schemeClr val="accent1"/>
                </a:solidFill>
                <a:hlinkClick r:id="rId2">
                  <a:extLst>
                    <a:ext uri="{A12FA001-AC4F-418D-AE19-62706E023703}">
                      <ahyp:hlinkClr xmlns:ahyp="http://schemas.microsoft.com/office/drawing/2018/hyperlinkcolor" val="tx"/>
                    </a:ext>
                  </a:extLst>
                </a:hlinkClick>
              </a:rPr>
              <a:t>https://www.youtube.com/watch?v=l0hVIH3EnlQ</a:t>
            </a:r>
          </a:p>
          <a:p>
            <a:pPr marL="285750" indent="-285750">
              <a:lnSpc>
                <a:spcPct val="100000"/>
              </a:lnSpc>
              <a:buFont typeface="Courier New" panose="02070309020205020404" pitchFamily="49" charset="0"/>
              <a:buChar char="o"/>
            </a:pPr>
            <a:r>
              <a:rPr lang="en-US" sz="1600" b="0" dirty="0">
                <a:solidFill>
                  <a:schemeClr val="accent1"/>
                </a:solidFill>
              </a:rPr>
              <a:t>What investors ACTUALLY want to see in your PITCH DECK.</a:t>
            </a:r>
            <a:r>
              <a:rPr lang="sl-SI" sz="1600" b="0" dirty="0">
                <a:solidFill>
                  <a:schemeClr val="accent1"/>
                </a:solidFill>
              </a:rPr>
              <a:t>: </a:t>
            </a:r>
            <a:r>
              <a:rPr lang="sl-SI" sz="1600" b="0" dirty="0">
                <a:solidFill>
                  <a:schemeClr val="accent1"/>
                </a:solidFill>
                <a:hlinkClick r:id="rId3">
                  <a:extLst>
                    <a:ext uri="{A12FA001-AC4F-418D-AE19-62706E023703}">
                      <ahyp:hlinkClr xmlns:ahyp="http://schemas.microsoft.com/office/drawing/2018/hyperlinkcolor" val="tx"/>
                    </a:ext>
                  </a:extLst>
                </a:hlinkClick>
              </a:rPr>
              <a:t>https://www.youtube.com/watch?v=jYWF64Um7pw</a:t>
            </a:r>
            <a:endParaRPr lang="sl-SI" sz="1600" b="0" dirty="0">
              <a:solidFill>
                <a:schemeClr val="accent1"/>
              </a:solidFill>
            </a:endParaRPr>
          </a:p>
          <a:p>
            <a:pPr marL="285750" indent="-285750">
              <a:lnSpc>
                <a:spcPct val="100000"/>
              </a:lnSpc>
              <a:buFont typeface="Courier New" panose="02070309020205020404" pitchFamily="49" charset="0"/>
              <a:buChar char="o"/>
            </a:pPr>
            <a:r>
              <a:rPr lang="en-US" sz="1600" b="0" dirty="0">
                <a:solidFill>
                  <a:schemeClr val="accent1"/>
                </a:solidFill>
              </a:rPr>
              <a:t>What You Should Never Say To An Investor</a:t>
            </a:r>
            <a:r>
              <a:rPr lang="sl-SI" sz="1600" b="0" dirty="0">
                <a:solidFill>
                  <a:schemeClr val="accent1"/>
                </a:solidFill>
              </a:rPr>
              <a:t>: </a:t>
            </a:r>
            <a:r>
              <a:rPr lang="sl-SI" sz="1600" b="0" dirty="0">
                <a:solidFill>
                  <a:schemeClr val="accent1"/>
                </a:solidFill>
                <a:hlinkClick r:id="rId4">
                  <a:extLst>
                    <a:ext uri="{A12FA001-AC4F-418D-AE19-62706E023703}">
                      <ahyp:hlinkClr xmlns:ahyp="http://schemas.microsoft.com/office/drawing/2018/hyperlinkcolor" val="tx"/>
                    </a:ext>
                  </a:extLst>
                </a:hlinkClick>
              </a:rPr>
              <a:t>https://www.youtube.com/watch?v=tzWew_wPatA</a:t>
            </a:r>
            <a:endParaRPr lang="sl-SI" sz="1600" b="0" dirty="0">
              <a:solidFill>
                <a:schemeClr val="accent1"/>
              </a:solidFill>
            </a:endParaRPr>
          </a:p>
          <a:p>
            <a:pPr marL="285750" indent="-285750">
              <a:lnSpc>
                <a:spcPct val="100000"/>
              </a:lnSpc>
              <a:buFont typeface="Courier New" panose="02070309020205020404" pitchFamily="49" charset="0"/>
              <a:buChar char="o"/>
            </a:pPr>
            <a:r>
              <a:rPr lang="sl-SI" sz="1600" b="0" dirty="0">
                <a:solidFill>
                  <a:schemeClr val="accent1"/>
                </a:solidFill>
                <a:ea typeface="+mn-lt"/>
                <a:cs typeface="+mn-lt"/>
              </a:rPr>
              <a:t>YouTube. (2022, June 10). </a:t>
            </a:r>
            <a:r>
              <a:rPr lang="sl-SI" sz="1600" b="0" i="1" dirty="0">
                <a:solidFill>
                  <a:schemeClr val="accent1"/>
                </a:solidFill>
                <a:ea typeface="+mn-lt"/>
                <a:cs typeface="+mn-lt"/>
              </a:rPr>
              <a:t>Cognism explainer video | The global leader in B2B data and sales intelligence.</a:t>
            </a:r>
            <a:r>
              <a:rPr lang="sl-SI" sz="1600" b="0" dirty="0">
                <a:solidFill>
                  <a:schemeClr val="accent1"/>
                </a:solidFill>
                <a:ea typeface="+mn-lt"/>
                <a:cs typeface="+mn-lt"/>
              </a:rPr>
              <a:t> YouTube. </a:t>
            </a:r>
            <a:r>
              <a:rPr lang="sl-SI" sz="16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https://www.youtube.com/watch?v=4YG5NhxbN-w</a:t>
            </a:r>
            <a:endParaRPr lang="sl-SI" sz="1600" b="0" dirty="0">
              <a:solidFill>
                <a:schemeClr val="accent1"/>
              </a:solidFill>
              <a:ea typeface="+mn-lt"/>
              <a:cs typeface="+mn-lt"/>
            </a:endParaRPr>
          </a:p>
          <a:p>
            <a:pPr>
              <a:lnSpc>
                <a:spcPct val="100000"/>
              </a:lnSpc>
            </a:pPr>
            <a:endParaRPr lang="sl-SI" sz="1600" b="0" dirty="0">
              <a:solidFill>
                <a:srgbClr val="1D1D1B"/>
              </a:solidFill>
            </a:endParaRPr>
          </a:p>
        </p:txBody>
      </p:sp>
      <p:pic>
        <p:nvPicPr>
          <p:cNvPr id="5" name="Resim 4">
            <a:extLst>
              <a:ext uri="{FF2B5EF4-FFF2-40B4-BE49-F238E27FC236}">
                <a16:creationId xmlns:a16="http://schemas.microsoft.com/office/drawing/2014/main" id="{13EFF3D5-713C-9325-B62B-6EE41B69E260}"/>
              </a:ext>
            </a:extLst>
          </p:cNvPr>
          <p:cNvPicPr>
            <a:picLocks noChangeAspect="1"/>
          </p:cNvPicPr>
          <p:nvPr/>
        </p:nvPicPr>
        <p:blipFill>
          <a:blip r:embed="rId6"/>
          <a:stretch>
            <a:fillRect/>
          </a:stretch>
        </p:blipFill>
        <p:spPr>
          <a:xfrm>
            <a:off x="178593" y="6059440"/>
            <a:ext cx="1267002" cy="685896"/>
          </a:xfrm>
          <a:prstGeom prst="rect">
            <a:avLst/>
          </a:prstGeom>
        </p:spPr>
      </p:pic>
    </p:spTree>
    <p:extLst>
      <p:ext uri="{BB962C8B-B14F-4D97-AF65-F5344CB8AC3E}">
        <p14:creationId xmlns:p14="http://schemas.microsoft.com/office/powerpoint/2010/main" val="196605268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p:txBody>
          <a:bodyPr/>
          <a:lstStyle/>
          <a:p>
            <a:r>
              <a:rPr lang="sl-SI" sz="3400" err="1"/>
              <a:t>Finansal tablo türleri</a:t>
            </a:r>
          </a:p>
        </p:txBody>
      </p:sp>
      <p:sp>
        <p:nvSpPr>
          <p:cNvPr id="3" name="Content Placeholder 2">
            <a:extLst>
              <a:ext uri="{FF2B5EF4-FFF2-40B4-BE49-F238E27FC236}">
                <a16:creationId xmlns:a16="http://schemas.microsoft.com/office/drawing/2014/main" id="{6995334A-7F79-1023-57DC-0B0113C967A3}"/>
              </a:ext>
            </a:extLst>
          </p:cNvPr>
          <p:cNvSpPr>
            <a:spLocks noGrp="1"/>
          </p:cNvSpPr>
          <p:nvPr>
            <p:ph idx="1"/>
          </p:nvPr>
        </p:nvSpPr>
        <p:spPr/>
        <p:txBody>
          <a:bodyPr vert="horz" lIns="91440" tIns="45720" rIns="91440" bIns="45720" rtlCol="0" anchor="t">
            <a:normAutofit/>
          </a:bodyPr>
          <a:lstStyle/>
          <a:p>
            <a:r>
              <a:rPr lang="en-US" sz="2000" dirty="0" err="1">
                <a:solidFill>
                  <a:schemeClr val="accent1"/>
                </a:solidFill>
              </a:rPr>
              <a:t>Bilanço</a:t>
            </a:r>
            <a:r>
              <a:rPr lang="en-US" sz="2000" dirty="0">
                <a:solidFill>
                  <a:schemeClr val="accent1"/>
                </a:solidFill>
              </a:rPr>
              <a:t>: </a:t>
            </a:r>
            <a:r>
              <a:rPr lang="en-US" sz="2000" b="0" dirty="0" err="1">
                <a:solidFill>
                  <a:schemeClr val="accent1"/>
                </a:solidFill>
              </a:rPr>
              <a:t>Varlıkları</a:t>
            </a:r>
            <a:r>
              <a:rPr lang="en-US" sz="2000" b="0" dirty="0">
                <a:solidFill>
                  <a:schemeClr val="accent1"/>
                </a:solidFill>
              </a:rPr>
              <a:t>, </a:t>
            </a:r>
            <a:r>
              <a:rPr lang="en-US" sz="2000" b="0" dirty="0" err="1">
                <a:solidFill>
                  <a:schemeClr val="accent1"/>
                </a:solidFill>
              </a:rPr>
              <a:t>yükümlülükleri</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özkaynakları</a:t>
            </a:r>
            <a:r>
              <a:rPr lang="en-US" sz="2000" b="0" dirty="0">
                <a:solidFill>
                  <a:schemeClr val="accent1"/>
                </a:solidFill>
              </a:rPr>
              <a:t> </a:t>
            </a:r>
            <a:r>
              <a:rPr lang="en-US" sz="2000" b="0" dirty="0" err="1">
                <a:solidFill>
                  <a:schemeClr val="accent1"/>
                </a:solidFill>
              </a:rPr>
              <a:t>detaylandırarak</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şirketin</a:t>
            </a:r>
            <a:r>
              <a:rPr lang="en-US" sz="2000" b="0" dirty="0">
                <a:solidFill>
                  <a:schemeClr val="accent1"/>
                </a:solidFill>
              </a:rPr>
              <a:t> </a:t>
            </a:r>
            <a:r>
              <a:rPr lang="en-US" sz="2000" b="0" dirty="0" err="1">
                <a:solidFill>
                  <a:schemeClr val="accent1"/>
                </a:solidFill>
              </a:rPr>
              <a:t>belirli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zamandaki</a:t>
            </a:r>
            <a:r>
              <a:rPr lang="en-US" sz="2000" b="0" dirty="0">
                <a:solidFill>
                  <a:schemeClr val="accent1"/>
                </a:solidFill>
              </a:rPr>
              <a:t> </a:t>
            </a:r>
            <a:r>
              <a:rPr lang="en-US" sz="2000" b="0" dirty="0" err="1">
                <a:solidFill>
                  <a:schemeClr val="accent1"/>
                </a:solidFill>
              </a:rPr>
              <a:t>mali</a:t>
            </a:r>
            <a:r>
              <a:rPr lang="en-US" sz="2000" b="0" dirty="0">
                <a:solidFill>
                  <a:schemeClr val="accent1"/>
                </a:solidFill>
              </a:rPr>
              <a:t> </a:t>
            </a:r>
            <a:r>
              <a:rPr lang="en-US" sz="2000" b="0" dirty="0" err="1">
                <a:solidFill>
                  <a:schemeClr val="accent1"/>
                </a:solidFill>
              </a:rPr>
              <a:t>durumunun</a:t>
            </a:r>
            <a:r>
              <a:rPr lang="en-US" sz="2000" b="0" dirty="0">
                <a:solidFill>
                  <a:schemeClr val="accent1"/>
                </a:solidFill>
              </a:rPr>
              <a:t> </a:t>
            </a:r>
            <a:r>
              <a:rPr lang="en-US" sz="2000" b="0" dirty="0" err="1">
                <a:solidFill>
                  <a:schemeClr val="accent1"/>
                </a:solidFill>
              </a:rPr>
              <a:t>anlık</a:t>
            </a:r>
            <a:r>
              <a:rPr lang="en-US" sz="2000" b="0" dirty="0">
                <a:solidFill>
                  <a:schemeClr val="accent1"/>
                </a:solidFill>
              </a:rPr>
              <a:t> </a:t>
            </a:r>
            <a:r>
              <a:rPr lang="en-US" sz="2000" b="0" dirty="0" err="1">
                <a:solidFill>
                  <a:schemeClr val="accent1"/>
                </a:solidFill>
              </a:rPr>
              <a:t>görüntüsünü</a:t>
            </a:r>
            <a:r>
              <a:rPr lang="en-US" sz="2000" b="0" dirty="0">
                <a:solidFill>
                  <a:schemeClr val="accent1"/>
                </a:solidFill>
              </a:rPr>
              <a:t> </a:t>
            </a:r>
            <a:r>
              <a:rPr lang="en-US" sz="2000" b="0" dirty="0" err="1">
                <a:solidFill>
                  <a:schemeClr val="accent1"/>
                </a:solidFill>
              </a:rPr>
              <a:t>sağlar</a:t>
            </a:r>
            <a:r>
              <a:rPr lang="en-US" sz="2000" b="0" dirty="0">
                <a:solidFill>
                  <a:schemeClr val="accent1"/>
                </a:solidFill>
              </a:rPr>
              <a:t>.</a:t>
            </a:r>
          </a:p>
          <a:p>
            <a:endParaRPr lang="en-US" sz="2000" dirty="0">
              <a:solidFill>
                <a:schemeClr val="accent1"/>
              </a:solidFill>
            </a:endParaRPr>
          </a:p>
          <a:p>
            <a:r>
              <a:rPr lang="en-US" sz="2000" dirty="0" err="1">
                <a:solidFill>
                  <a:schemeClr val="accent1"/>
                </a:solidFill>
              </a:rPr>
              <a:t>Gelir</a:t>
            </a:r>
            <a:r>
              <a:rPr lang="en-US" sz="2000" dirty="0">
                <a:solidFill>
                  <a:schemeClr val="accent1"/>
                </a:solidFill>
              </a:rPr>
              <a:t> </a:t>
            </a:r>
            <a:r>
              <a:rPr lang="en-US" sz="2000" dirty="0" err="1">
                <a:solidFill>
                  <a:schemeClr val="accent1"/>
                </a:solidFill>
              </a:rPr>
              <a:t>Tablosu</a:t>
            </a:r>
            <a:r>
              <a:rPr lang="en-US" sz="2000" dirty="0">
                <a:solidFill>
                  <a:schemeClr val="accent1"/>
                </a:solidFill>
              </a:rPr>
              <a:t>: </a:t>
            </a:r>
            <a:r>
              <a:rPr lang="en-US" sz="2000" b="0" dirty="0" err="1">
                <a:solidFill>
                  <a:schemeClr val="accent1"/>
                </a:solidFill>
              </a:rPr>
              <a:t>Gelirler</a:t>
            </a:r>
            <a:r>
              <a:rPr lang="en-US" sz="2000" b="0" dirty="0">
                <a:solidFill>
                  <a:schemeClr val="accent1"/>
                </a:solidFill>
              </a:rPr>
              <a:t>, </a:t>
            </a:r>
            <a:r>
              <a:rPr lang="en-US" sz="2000" b="0" dirty="0" err="1">
                <a:solidFill>
                  <a:schemeClr val="accent1"/>
                </a:solidFill>
              </a:rPr>
              <a:t>giderler</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kar</a:t>
            </a:r>
            <a:r>
              <a:rPr lang="en-US" sz="2000" b="0" dirty="0">
                <a:solidFill>
                  <a:schemeClr val="accent1"/>
                </a:solidFill>
              </a:rPr>
              <a:t> </a:t>
            </a:r>
            <a:r>
              <a:rPr lang="en-US" sz="2000" b="0" dirty="0" err="1">
                <a:solidFill>
                  <a:schemeClr val="accent1"/>
                </a:solidFill>
              </a:rPr>
              <a:t>veya</a:t>
            </a:r>
            <a:r>
              <a:rPr lang="en-US" sz="2000" b="0" dirty="0">
                <a:solidFill>
                  <a:schemeClr val="accent1"/>
                </a:solidFill>
              </a:rPr>
              <a:t> </a:t>
            </a:r>
            <a:r>
              <a:rPr lang="en-US" sz="2000" b="0" dirty="0" err="1">
                <a:solidFill>
                  <a:schemeClr val="accent1"/>
                </a:solidFill>
              </a:rPr>
              <a:t>zararlar</a:t>
            </a:r>
            <a:r>
              <a:rPr lang="en-US" sz="2000" b="0" dirty="0">
                <a:solidFill>
                  <a:schemeClr val="accent1"/>
                </a:solidFill>
              </a:rPr>
              <a:t> </a:t>
            </a:r>
            <a:r>
              <a:rPr lang="en-US" sz="2000" b="0" dirty="0" err="1">
                <a:solidFill>
                  <a:schemeClr val="accent1"/>
                </a:solidFill>
              </a:rPr>
              <a:t>dahil</a:t>
            </a:r>
            <a:r>
              <a:rPr lang="en-US" sz="2000" b="0" dirty="0">
                <a:solidFill>
                  <a:schemeClr val="accent1"/>
                </a:solidFill>
              </a:rPr>
              <a:t> </a:t>
            </a:r>
            <a:r>
              <a:rPr lang="en-US" sz="2000" b="0" dirty="0" err="1">
                <a:solidFill>
                  <a:schemeClr val="accent1"/>
                </a:solidFill>
              </a:rPr>
              <a:t>olmak</a:t>
            </a:r>
            <a:r>
              <a:rPr lang="en-US" sz="2000" b="0" dirty="0">
                <a:solidFill>
                  <a:schemeClr val="accent1"/>
                </a:solidFill>
              </a:rPr>
              <a:t> </a:t>
            </a:r>
            <a:r>
              <a:rPr lang="en-US" sz="2000" b="0" dirty="0" err="1">
                <a:solidFill>
                  <a:schemeClr val="accent1"/>
                </a:solidFill>
              </a:rPr>
              <a:t>üzere</a:t>
            </a:r>
            <a:r>
              <a:rPr lang="en-US" sz="2000" b="0" dirty="0">
                <a:solidFill>
                  <a:schemeClr val="accent1"/>
                </a:solidFill>
              </a:rPr>
              <a:t> </a:t>
            </a:r>
            <a:r>
              <a:rPr lang="en-US" sz="2000" b="0" dirty="0" err="1">
                <a:solidFill>
                  <a:schemeClr val="accent1"/>
                </a:solidFill>
              </a:rPr>
              <a:t>şirketin</a:t>
            </a:r>
            <a:r>
              <a:rPr lang="en-US" sz="2000" b="0" dirty="0">
                <a:solidFill>
                  <a:schemeClr val="accent1"/>
                </a:solidFill>
              </a:rPr>
              <a:t> </a:t>
            </a:r>
            <a:r>
              <a:rPr lang="en-US" sz="2000" b="0" dirty="0" err="1">
                <a:solidFill>
                  <a:schemeClr val="accent1"/>
                </a:solidFill>
              </a:rPr>
              <a:t>belirli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dönemdeki</a:t>
            </a:r>
            <a:r>
              <a:rPr lang="en-US" sz="2000" b="0" dirty="0">
                <a:solidFill>
                  <a:schemeClr val="accent1"/>
                </a:solidFill>
              </a:rPr>
              <a:t> </a:t>
            </a:r>
            <a:r>
              <a:rPr lang="en-US" sz="2000" b="0" dirty="0" err="1">
                <a:solidFill>
                  <a:schemeClr val="accent1"/>
                </a:solidFill>
              </a:rPr>
              <a:t>mali</a:t>
            </a:r>
            <a:r>
              <a:rPr lang="en-US" sz="2000" b="0" dirty="0">
                <a:solidFill>
                  <a:schemeClr val="accent1"/>
                </a:solidFill>
              </a:rPr>
              <a:t> </a:t>
            </a:r>
            <a:r>
              <a:rPr lang="en-US" sz="2000" b="0" dirty="0" err="1">
                <a:solidFill>
                  <a:schemeClr val="accent1"/>
                </a:solidFill>
              </a:rPr>
              <a:t>performansını</a:t>
            </a:r>
            <a:r>
              <a:rPr lang="en-US" sz="2000" b="0" dirty="0">
                <a:solidFill>
                  <a:schemeClr val="accent1"/>
                </a:solidFill>
              </a:rPr>
              <a:t> </a:t>
            </a:r>
            <a:r>
              <a:rPr lang="en-US" sz="2000" b="0" dirty="0" err="1">
                <a:solidFill>
                  <a:schemeClr val="accent1"/>
                </a:solidFill>
              </a:rPr>
              <a:t>gösterir</a:t>
            </a:r>
            <a:r>
              <a:rPr lang="en-US" sz="2000" b="0" dirty="0">
                <a:solidFill>
                  <a:schemeClr val="accent1"/>
                </a:solidFill>
              </a:rPr>
              <a:t>.</a:t>
            </a:r>
          </a:p>
          <a:p>
            <a:endParaRPr lang="en-US" sz="2000" dirty="0">
              <a:solidFill>
                <a:schemeClr val="accent1"/>
              </a:solidFill>
            </a:endParaRPr>
          </a:p>
          <a:p>
            <a:r>
              <a:rPr lang="en-US" sz="2000" dirty="0">
                <a:solidFill>
                  <a:schemeClr val="accent1"/>
                </a:solidFill>
              </a:rPr>
              <a:t>Nakit </a:t>
            </a:r>
            <a:r>
              <a:rPr lang="en-US" sz="2000" dirty="0" err="1">
                <a:solidFill>
                  <a:schemeClr val="accent1"/>
                </a:solidFill>
              </a:rPr>
              <a:t>Akış</a:t>
            </a:r>
            <a:r>
              <a:rPr lang="en-US" sz="2000" dirty="0">
                <a:solidFill>
                  <a:schemeClr val="accent1"/>
                </a:solidFill>
              </a:rPr>
              <a:t> </a:t>
            </a:r>
            <a:r>
              <a:rPr lang="en-US" sz="2000" dirty="0" err="1">
                <a:solidFill>
                  <a:schemeClr val="accent1"/>
                </a:solidFill>
              </a:rPr>
              <a:t>Tablosu</a:t>
            </a:r>
            <a:r>
              <a:rPr lang="en-US" sz="2000" dirty="0">
                <a:solidFill>
                  <a:schemeClr val="accent1"/>
                </a:solidFill>
              </a:rPr>
              <a:t>: </a:t>
            </a:r>
            <a:r>
              <a:rPr lang="en-US" sz="2000" b="0" dirty="0" err="1">
                <a:solidFill>
                  <a:schemeClr val="accent1"/>
                </a:solidFill>
              </a:rPr>
              <a:t>İşletme</a:t>
            </a:r>
            <a:r>
              <a:rPr lang="en-US" sz="2000" b="0" dirty="0">
                <a:solidFill>
                  <a:schemeClr val="accent1"/>
                </a:solidFill>
              </a:rPr>
              <a:t>, </a:t>
            </a:r>
            <a:r>
              <a:rPr lang="en-US" sz="2000" b="0" dirty="0" err="1">
                <a:solidFill>
                  <a:schemeClr val="accent1"/>
                </a:solidFill>
              </a:rPr>
              <a:t>yatırım</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finansman</a:t>
            </a:r>
            <a:r>
              <a:rPr lang="en-US" sz="2000" b="0" dirty="0">
                <a:solidFill>
                  <a:schemeClr val="accent1"/>
                </a:solidFill>
              </a:rPr>
              <a:t> </a:t>
            </a:r>
            <a:r>
              <a:rPr lang="en-US" sz="2000" b="0" dirty="0" err="1">
                <a:solidFill>
                  <a:schemeClr val="accent1"/>
                </a:solidFill>
              </a:rPr>
              <a:t>faaliyetlerinde</a:t>
            </a:r>
            <a:r>
              <a:rPr lang="en-US" sz="2000" b="0" dirty="0">
                <a:solidFill>
                  <a:schemeClr val="accent1"/>
                </a:solidFill>
              </a:rPr>
              <a:t> </a:t>
            </a:r>
            <a:r>
              <a:rPr lang="en-US" sz="2000" b="0" dirty="0" err="1">
                <a:solidFill>
                  <a:schemeClr val="accent1"/>
                </a:solidFill>
              </a:rPr>
              <a:t>belirli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zaman </a:t>
            </a:r>
            <a:r>
              <a:rPr lang="en-US" sz="2000" b="0" dirty="0" err="1">
                <a:solidFill>
                  <a:schemeClr val="accent1"/>
                </a:solidFill>
              </a:rPr>
              <a:t>diliminde</a:t>
            </a:r>
            <a:r>
              <a:rPr lang="en-US" sz="2000" b="0" dirty="0">
                <a:solidFill>
                  <a:schemeClr val="accent1"/>
                </a:solidFill>
              </a:rPr>
              <a:t> </a:t>
            </a:r>
            <a:r>
              <a:rPr lang="en-US" sz="2000" b="0" dirty="0" err="1">
                <a:solidFill>
                  <a:schemeClr val="accent1"/>
                </a:solidFill>
              </a:rPr>
              <a:t>üretilen</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kullanılan</a:t>
            </a:r>
            <a:r>
              <a:rPr lang="en-US" sz="2000" b="0" dirty="0">
                <a:solidFill>
                  <a:schemeClr val="accent1"/>
                </a:solidFill>
              </a:rPr>
              <a:t> </a:t>
            </a:r>
            <a:r>
              <a:rPr lang="en-US" sz="2000" b="0" dirty="0" err="1">
                <a:solidFill>
                  <a:schemeClr val="accent1"/>
                </a:solidFill>
              </a:rPr>
              <a:t>nakdi</a:t>
            </a:r>
            <a:r>
              <a:rPr lang="en-US" sz="2000" b="0" dirty="0">
                <a:solidFill>
                  <a:schemeClr val="accent1"/>
                </a:solidFill>
              </a:rPr>
              <a:t> </a:t>
            </a:r>
            <a:r>
              <a:rPr lang="en-US" sz="2000" b="0" dirty="0" err="1">
                <a:solidFill>
                  <a:schemeClr val="accent1"/>
                </a:solidFill>
              </a:rPr>
              <a:t>raporlar</a:t>
            </a:r>
            <a:r>
              <a:rPr lang="en-US" sz="2000" b="0" dirty="0">
                <a:solidFill>
                  <a:schemeClr val="accent1"/>
                </a:solidFill>
              </a:rPr>
              <a:t>.</a:t>
            </a:r>
          </a:p>
          <a:p>
            <a:endParaRPr lang="en-US" sz="2000" dirty="0">
              <a:solidFill>
                <a:schemeClr val="accent1"/>
              </a:solidFill>
            </a:endParaRPr>
          </a:p>
          <a:p>
            <a:r>
              <a:rPr lang="en-US" sz="2000" dirty="0" err="1">
                <a:solidFill>
                  <a:schemeClr val="accent1"/>
                </a:solidFill>
              </a:rPr>
              <a:t>Özkaynak</a:t>
            </a:r>
            <a:r>
              <a:rPr lang="en-US" sz="2000" dirty="0">
                <a:solidFill>
                  <a:schemeClr val="accent1"/>
                </a:solidFill>
              </a:rPr>
              <a:t> </a:t>
            </a:r>
            <a:r>
              <a:rPr lang="en-US" sz="2000" dirty="0" err="1">
                <a:solidFill>
                  <a:schemeClr val="accent1"/>
                </a:solidFill>
              </a:rPr>
              <a:t>Değişim</a:t>
            </a:r>
            <a:r>
              <a:rPr lang="en-US" sz="2000" dirty="0">
                <a:solidFill>
                  <a:schemeClr val="accent1"/>
                </a:solidFill>
              </a:rPr>
              <a:t> </a:t>
            </a:r>
            <a:r>
              <a:rPr lang="en-US" sz="2000" dirty="0" err="1">
                <a:solidFill>
                  <a:schemeClr val="accent1"/>
                </a:solidFill>
              </a:rPr>
              <a:t>Tablosu</a:t>
            </a:r>
            <a:r>
              <a:rPr lang="en-US" sz="2000" dirty="0">
                <a:solidFill>
                  <a:schemeClr val="accent1"/>
                </a:solidFill>
              </a:rPr>
              <a:t>: </a:t>
            </a:r>
            <a:r>
              <a:rPr lang="en-US" sz="2000" b="0" dirty="0">
                <a:solidFill>
                  <a:schemeClr val="accent1"/>
                </a:solidFill>
              </a:rPr>
              <a:t>Bir </a:t>
            </a:r>
            <a:r>
              <a:rPr lang="en-US" sz="2000" b="0" dirty="0" err="1">
                <a:solidFill>
                  <a:schemeClr val="accent1"/>
                </a:solidFill>
              </a:rPr>
              <a:t>dönem</a:t>
            </a:r>
            <a:r>
              <a:rPr lang="en-US" sz="2000" b="0" dirty="0">
                <a:solidFill>
                  <a:schemeClr val="accent1"/>
                </a:solidFill>
              </a:rPr>
              <a:t> </a:t>
            </a:r>
            <a:r>
              <a:rPr lang="en-US" sz="2000" b="0" dirty="0" err="1">
                <a:solidFill>
                  <a:schemeClr val="accent1"/>
                </a:solidFill>
              </a:rPr>
              <a:t>boyunca</a:t>
            </a:r>
            <a:r>
              <a:rPr lang="en-US" sz="2000" b="0" dirty="0">
                <a:solidFill>
                  <a:schemeClr val="accent1"/>
                </a:solidFill>
              </a:rPr>
              <a:t> </a:t>
            </a:r>
            <a:r>
              <a:rPr lang="en-US" sz="2000" b="0" dirty="0" err="1">
                <a:solidFill>
                  <a:schemeClr val="accent1"/>
                </a:solidFill>
              </a:rPr>
              <a:t>sahiplerin</a:t>
            </a:r>
            <a:r>
              <a:rPr lang="en-US" sz="2000" b="0" dirty="0">
                <a:solidFill>
                  <a:schemeClr val="accent1"/>
                </a:solidFill>
              </a:rPr>
              <a:t> </a:t>
            </a:r>
            <a:r>
              <a:rPr lang="en-US" sz="2000" b="0" dirty="0" err="1">
                <a:solidFill>
                  <a:schemeClr val="accent1"/>
                </a:solidFill>
              </a:rPr>
              <a:t>özkaynaklarındaki</a:t>
            </a:r>
            <a:r>
              <a:rPr lang="en-US" sz="2000" b="0" dirty="0">
                <a:solidFill>
                  <a:schemeClr val="accent1"/>
                </a:solidFill>
              </a:rPr>
              <a:t> </a:t>
            </a:r>
            <a:r>
              <a:rPr lang="en-US" sz="2000" b="0" dirty="0" err="1">
                <a:solidFill>
                  <a:schemeClr val="accent1"/>
                </a:solidFill>
              </a:rPr>
              <a:t>değişiklikleri</a:t>
            </a:r>
            <a:r>
              <a:rPr lang="en-US" sz="2000" b="0" dirty="0">
                <a:solidFill>
                  <a:schemeClr val="accent1"/>
                </a:solidFill>
              </a:rPr>
              <a:t> </a:t>
            </a:r>
            <a:r>
              <a:rPr lang="en-US" sz="2000" b="0" dirty="0" err="1">
                <a:solidFill>
                  <a:schemeClr val="accent1"/>
                </a:solidFill>
              </a:rPr>
              <a:t>yansıtır</a:t>
            </a:r>
            <a:r>
              <a:rPr lang="en-US" sz="2000" b="0" dirty="0">
                <a:solidFill>
                  <a:schemeClr val="accent1"/>
                </a:solidFill>
              </a:rPr>
              <a:t>.</a:t>
            </a:r>
          </a:p>
          <a:p>
            <a:pPr marL="0" indent="0">
              <a:buNone/>
            </a:pPr>
            <a:endParaRPr lang="sl-SI" sz="2000" dirty="0"/>
          </a:p>
        </p:txBody>
      </p:sp>
      <p:pic>
        <p:nvPicPr>
          <p:cNvPr id="5" name="Resim 4">
            <a:extLst>
              <a:ext uri="{FF2B5EF4-FFF2-40B4-BE49-F238E27FC236}">
                <a16:creationId xmlns:a16="http://schemas.microsoft.com/office/drawing/2014/main" id="{8CCB4084-F22A-3F59-5DA2-AEFD3486D600}"/>
              </a:ext>
            </a:extLst>
          </p:cNvPr>
          <p:cNvPicPr>
            <a:picLocks noChangeAspect="1"/>
          </p:cNvPicPr>
          <p:nvPr/>
        </p:nvPicPr>
        <p:blipFill>
          <a:blip r:embed="rId2"/>
          <a:stretch>
            <a:fillRect/>
          </a:stretch>
        </p:blipFill>
        <p:spPr>
          <a:xfrm>
            <a:off x="90399" y="6040268"/>
            <a:ext cx="1267002" cy="685896"/>
          </a:xfrm>
          <a:prstGeom prst="rect">
            <a:avLst/>
          </a:prstGeom>
        </p:spPr>
      </p:pic>
    </p:spTree>
    <p:extLst>
      <p:ext uri="{BB962C8B-B14F-4D97-AF65-F5344CB8AC3E}">
        <p14:creationId xmlns:p14="http://schemas.microsoft.com/office/powerpoint/2010/main" val="6705200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tr-TR" dirty="0"/>
              <a:t>Fem-</a:t>
            </a:r>
            <a:r>
              <a:rPr lang="tr-TR" dirty="0" err="1"/>
              <a:t>Up</a:t>
            </a:r>
            <a:r>
              <a:rPr lang="tr-TR" dirty="0"/>
              <a:t> Ortakları</a:t>
            </a:r>
            <a:endParaRPr lang="en-US" dirty="0"/>
          </a:p>
        </p:txBody>
      </p:sp>
      <p:sp>
        <p:nvSpPr>
          <p:cNvPr id="2" name="PoljeZBesedilom 1">
            <a:extLst>
              <a:ext uri="{FF2B5EF4-FFF2-40B4-BE49-F238E27FC236}">
                <a16:creationId xmlns:a16="http://schemas.microsoft.com/office/drawing/2014/main" id="{2E09A337-4389-DDC8-4481-B97C4412326B}"/>
              </a:ext>
            </a:extLst>
          </p:cNvPr>
          <p:cNvSpPr txBox="1"/>
          <p:nvPr/>
        </p:nvSpPr>
        <p:spPr>
          <a:xfrm>
            <a:off x="6856071" y="2399818"/>
            <a:ext cx="436365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3200" b="1" dirty="0">
                <a:solidFill>
                  <a:srgbClr val="F3B75B"/>
                </a:solidFill>
              </a:rPr>
              <a:t>Üniteyi tamamladığınız için teşekkür ederiz!</a:t>
            </a:r>
            <a:endParaRPr lang="sl-SI" dirty="0"/>
          </a:p>
        </p:txBody>
      </p:sp>
      <p:pic>
        <p:nvPicPr>
          <p:cNvPr id="5" name="Resim 4">
            <a:extLst>
              <a:ext uri="{FF2B5EF4-FFF2-40B4-BE49-F238E27FC236}">
                <a16:creationId xmlns:a16="http://schemas.microsoft.com/office/drawing/2014/main" id="{D6400913-D1AE-857F-79A9-43F3C4E24B87}"/>
              </a:ext>
            </a:extLst>
          </p:cNvPr>
          <p:cNvPicPr>
            <a:picLocks noChangeAspect="1"/>
          </p:cNvPicPr>
          <p:nvPr/>
        </p:nvPicPr>
        <p:blipFill>
          <a:blip r:embed="rId2"/>
          <a:stretch>
            <a:fillRect/>
          </a:stretch>
        </p:blipFill>
        <p:spPr>
          <a:xfrm>
            <a:off x="725000" y="2311109"/>
            <a:ext cx="5220429" cy="2429214"/>
          </a:xfrm>
          <a:prstGeom prst="rect">
            <a:avLst/>
          </a:prstGeom>
        </p:spPr>
      </p:pic>
      <p:pic>
        <p:nvPicPr>
          <p:cNvPr id="7" name="Resim 6">
            <a:extLst>
              <a:ext uri="{FF2B5EF4-FFF2-40B4-BE49-F238E27FC236}">
                <a16:creationId xmlns:a16="http://schemas.microsoft.com/office/drawing/2014/main" id="{6D315187-9002-9BAB-3C5C-9B277D2B487D}"/>
              </a:ext>
            </a:extLst>
          </p:cNvPr>
          <p:cNvPicPr>
            <a:picLocks noChangeAspect="1"/>
          </p:cNvPicPr>
          <p:nvPr/>
        </p:nvPicPr>
        <p:blipFill>
          <a:blip r:embed="rId3"/>
          <a:stretch>
            <a:fillRect/>
          </a:stretch>
        </p:blipFill>
        <p:spPr>
          <a:xfrm>
            <a:off x="10246248" y="5667754"/>
            <a:ext cx="1247949" cy="781159"/>
          </a:xfrm>
          <a:prstGeom prst="rect">
            <a:avLst/>
          </a:prstGeom>
        </p:spPr>
      </p:pic>
    </p:spTree>
    <p:extLst>
      <p:ext uri="{BB962C8B-B14F-4D97-AF65-F5344CB8AC3E}">
        <p14:creationId xmlns:p14="http://schemas.microsoft.com/office/powerpoint/2010/main" val="36162351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p:txBody>
          <a:bodyPr/>
          <a:lstStyle/>
          <a:p>
            <a:r>
              <a:rPr lang="sl-SI" err="1"/>
              <a:t>Finansal tablo kullanıcıları kimlerdir?</a:t>
            </a:r>
            <a:endParaRPr lang="en-US"/>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11989" y="1690688"/>
            <a:ext cx="5181600" cy="4954737"/>
          </a:xfrm>
        </p:spPr>
        <p:txBody>
          <a:bodyPr vert="horz" lIns="91440" tIns="45720" rIns="91440" bIns="45720" rtlCol="0" anchor="t">
            <a:normAutofit/>
          </a:bodyPr>
          <a:lstStyle/>
          <a:p>
            <a:r>
              <a:rPr lang="sl-SI" sz="2000" dirty="0">
                <a:solidFill>
                  <a:schemeClr val="accent1"/>
                </a:solidFill>
              </a:rPr>
              <a:t>Dahili kullanıcılar</a:t>
            </a:r>
          </a:p>
          <a:p>
            <a:pPr marL="800100" indent="-342900">
              <a:lnSpc>
                <a:spcPct val="150000"/>
              </a:lnSpc>
              <a:buFont typeface="Arial" panose="020B0604020202020204" pitchFamily="34" charset="0"/>
              <a:buChar char="•"/>
            </a:pPr>
            <a:r>
              <a:rPr lang="en-US" sz="2000" dirty="0" err="1">
                <a:solidFill>
                  <a:schemeClr val="accent1"/>
                </a:solidFill>
              </a:rPr>
              <a:t>Yönetim</a:t>
            </a:r>
            <a:r>
              <a:rPr lang="en-US" sz="2000" dirty="0">
                <a:solidFill>
                  <a:schemeClr val="accent1"/>
                </a:solidFill>
              </a:rPr>
              <a:t>: </a:t>
            </a:r>
            <a:r>
              <a:rPr lang="en-US" sz="2000" b="0" dirty="0">
                <a:solidFill>
                  <a:schemeClr val="accent1"/>
                </a:solidFill>
              </a:rPr>
              <a:t>Karar </a:t>
            </a:r>
            <a:r>
              <a:rPr lang="en-US" sz="2000" b="0" dirty="0" err="1">
                <a:solidFill>
                  <a:schemeClr val="accent1"/>
                </a:solidFill>
              </a:rPr>
              <a:t>verme</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strateji</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a:t>
            </a:r>
          </a:p>
          <a:p>
            <a:pPr marL="800100" indent="-342900">
              <a:lnSpc>
                <a:spcPct val="150000"/>
              </a:lnSpc>
              <a:buFont typeface="Arial" panose="020B0604020202020204" pitchFamily="34" charset="0"/>
              <a:buChar char="•"/>
            </a:pPr>
            <a:r>
              <a:rPr lang="en-US" sz="2000" dirty="0" err="1">
                <a:solidFill>
                  <a:schemeClr val="accent1"/>
                </a:solidFill>
              </a:rPr>
              <a:t>Çalışanlar</a:t>
            </a:r>
            <a:r>
              <a:rPr lang="en-US" sz="2000" dirty="0">
                <a:solidFill>
                  <a:schemeClr val="accent1"/>
                </a:solidFill>
              </a:rPr>
              <a:t>: </a:t>
            </a:r>
            <a:r>
              <a:rPr lang="en-US" sz="2000" b="0" dirty="0" err="1">
                <a:solidFill>
                  <a:schemeClr val="accent1"/>
                </a:solidFill>
              </a:rPr>
              <a:t>Şirketin</a:t>
            </a:r>
            <a:r>
              <a:rPr lang="en-US" sz="2000" b="0" dirty="0">
                <a:solidFill>
                  <a:schemeClr val="accent1"/>
                </a:solidFill>
              </a:rPr>
              <a:t> </a:t>
            </a:r>
            <a:r>
              <a:rPr lang="en-US" sz="2000" b="0" dirty="0" err="1">
                <a:solidFill>
                  <a:schemeClr val="accent1"/>
                </a:solidFill>
              </a:rPr>
              <a:t>performansını</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istikrarını</a:t>
            </a:r>
            <a:r>
              <a:rPr lang="en-US" sz="2000" b="0" dirty="0">
                <a:solidFill>
                  <a:schemeClr val="accent1"/>
                </a:solidFill>
              </a:rPr>
              <a:t> </a:t>
            </a:r>
            <a:r>
              <a:rPr lang="en-US" sz="2000" b="0" dirty="0" err="1">
                <a:solidFill>
                  <a:schemeClr val="accent1"/>
                </a:solidFill>
              </a:rPr>
              <a:t>anlamak</a:t>
            </a:r>
            <a:r>
              <a:rPr lang="en-US" sz="2000" b="0" dirty="0">
                <a:solidFill>
                  <a:schemeClr val="accent1"/>
                </a:solidFill>
              </a:rPr>
              <a:t>.</a:t>
            </a:r>
          </a:p>
          <a:p>
            <a:pPr>
              <a:lnSpc>
                <a:spcPct val="150000"/>
              </a:lnSpc>
            </a:pPr>
            <a:endParaRPr lang="en-US" dirty="0"/>
          </a:p>
          <a:p>
            <a:endParaRPr lang="sl-SI"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525884" y="1690586"/>
            <a:ext cx="4827915" cy="4954737"/>
          </a:xfrm>
        </p:spPr>
        <p:txBody>
          <a:bodyPr vert="horz" lIns="91440" tIns="45720" rIns="91440" bIns="45720" rtlCol="0" anchor="t">
            <a:normAutofit/>
          </a:bodyPr>
          <a:lstStyle/>
          <a:p>
            <a:r>
              <a:rPr lang="en-US" sz="2000">
                <a:solidFill>
                  <a:schemeClr val="accent1"/>
                </a:solidFill>
              </a:rPr>
              <a:t>Harici kullanıcılar</a:t>
            </a:r>
            <a:endParaRPr lang="en-US" sz="2000" b="0">
              <a:solidFill>
                <a:schemeClr val="accent1"/>
              </a:solidFill>
              <a:latin typeface="+mj-lt"/>
              <a:ea typeface="+mj-ea"/>
              <a:cs typeface="+mj-cs"/>
            </a:endParaRPr>
          </a:p>
          <a:p>
            <a:pPr marL="342900" indent="-342900">
              <a:lnSpc>
                <a:spcPct val="150000"/>
              </a:lnSpc>
              <a:buFont typeface="Arial" panose="020B0604020202020204" pitchFamily="34" charset="0"/>
              <a:buChar char="•"/>
            </a:pPr>
            <a:r>
              <a:rPr lang="en-US" sz="2000">
                <a:solidFill>
                  <a:schemeClr val="accent1"/>
                </a:solidFill>
              </a:rPr>
              <a:t>Yatırımcılar: </a:t>
            </a:r>
            <a:r>
              <a:rPr lang="en-US" sz="2000" b="0">
                <a:solidFill>
                  <a:schemeClr val="accent1"/>
                </a:solidFill>
              </a:rPr>
              <a:t>Hisse satın alma, elde tutma veya satma konusunda bilinçli kararlar vermek.</a:t>
            </a:r>
          </a:p>
          <a:p>
            <a:pPr marL="342900" indent="-342900">
              <a:lnSpc>
                <a:spcPct val="150000"/>
              </a:lnSpc>
              <a:buFont typeface="Arial" panose="020B0604020202020204" pitchFamily="34" charset="0"/>
              <a:buChar char="•"/>
            </a:pPr>
            <a:r>
              <a:rPr lang="en-US" sz="2000">
                <a:solidFill>
                  <a:schemeClr val="accent1"/>
                </a:solidFill>
              </a:rPr>
              <a:t>Alacaklılar: </a:t>
            </a:r>
            <a:r>
              <a:rPr lang="en-US" sz="2000" b="0">
                <a:solidFill>
                  <a:schemeClr val="accent1"/>
                </a:solidFill>
              </a:rPr>
              <a:t>İşletmenin kredibilitesini değerlendirmek için</a:t>
            </a:r>
            <a:r>
              <a:rPr lang="sl-SI" sz="2000" b="0">
                <a:solidFill>
                  <a:schemeClr val="accent1"/>
                </a:solidFill>
              </a:rPr>
              <a:t>. </a:t>
            </a:r>
            <a:endParaRPr lang="en-US" sz="2000" b="0">
              <a:solidFill>
                <a:schemeClr val="accent1"/>
              </a:solidFill>
            </a:endParaRPr>
          </a:p>
          <a:p>
            <a:pPr marL="342900" indent="-342900">
              <a:lnSpc>
                <a:spcPct val="150000"/>
              </a:lnSpc>
              <a:buFont typeface="Arial" panose="020B0604020202020204" pitchFamily="34" charset="0"/>
              <a:buChar char="•"/>
            </a:pPr>
            <a:r>
              <a:rPr lang="en-US" sz="2000">
                <a:solidFill>
                  <a:schemeClr val="accent1"/>
                </a:solidFill>
              </a:rPr>
              <a:t>Düzenleyici kurumlar: </a:t>
            </a:r>
            <a:r>
              <a:rPr lang="en-US" sz="2000" b="0">
                <a:solidFill>
                  <a:schemeClr val="accent1"/>
                </a:solidFill>
              </a:rPr>
              <a:t>Finansal raporlama standartlarına uyumu sağlamak.</a:t>
            </a:r>
          </a:p>
          <a:p>
            <a:endParaRPr lang="en-US" sz="2000">
              <a:solidFill>
                <a:schemeClr val="accent1"/>
              </a:solidFill>
              <a:latin typeface="+mj-lt"/>
              <a:ea typeface="+mj-ea"/>
              <a:cs typeface="+mj-cs"/>
            </a:endParaRPr>
          </a:p>
        </p:txBody>
      </p:sp>
      <p:pic>
        <p:nvPicPr>
          <p:cNvPr id="3" name="Resim 2">
            <a:extLst>
              <a:ext uri="{FF2B5EF4-FFF2-40B4-BE49-F238E27FC236}">
                <a16:creationId xmlns:a16="http://schemas.microsoft.com/office/drawing/2014/main" id="{329CB495-8500-5284-0B06-6773A7C05B63}"/>
              </a:ext>
            </a:extLst>
          </p:cNvPr>
          <p:cNvPicPr>
            <a:picLocks noChangeAspect="1"/>
          </p:cNvPicPr>
          <p:nvPr/>
        </p:nvPicPr>
        <p:blipFill>
          <a:blip r:embed="rId2"/>
          <a:stretch>
            <a:fillRect/>
          </a:stretch>
        </p:blipFill>
        <p:spPr>
          <a:xfrm>
            <a:off x="90399" y="6022683"/>
            <a:ext cx="1267002" cy="685896"/>
          </a:xfrm>
          <a:prstGeom prst="rect">
            <a:avLst/>
          </a:prstGeom>
        </p:spPr>
      </p:pic>
    </p:spTree>
    <p:extLst>
      <p:ext uri="{BB962C8B-B14F-4D97-AF65-F5344CB8AC3E}">
        <p14:creationId xmlns:p14="http://schemas.microsoft.com/office/powerpoint/2010/main" val="25912871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47846" y="230088"/>
            <a:ext cx="9608389" cy="859826"/>
          </a:xfrm>
        </p:spPr>
        <p:txBody>
          <a:bodyPr/>
          <a:lstStyle/>
          <a:p>
            <a:r>
              <a:rPr lang="sl-SI" sz="3400"/>
              <a:t>Bilanço</a:t>
            </a:r>
          </a:p>
        </p:txBody>
      </p:sp>
      <p:sp>
        <p:nvSpPr>
          <p:cNvPr id="3" name="Content Placeholder 2">
            <a:extLst>
              <a:ext uri="{FF2B5EF4-FFF2-40B4-BE49-F238E27FC236}">
                <a16:creationId xmlns:a16="http://schemas.microsoft.com/office/drawing/2014/main" id="{AAA2F7DD-461E-6FA9-E8CA-2CB05904D583}"/>
              </a:ext>
            </a:extLst>
          </p:cNvPr>
          <p:cNvSpPr>
            <a:spLocks noGrp="1"/>
          </p:cNvSpPr>
          <p:nvPr>
            <p:ph idx="1"/>
          </p:nvPr>
        </p:nvSpPr>
        <p:spPr>
          <a:xfrm>
            <a:off x="620604" y="1243258"/>
            <a:ext cx="10706819" cy="4762231"/>
          </a:xfrm>
        </p:spPr>
        <p:txBody>
          <a:bodyPr vert="horz" lIns="91440" tIns="45720" rIns="91440" bIns="45720" rtlCol="0" anchor="t">
            <a:normAutofit fontScale="85000" lnSpcReduction="20000"/>
          </a:bodyPr>
          <a:lstStyle/>
          <a:p>
            <a:pPr marL="0" indent="0">
              <a:lnSpc>
                <a:spcPct val="110000"/>
              </a:lnSpc>
              <a:spcBef>
                <a:spcPts val="600"/>
              </a:spcBef>
              <a:spcAft>
                <a:spcPts val="600"/>
              </a:spcAft>
              <a:buNone/>
            </a:pPr>
            <a:r>
              <a:rPr lang="en-US" sz="1900" dirty="0" err="1"/>
              <a:t>Tanım</a:t>
            </a:r>
            <a:r>
              <a:rPr lang="en-US" sz="1900" dirty="0"/>
              <a:t>: </a:t>
            </a:r>
            <a:r>
              <a:rPr lang="en-US" sz="1600" b="0" dirty="0">
                <a:solidFill>
                  <a:schemeClr val="accent1"/>
                </a:solidFill>
              </a:rPr>
              <a:t>Bir </a:t>
            </a:r>
            <a:r>
              <a:rPr lang="en-US" sz="1600" b="0" dirty="0" err="1">
                <a:solidFill>
                  <a:schemeClr val="accent1"/>
                </a:solidFill>
              </a:rPr>
              <a:t>şirketin</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zamandaki</a:t>
            </a:r>
            <a:r>
              <a:rPr lang="en-US" sz="1600" b="0" dirty="0">
                <a:solidFill>
                  <a:schemeClr val="accent1"/>
                </a:solidFill>
              </a:rPr>
              <a:t> </a:t>
            </a:r>
            <a:r>
              <a:rPr lang="en-US" sz="1600" b="0" dirty="0" err="1">
                <a:solidFill>
                  <a:schemeClr val="accent1"/>
                </a:solidFill>
              </a:rPr>
              <a:t>varlıklarını</a:t>
            </a:r>
            <a:r>
              <a:rPr lang="en-US" sz="1600" b="0" dirty="0">
                <a:solidFill>
                  <a:schemeClr val="accent1"/>
                </a:solidFill>
              </a:rPr>
              <a:t>, </a:t>
            </a:r>
            <a:r>
              <a:rPr lang="en-US" sz="1600" b="0" dirty="0" err="1">
                <a:solidFill>
                  <a:schemeClr val="accent1"/>
                </a:solidFill>
              </a:rPr>
              <a:t>yükümlülüklerini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özkaynaklarını</a:t>
            </a:r>
            <a:r>
              <a:rPr lang="en-US" sz="1600" b="0" dirty="0">
                <a:solidFill>
                  <a:schemeClr val="accent1"/>
                </a:solidFill>
              </a:rPr>
              <a:t> </a:t>
            </a:r>
            <a:r>
              <a:rPr lang="en-US" sz="1600" b="0" dirty="0" err="1">
                <a:solidFill>
                  <a:schemeClr val="accent1"/>
                </a:solidFill>
              </a:rPr>
              <a:t>raporlayan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mali</a:t>
            </a:r>
            <a:r>
              <a:rPr lang="en-US" sz="1600" b="0" dirty="0">
                <a:solidFill>
                  <a:schemeClr val="accent1"/>
                </a:solidFill>
              </a:rPr>
              <a:t> </a:t>
            </a:r>
            <a:r>
              <a:rPr lang="en-US" sz="1600" b="0" dirty="0" err="1">
                <a:solidFill>
                  <a:schemeClr val="accent1"/>
                </a:solidFill>
              </a:rPr>
              <a:t>tablo</a:t>
            </a:r>
            <a:r>
              <a:rPr lang="en-US" sz="1600" b="0" dirty="0">
                <a:solidFill>
                  <a:schemeClr val="accent1"/>
                </a:solidFill>
              </a:rPr>
              <a:t>.</a:t>
            </a:r>
            <a:endParaRPr lang="en-US" sz="1600" dirty="0">
              <a:solidFill>
                <a:schemeClr val="accent1"/>
              </a:solidFill>
            </a:endParaRPr>
          </a:p>
          <a:p>
            <a:pPr marL="457200" indent="-457200">
              <a:lnSpc>
                <a:spcPct val="150000"/>
              </a:lnSpc>
              <a:buAutoNum type="arabicPeriod"/>
            </a:pPr>
            <a:r>
              <a:rPr lang="sl-SI" sz="2200" dirty="0">
                <a:solidFill>
                  <a:schemeClr val="accent1"/>
                </a:solidFill>
              </a:rPr>
              <a:t>Varlıklar</a:t>
            </a:r>
            <a:r>
              <a:rPr lang="en-US" sz="2200" dirty="0">
                <a:solidFill>
                  <a:schemeClr val="accent1"/>
                </a:solidFill>
              </a:rPr>
              <a:t>:</a:t>
            </a:r>
            <a:endParaRPr lang="en-US" dirty="0">
              <a:solidFill>
                <a:schemeClr val="accent1"/>
              </a:solidFill>
            </a:endParaRPr>
          </a:p>
          <a:p>
            <a:pPr marL="800100" lvl="1" indent="-342900">
              <a:lnSpc>
                <a:spcPct val="150000"/>
              </a:lnSpc>
              <a:buChar char="•"/>
            </a:pPr>
            <a:r>
              <a:rPr lang="en-US" sz="1600" dirty="0" err="1">
                <a:solidFill>
                  <a:srgbClr val="F85741"/>
                </a:solidFill>
                <a:latin typeface="Raleway Medium"/>
              </a:rPr>
              <a:t>Dönen</a:t>
            </a:r>
            <a:r>
              <a:rPr lang="en-US" sz="1600" dirty="0">
                <a:solidFill>
                  <a:srgbClr val="F85741"/>
                </a:solidFill>
                <a:latin typeface="Raleway Medium"/>
              </a:rPr>
              <a:t> </a:t>
            </a:r>
            <a:r>
              <a:rPr lang="en-US" sz="1600" dirty="0" err="1">
                <a:solidFill>
                  <a:srgbClr val="F85741"/>
                </a:solidFill>
                <a:latin typeface="Raleway Medium"/>
              </a:rPr>
              <a:t>Varlıklar</a:t>
            </a:r>
            <a:r>
              <a:rPr lang="sl-SI" sz="1600" dirty="0">
                <a:solidFill>
                  <a:srgbClr val="F85741"/>
                </a:solidFill>
                <a:latin typeface="Raleway Medium"/>
              </a:rPr>
              <a:t>: </a:t>
            </a:r>
            <a:r>
              <a:rPr lang="sl-SI" sz="1600" b="0" dirty="0">
                <a:solidFill>
                  <a:schemeClr val="accent1"/>
                </a:solidFill>
                <a:latin typeface="Raleway Medium"/>
              </a:rPr>
              <a:t>Nakit ve bir yıl içinde nakde dönüşmesi beklenen diğer varlıklar (örneğin, stoklar, alacak hesapları)</a:t>
            </a:r>
          </a:p>
          <a:p>
            <a:pPr marL="800100" lvl="1" indent="-342900">
              <a:lnSpc>
                <a:spcPct val="150000"/>
              </a:lnSpc>
              <a:buFont typeface="Arial" panose="020B0604020202020204" pitchFamily="34" charset="0"/>
              <a:buChar char="•"/>
            </a:pPr>
            <a:r>
              <a:rPr lang="en-US" sz="1600" dirty="0">
                <a:solidFill>
                  <a:srgbClr val="F85741"/>
                </a:solidFill>
                <a:latin typeface="Raleway Medium"/>
              </a:rPr>
              <a:t>Duran </a:t>
            </a:r>
            <a:r>
              <a:rPr lang="en-US" sz="1600" dirty="0" err="1">
                <a:solidFill>
                  <a:srgbClr val="F85741"/>
                </a:solidFill>
                <a:latin typeface="Raleway Medium"/>
              </a:rPr>
              <a:t>Varlıklar</a:t>
            </a:r>
            <a:r>
              <a:rPr lang="sl-SI" sz="1600" dirty="0">
                <a:solidFill>
                  <a:srgbClr val="F85741"/>
                </a:solidFill>
                <a:latin typeface="Raleway Medium"/>
              </a:rPr>
              <a:t>: </a:t>
            </a:r>
            <a:r>
              <a:rPr lang="en-US" sz="1600" b="0" dirty="0">
                <a:solidFill>
                  <a:schemeClr val="accent1"/>
                </a:solidFill>
                <a:latin typeface="Raleway Medium"/>
              </a:rPr>
              <a:t>Bir </a:t>
            </a:r>
            <a:r>
              <a:rPr lang="en-US" sz="1600" b="0" dirty="0" err="1">
                <a:solidFill>
                  <a:schemeClr val="accent1"/>
                </a:solidFill>
                <a:latin typeface="Raleway Medium"/>
              </a:rPr>
              <a:t>yıl</a:t>
            </a:r>
            <a:r>
              <a:rPr lang="en-US" sz="1600" b="0" dirty="0">
                <a:solidFill>
                  <a:schemeClr val="accent1"/>
                </a:solidFill>
                <a:latin typeface="Raleway Medium"/>
              </a:rPr>
              <a:t> </a:t>
            </a:r>
            <a:r>
              <a:rPr lang="en-US" sz="1600" b="0" dirty="0" err="1">
                <a:solidFill>
                  <a:schemeClr val="accent1"/>
                </a:solidFill>
                <a:latin typeface="Raleway Medium"/>
              </a:rPr>
              <a:t>içinde</a:t>
            </a:r>
            <a:r>
              <a:rPr lang="en-US" sz="1600" b="0" dirty="0">
                <a:solidFill>
                  <a:schemeClr val="accent1"/>
                </a:solidFill>
                <a:latin typeface="Raleway Medium"/>
              </a:rPr>
              <a:t> </a:t>
            </a:r>
            <a:r>
              <a:rPr lang="en-US" sz="1600" b="0" dirty="0" err="1">
                <a:solidFill>
                  <a:schemeClr val="accent1"/>
                </a:solidFill>
                <a:latin typeface="Raleway Medium"/>
              </a:rPr>
              <a:t>kolayca</a:t>
            </a:r>
            <a:r>
              <a:rPr lang="en-US" sz="1600" b="0" dirty="0">
                <a:solidFill>
                  <a:schemeClr val="accent1"/>
                </a:solidFill>
                <a:latin typeface="Raleway Medium"/>
              </a:rPr>
              <a:t> </a:t>
            </a:r>
            <a:r>
              <a:rPr lang="en-US" sz="1600" b="0" dirty="0" err="1">
                <a:solidFill>
                  <a:schemeClr val="accent1"/>
                </a:solidFill>
                <a:latin typeface="Raleway Medium"/>
              </a:rPr>
              <a:t>nakde</a:t>
            </a:r>
            <a:r>
              <a:rPr lang="en-US" sz="1600" b="0" dirty="0">
                <a:solidFill>
                  <a:schemeClr val="accent1"/>
                </a:solidFill>
                <a:latin typeface="Raleway Medium"/>
              </a:rPr>
              <a:t> </a:t>
            </a:r>
            <a:r>
              <a:rPr lang="en-US" sz="1600" b="0" dirty="0" err="1">
                <a:solidFill>
                  <a:schemeClr val="accent1"/>
                </a:solidFill>
                <a:latin typeface="Raleway Medium"/>
              </a:rPr>
              <a:t>dönüştürülemeyen</a:t>
            </a:r>
            <a:r>
              <a:rPr lang="en-US" sz="1600" b="0" dirty="0">
                <a:solidFill>
                  <a:schemeClr val="accent1"/>
                </a:solidFill>
                <a:latin typeface="Raleway Medium"/>
              </a:rPr>
              <a:t> </a:t>
            </a:r>
            <a:r>
              <a:rPr lang="en-US" sz="1600" b="0" dirty="0" err="1">
                <a:solidFill>
                  <a:schemeClr val="accent1"/>
                </a:solidFill>
                <a:latin typeface="Raleway Medium"/>
              </a:rPr>
              <a:t>uzun</a:t>
            </a:r>
            <a:r>
              <a:rPr lang="en-US" sz="1600" b="0" dirty="0">
                <a:solidFill>
                  <a:schemeClr val="accent1"/>
                </a:solidFill>
                <a:latin typeface="Raleway Medium"/>
              </a:rPr>
              <a:t> </a:t>
            </a:r>
            <a:r>
              <a:rPr lang="en-US" sz="1600" b="0" dirty="0" err="1">
                <a:solidFill>
                  <a:schemeClr val="accent1"/>
                </a:solidFill>
                <a:latin typeface="Raleway Medium"/>
              </a:rPr>
              <a:t>vadeli</a:t>
            </a:r>
            <a:r>
              <a:rPr lang="en-US" sz="1600" b="0" dirty="0">
                <a:solidFill>
                  <a:schemeClr val="accent1"/>
                </a:solidFill>
                <a:latin typeface="Raleway Medium"/>
              </a:rPr>
              <a:t> </a:t>
            </a:r>
            <a:r>
              <a:rPr lang="en-US" sz="1600" b="0" dirty="0" err="1">
                <a:solidFill>
                  <a:schemeClr val="accent1"/>
                </a:solidFill>
                <a:latin typeface="Raleway Medium"/>
              </a:rPr>
              <a:t>yatırımlar</a:t>
            </a:r>
            <a:r>
              <a:rPr lang="en-US" sz="1600" b="0" dirty="0">
                <a:solidFill>
                  <a:schemeClr val="accent1"/>
                </a:solidFill>
                <a:latin typeface="Raleway Medium"/>
              </a:rPr>
              <a:t> (</a:t>
            </a:r>
            <a:r>
              <a:rPr lang="en-US" sz="1600" b="0" dirty="0" err="1">
                <a:solidFill>
                  <a:schemeClr val="accent1"/>
                </a:solidFill>
                <a:latin typeface="Raleway Medium"/>
              </a:rPr>
              <a:t>örneğin</a:t>
            </a:r>
            <a:r>
              <a:rPr lang="en-US" sz="1600" b="0" dirty="0">
                <a:solidFill>
                  <a:schemeClr val="accent1"/>
                </a:solidFill>
                <a:latin typeface="Raleway Medium"/>
              </a:rPr>
              <a:t>, </a:t>
            </a:r>
            <a:r>
              <a:rPr lang="en-US" sz="1600" b="0" dirty="0" err="1">
                <a:solidFill>
                  <a:schemeClr val="accent1"/>
                </a:solidFill>
                <a:latin typeface="Raleway Medium"/>
              </a:rPr>
              <a:t>maddi</a:t>
            </a:r>
            <a:r>
              <a:rPr lang="en-US" sz="1600" b="0" dirty="0">
                <a:solidFill>
                  <a:schemeClr val="accent1"/>
                </a:solidFill>
                <a:latin typeface="Raleway Medium"/>
              </a:rPr>
              <a:t> </a:t>
            </a:r>
            <a:r>
              <a:rPr lang="en-US" sz="1600" b="0" dirty="0" err="1">
                <a:solidFill>
                  <a:schemeClr val="accent1"/>
                </a:solidFill>
                <a:latin typeface="Raleway Medium"/>
              </a:rPr>
              <a:t>duran</a:t>
            </a:r>
            <a:r>
              <a:rPr lang="en-US" sz="1600" b="0" dirty="0">
                <a:solidFill>
                  <a:schemeClr val="accent1"/>
                </a:solidFill>
                <a:latin typeface="Raleway Medium"/>
              </a:rPr>
              <a:t> </a:t>
            </a:r>
            <a:r>
              <a:rPr lang="en-US" sz="1600" b="0" dirty="0" err="1">
                <a:solidFill>
                  <a:schemeClr val="accent1"/>
                </a:solidFill>
                <a:latin typeface="Raleway Medium"/>
              </a:rPr>
              <a:t>varlıklar</a:t>
            </a:r>
            <a:r>
              <a:rPr lang="en-US" sz="1600" b="0" dirty="0">
                <a:solidFill>
                  <a:schemeClr val="accent1"/>
                </a:solidFill>
                <a:latin typeface="Raleway Medium"/>
              </a:rPr>
              <a:t>, </a:t>
            </a:r>
            <a:r>
              <a:rPr lang="en-US" sz="1600" b="0" dirty="0" err="1">
                <a:solidFill>
                  <a:schemeClr val="accent1"/>
                </a:solidFill>
                <a:latin typeface="Raleway Medium"/>
              </a:rPr>
              <a:t>ekipmanlar</a:t>
            </a:r>
            <a:r>
              <a:rPr lang="en-US" sz="1600" b="0" dirty="0">
                <a:solidFill>
                  <a:schemeClr val="accent1"/>
                </a:solidFill>
                <a:latin typeface="Raleway Medium"/>
              </a:rPr>
              <a:t>)</a:t>
            </a:r>
            <a:endParaRPr lang="sl-SI" sz="1600" dirty="0">
              <a:solidFill>
                <a:schemeClr val="accent1"/>
              </a:solidFill>
              <a:latin typeface="Raleway"/>
            </a:endParaRPr>
          </a:p>
          <a:p>
            <a:pPr indent="-342900">
              <a:lnSpc>
                <a:spcPct val="150000"/>
              </a:lnSpc>
            </a:pPr>
            <a:r>
              <a:rPr lang="sl-SI" dirty="0">
                <a:solidFill>
                  <a:schemeClr val="accent1"/>
                </a:solidFill>
                <a:latin typeface="Raleway"/>
              </a:rPr>
              <a:t>2.    </a:t>
            </a:r>
            <a:r>
              <a:rPr lang="en-US" dirty="0" err="1">
                <a:solidFill>
                  <a:schemeClr val="accent1"/>
                </a:solidFill>
                <a:latin typeface="Raleway"/>
              </a:rPr>
              <a:t>Yükümlülükler</a:t>
            </a:r>
            <a:r>
              <a:rPr lang="en-US" dirty="0">
                <a:solidFill>
                  <a:schemeClr val="accent1"/>
                </a:solidFill>
                <a:latin typeface="Raleway"/>
              </a:rPr>
              <a:t>: </a:t>
            </a:r>
            <a:endParaRPr lang="sl-SI" dirty="0">
              <a:solidFill>
                <a:schemeClr val="accent1"/>
              </a:solidFill>
              <a:latin typeface="Raleway"/>
            </a:endParaRPr>
          </a:p>
          <a:p>
            <a:pPr marL="800100" lvl="1" indent="-342900">
              <a:lnSpc>
                <a:spcPct val="150000"/>
              </a:lnSpc>
              <a:buFont typeface="Arial" panose="020B0604020202020204" pitchFamily="34" charset="0"/>
              <a:buChar char="•"/>
            </a:pPr>
            <a:r>
              <a:rPr lang="en-US" sz="1600" dirty="0">
                <a:latin typeface="Raleway Medium"/>
              </a:rPr>
              <a:t>Cari </a:t>
            </a:r>
            <a:r>
              <a:rPr lang="en-US" sz="1600" dirty="0" err="1">
                <a:latin typeface="Raleway Medium"/>
              </a:rPr>
              <a:t>Yükümlülükler</a:t>
            </a:r>
            <a:r>
              <a:rPr lang="sl-SI" sz="1600" dirty="0">
                <a:latin typeface="Raleway Medium"/>
              </a:rPr>
              <a:t>: </a:t>
            </a:r>
            <a:r>
              <a:rPr lang="en-US" sz="1600" b="0" dirty="0" err="1">
                <a:solidFill>
                  <a:schemeClr val="accent1"/>
                </a:solidFill>
                <a:latin typeface="Raleway Medium"/>
              </a:rPr>
              <a:t>Şirketin</a:t>
            </a:r>
            <a:r>
              <a:rPr lang="en-US" sz="1600" b="0" dirty="0">
                <a:solidFill>
                  <a:schemeClr val="accent1"/>
                </a:solidFill>
                <a:latin typeface="Raleway Medium"/>
              </a:rPr>
              <a:t> </a:t>
            </a:r>
            <a:r>
              <a:rPr lang="en-US" sz="1600" b="0" dirty="0" err="1">
                <a:solidFill>
                  <a:schemeClr val="accent1"/>
                </a:solidFill>
                <a:latin typeface="Raleway Medium"/>
              </a:rPr>
              <a:t>bir</a:t>
            </a:r>
            <a:r>
              <a:rPr lang="en-US" sz="1600" b="0" dirty="0">
                <a:solidFill>
                  <a:schemeClr val="accent1"/>
                </a:solidFill>
                <a:latin typeface="Raleway Medium"/>
              </a:rPr>
              <a:t> </a:t>
            </a:r>
            <a:r>
              <a:rPr lang="en-US" sz="1600" b="0" dirty="0" err="1">
                <a:solidFill>
                  <a:schemeClr val="accent1"/>
                </a:solidFill>
                <a:latin typeface="Raleway Medium"/>
              </a:rPr>
              <a:t>yıl</a:t>
            </a:r>
            <a:r>
              <a:rPr lang="en-US" sz="1600" b="0" dirty="0">
                <a:solidFill>
                  <a:schemeClr val="accent1"/>
                </a:solidFill>
                <a:latin typeface="Raleway Medium"/>
              </a:rPr>
              <a:t> </a:t>
            </a:r>
            <a:r>
              <a:rPr lang="en-US" sz="1600" b="0" dirty="0" err="1">
                <a:solidFill>
                  <a:schemeClr val="accent1"/>
                </a:solidFill>
                <a:latin typeface="Raleway Medium"/>
              </a:rPr>
              <a:t>içinde</a:t>
            </a:r>
            <a:r>
              <a:rPr lang="en-US" sz="1600" b="0" dirty="0">
                <a:solidFill>
                  <a:schemeClr val="accent1"/>
                </a:solidFill>
                <a:latin typeface="Raleway Medium"/>
              </a:rPr>
              <a:t> </a:t>
            </a:r>
            <a:r>
              <a:rPr lang="en-US" sz="1600" b="0" dirty="0" err="1">
                <a:solidFill>
                  <a:schemeClr val="accent1"/>
                </a:solidFill>
                <a:latin typeface="Raleway Medium"/>
              </a:rPr>
              <a:t>ödemesi</a:t>
            </a:r>
            <a:r>
              <a:rPr lang="en-US" sz="1600" b="0" dirty="0">
                <a:solidFill>
                  <a:schemeClr val="accent1"/>
                </a:solidFill>
                <a:latin typeface="Raleway Medium"/>
              </a:rPr>
              <a:t> </a:t>
            </a:r>
            <a:r>
              <a:rPr lang="en-US" sz="1600" b="0" dirty="0" err="1">
                <a:solidFill>
                  <a:schemeClr val="accent1"/>
                </a:solidFill>
                <a:latin typeface="Raleway Medium"/>
              </a:rPr>
              <a:t>gereken</a:t>
            </a:r>
            <a:r>
              <a:rPr lang="en-US" sz="1600" b="0" dirty="0">
                <a:solidFill>
                  <a:schemeClr val="accent1"/>
                </a:solidFill>
                <a:latin typeface="Raleway Medium"/>
              </a:rPr>
              <a:t> </a:t>
            </a:r>
            <a:r>
              <a:rPr lang="en-US" sz="1600" b="0" dirty="0" err="1">
                <a:solidFill>
                  <a:schemeClr val="accent1"/>
                </a:solidFill>
                <a:latin typeface="Raleway Medium"/>
              </a:rPr>
              <a:t>yükümlülükler</a:t>
            </a:r>
            <a:r>
              <a:rPr lang="en-US" sz="1600" b="0" dirty="0">
                <a:solidFill>
                  <a:schemeClr val="accent1"/>
                </a:solidFill>
                <a:latin typeface="Raleway Medium"/>
              </a:rPr>
              <a:t> (</a:t>
            </a:r>
            <a:r>
              <a:rPr lang="en-US" sz="1600" b="0" dirty="0" err="1">
                <a:solidFill>
                  <a:schemeClr val="accent1"/>
                </a:solidFill>
                <a:latin typeface="Raleway Medium"/>
              </a:rPr>
              <a:t>örneğin</a:t>
            </a:r>
            <a:r>
              <a:rPr lang="en-US" sz="1600" b="0" dirty="0">
                <a:solidFill>
                  <a:schemeClr val="accent1"/>
                </a:solidFill>
                <a:latin typeface="Raleway Medium"/>
              </a:rPr>
              <a:t>, </a:t>
            </a:r>
            <a:r>
              <a:rPr lang="en-US" sz="1600" b="0" dirty="0" err="1">
                <a:solidFill>
                  <a:schemeClr val="accent1"/>
                </a:solidFill>
                <a:latin typeface="Raleway Medium"/>
              </a:rPr>
              <a:t>ödenecek</a:t>
            </a:r>
            <a:r>
              <a:rPr lang="en-US" sz="1600" b="0" dirty="0">
                <a:solidFill>
                  <a:schemeClr val="accent1"/>
                </a:solidFill>
                <a:latin typeface="Raleway Medium"/>
              </a:rPr>
              <a:t> </a:t>
            </a:r>
            <a:r>
              <a:rPr lang="en-US" sz="1600" b="0" dirty="0" err="1">
                <a:solidFill>
                  <a:schemeClr val="accent1"/>
                </a:solidFill>
                <a:latin typeface="Raleway Medium"/>
              </a:rPr>
              <a:t>hesaplar</a:t>
            </a:r>
            <a:r>
              <a:rPr lang="en-US" sz="1600" b="0" dirty="0">
                <a:solidFill>
                  <a:schemeClr val="accent1"/>
                </a:solidFill>
                <a:latin typeface="Raleway Medium"/>
              </a:rPr>
              <a:t>, </a:t>
            </a:r>
            <a:r>
              <a:rPr lang="en-US" sz="1600" b="0" dirty="0" err="1">
                <a:solidFill>
                  <a:schemeClr val="accent1"/>
                </a:solidFill>
                <a:latin typeface="Raleway Medium"/>
              </a:rPr>
              <a:t>kısa</a:t>
            </a:r>
            <a:r>
              <a:rPr lang="en-US" sz="1600" b="0" dirty="0">
                <a:solidFill>
                  <a:schemeClr val="accent1"/>
                </a:solidFill>
                <a:latin typeface="Raleway Medium"/>
              </a:rPr>
              <a:t> </a:t>
            </a:r>
            <a:r>
              <a:rPr lang="en-US" sz="1600" b="0" dirty="0" err="1">
                <a:solidFill>
                  <a:schemeClr val="accent1"/>
                </a:solidFill>
                <a:latin typeface="Raleway Medium"/>
              </a:rPr>
              <a:t>vadeli</a:t>
            </a:r>
            <a:r>
              <a:rPr lang="en-US" sz="1600" b="0" dirty="0">
                <a:solidFill>
                  <a:schemeClr val="accent1"/>
                </a:solidFill>
                <a:latin typeface="Raleway Medium"/>
              </a:rPr>
              <a:t> </a:t>
            </a:r>
            <a:r>
              <a:rPr lang="en-US" sz="1600" b="0" dirty="0" err="1">
                <a:solidFill>
                  <a:schemeClr val="accent1"/>
                </a:solidFill>
                <a:latin typeface="Raleway Medium"/>
              </a:rPr>
              <a:t>borçlar</a:t>
            </a:r>
            <a:r>
              <a:rPr lang="en-US" sz="1600" b="0" dirty="0">
                <a:solidFill>
                  <a:schemeClr val="accent1"/>
                </a:solidFill>
                <a:latin typeface="Raleway Medium"/>
              </a:rPr>
              <a:t>).</a:t>
            </a:r>
            <a:endParaRPr lang="sl-SI" sz="1600" b="0" dirty="0">
              <a:solidFill>
                <a:schemeClr val="accent1"/>
              </a:solidFill>
              <a:latin typeface="Raleway Medium"/>
            </a:endParaRPr>
          </a:p>
          <a:p>
            <a:pPr marL="800100" lvl="1" indent="-342900">
              <a:lnSpc>
                <a:spcPct val="150000"/>
              </a:lnSpc>
              <a:buFont typeface="Arial" panose="020B0604020202020204" pitchFamily="34" charset="0"/>
              <a:buChar char="•"/>
            </a:pPr>
            <a:r>
              <a:rPr lang="en-US" sz="1600" dirty="0">
                <a:latin typeface="Raleway Medium"/>
              </a:rPr>
              <a:t>Uzun </a:t>
            </a:r>
            <a:r>
              <a:rPr lang="en-US" sz="1600" dirty="0" err="1">
                <a:latin typeface="Raleway Medium"/>
              </a:rPr>
              <a:t>Vadeli</a:t>
            </a:r>
            <a:r>
              <a:rPr lang="en-US" sz="1600" dirty="0">
                <a:latin typeface="Raleway Medium"/>
              </a:rPr>
              <a:t> </a:t>
            </a:r>
            <a:r>
              <a:rPr lang="en-US" sz="1600" dirty="0" err="1">
                <a:latin typeface="Raleway Medium"/>
              </a:rPr>
              <a:t>Olmayan</a:t>
            </a:r>
            <a:r>
              <a:rPr lang="en-US" sz="1600" dirty="0">
                <a:latin typeface="Raleway Medium"/>
              </a:rPr>
              <a:t> </a:t>
            </a:r>
            <a:r>
              <a:rPr lang="en-US" sz="1600" dirty="0" err="1">
                <a:latin typeface="Raleway Medium"/>
              </a:rPr>
              <a:t>Yükümlülükler</a:t>
            </a:r>
            <a:r>
              <a:rPr lang="sl-SI" sz="1600" dirty="0">
                <a:latin typeface="Raleway Medium"/>
              </a:rPr>
              <a:t>: </a:t>
            </a:r>
            <a:r>
              <a:rPr lang="en-US" sz="1600" b="0" dirty="0">
                <a:solidFill>
                  <a:schemeClr val="accent1"/>
                </a:solidFill>
                <a:latin typeface="Raleway Medium"/>
              </a:rPr>
              <a:t>Uzun </a:t>
            </a:r>
            <a:r>
              <a:rPr lang="en-US" sz="1600" b="0" dirty="0" err="1">
                <a:solidFill>
                  <a:schemeClr val="accent1"/>
                </a:solidFill>
                <a:latin typeface="Raleway Medium"/>
              </a:rPr>
              <a:t>vadeli</a:t>
            </a:r>
            <a:r>
              <a:rPr lang="en-US" sz="1600" b="0" dirty="0">
                <a:solidFill>
                  <a:schemeClr val="accent1"/>
                </a:solidFill>
                <a:latin typeface="Raleway Medium"/>
              </a:rPr>
              <a:t> </a:t>
            </a:r>
            <a:r>
              <a:rPr lang="en-US" sz="1600" b="0" dirty="0" err="1">
                <a:solidFill>
                  <a:schemeClr val="accent1"/>
                </a:solidFill>
                <a:latin typeface="Raleway Medium"/>
              </a:rPr>
              <a:t>finansal</a:t>
            </a:r>
            <a:r>
              <a:rPr lang="en-US" sz="1600" b="0" dirty="0">
                <a:solidFill>
                  <a:schemeClr val="accent1"/>
                </a:solidFill>
                <a:latin typeface="Raleway Medium"/>
              </a:rPr>
              <a:t> </a:t>
            </a:r>
            <a:r>
              <a:rPr lang="en-US" sz="1600" b="0" dirty="0" err="1">
                <a:solidFill>
                  <a:schemeClr val="accent1"/>
                </a:solidFill>
                <a:latin typeface="Raleway Medium"/>
              </a:rPr>
              <a:t>yükümlülükler</a:t>
            </a:r>
            <a:r>
              <a:rPr lang="en-US" sz="1600" b="0" dirty="0">
                <a:solidFill>
                  <a:schemeClr val="accent1"/>
                </a:solidFill>
                <a:latin typeface="Raleway Medium"/>
              </a:rPr>
              <a:t> (</a:t>
            </a:r>
            <a:r>
              <a:rPr lang="en-US" sz="1600" b="0" dirty="0" err="1">
                <a:solidFill>
                  <a:schemeClr val="accent1"/>
                </a:solidFill>
                <a:latin typeface="Raleway Medium"/>
              </a:rPr>
              <a:t>örneğin</a:t>
            </a:r>
            <a:r>
              <a:rPr lang="en-US" sz="1600" b="0" dirty="0">
                <a:solidFill>
                  <a:schemeClr val="accent1"/>
                </a:solidFill>
                <a:latin typeface="Raleway Medium"/>
              </a:rPr>
              <a:t>, </a:t>
            </a:r>
            <a:r>
              <a:rPr lang="en-US" sz="1600" b="0" dirty="0" err="1">
                <a:solidFill>
                  <a:schemeClr val="accent1"/>
                </a:solidFill>
                <a:latin typeface="Raleway Medium"/>
              </a:rPr>
              <a:t>uzun</a:t>
            </a:r>
            <a:r>
              <a:rPr lang="en-US" sz="1600" b="0" dirty="0">
                <a:solidFill>
                  <a:schemeClr val="accent1"/>
                </a:solidFill>
                <a:latin typeface="Raleway Medium"/>
              </a:rPr>
              <a:t> </a:t>
            </a:r>
            <a:r>
              <a:rPr lang="en-US" sz="1600" b="0" dirty="0" err="1">
                <a:solidFill>
                  <a:schemeClr val="accent1"/>
                </a:solidFill>
                <a:latin typeface="Raleway Medium"/>
              </a:rPr>
              <a:t>vadeli</a:t>
            </a:r>
            <a:r>
              <a:rPr lang="en-US" sz="1600" b="0" dirty="0">
                <a:solidFill>
                  <a:schemeClr val="accent1"/>
                </a:solidFill>
                <a:latin typeface="Raleway Medium"/>
              </a:rPr>
              <a:t> </a:t>
            </a:r>
            <a:r>
              <a:rPr lang="en-US" sz="1600" b="0" dirty="0" err="1">
                <a:solidFill>
                  <a:schemeClr val="accent1"/>
                </a:solidFill>
                <a:latin typeface="Raleway Medium"/>
              </a:rPr>
              <a:t>krediler</a:t>
            </a:r>
            <a:r>
              <a:rPr lang="en-US" sz="1600" b="0" dirty="0">
                <a:solidFill>
                  <a:schemeClr val="accent1"/>
                </a:solidFill>
                <a:latin typeface="Raleway Medium"/>
              </a:rPr>
              <a:t>, </a:t>
            </a:r>
            <a:r>
              <a:rPr lang="en-US" sz="1600" b="0" dirty="0" err="1">
                <a:solidFill>
                  <a:schemeClr val="accent1"/>
                </a:solidFill>
                <a:latin typeface="Raleway Medium"/>
              </a:rPr>
              <a:t>ödenecek</a:t>
            </a:r>
            <a:r>
              <a:rPr lang="en-US" sz="1600" b="0" dirty="0">
                <a:solidFill>
                  <a:schemeClr val="accent1"/>
                </a:solidFill>
                <a:latin typeface="Raleway Medium"/>
              </a:rPr>
              <a:t> </a:t>
            </a:r>
            <a:r>
              <a:rPr lang="en-US" sz="1600" b="0" dirty="0" err="1">
                <a:solidFill>
                  <a:schemeClr val="accent1"/>
                </a:solidFill>
                <a:latin typeface="Raleway Medium"/>
              </a:rPr>
              <a:t>tahviller</a:t>
            </a:r>
            <a:r>
              <a:rPr lang="en-US" sz="1600" b="0" dirty="0">
                <a:solidFill>
                  <a:schemeClr val="accent1"/>
                </a:solidFill>
                <a:latin typeface="Raleway Medium"/>
              </a:rPr>
              <a:t>).</a:t>
            </a:r>
          </a:p>
          <a:p>
            <a:pPr>
              <a:lnSpc>
                <a:spcPct val="150000"/>
              </a:lnSpc>
            </a:pPr>
            <a:r>
              <a:rPr lang="sl-SI" sz="2200" dirty="0">
                <a:solidFill>
                  <a:schemeClr val="accent1"/>
                </a:solidFill>
              </a:rPr>
              <a:t>3.    </a:t>
            </a:r>
            <a:r>
              <a:rPr lang="en-US" sz="2200" dirty="0" err="1">
                <a:solidFill>
                  <a:schemeClr val="accent1"/>
                </a:solidFill>
              </a:rPr>
              <a:t>Özkaynaklar</a:t>
            </a:r>
            <a:r>
              <a:rPr lang="en-US" sz="2200" dirty="0">
                <a:solidFill>
                  <a:schemeClr val="accent1"/>
                </a:solidFill>
              </a:rPr>
              <a:t>: </a:t>
            </a:r>
            <a:r>
              <a:rPr lang="en-US" sz="1600" b="0" dirty="0">
                <a:solidFill>
                  <a:schemeClr val="accent1"/>
                </a:solidFill>
                <a:latin typeface="Raleway Medium"/>
              </a:rPr>
              <a:t>Adi </a:t>
            </a:r>
            <a:r>
              <a:rPr lang="en-US" sz="1600" b="0" dirty="0" err="1">
                <a:solidFill>
                  <a:schemeClr val="accent1"/>
                </a:solidFill>
                <a:latin typeface="Raleway Medium"/>
              </a:rPr>
              <a:t>hisse</a:t>
            </a:r>
            <a:r>
              <a:rPr lang="en-US" sz="1600" b="0" dirty="0">
                <a:solidFill>
                  <a:schemeClr val="accent1"/>
                </a:solidFill>
                <a:latin typeface="Raleway Medium"/>
              </a:rPr>
              <a:t> </a:t>
            </a:r>
            <a:r>
              <a:rPr lang="en-US" sz="1600" b="0" dirty="0" err="1">
                <a:solidFill>
                  <a:schemeClr val="accent1"/>
                </a:solidFill>
                <a:latin typeface="Raleway Medium"/>
              </a:rPr>
              <a:t>senetleri</a:t>
            </a:r>
            <a:r>
              <a:rPr lang="en-US" sz="1600" b="0" dirty="0">
                <a:solidFill>
                  <a:schemeClr val="accent1"/>
                </a:solidFill>
                <a:latin typeface="Raleway Medium"/>
              </a:rPr>
              <a:t>, </a:t>
            </a:r>
            <a:r>
              <a:rPr lang="en-US" sz="1600" b="0" dirty="0" err="1">
                <a:solidFill>
                  <a:schemeClr val="accent1"/>
                </a:solidFill>
                <a:latin typeface="Raleway Medium"/>
              </a:rPr>
              <a:t>geçmiş</a:t>
            </a:r>
            <a:r>
              <a:rPr lang="en-US" sz="1600" b="0" dirty="0">
                <a:solidFill>
                  <a:schemeClr val="accent1"/>
                </a:solidFill>
                <a:latin typeface="Raleway Medium"/>
              </a:rPr>
              <a:t> </a:t>
            </a:r>
            <a:r>
              <a:rPr lang="en-US" sz="1600" b="0" dirty="0" err="1">
                <a:solidFill>
                  <a:schemeClr val="accent1"/>
                </a:solidFill>
                <a:latin typeface="Raleway Medium"/>
              </a:rPr>
              <a:t>yıl</a:t>
            </a:r>
            <a:r>
              <a:rPr lang="en-US" sz="1600" b="0" dirty="0">
                <a:solidFill>
                  <a:schemeClr val="accent1"/>
                </a:solidFill>
                <a:latin typeface="Raleway Medium"/>
              </a:rPr>
              <a:t> </a:t>
            </a:r>
            <a:r>
              <a:rPr lang="en-US" sz="1600" b="0" dirty="0" err="1">
                <a:solidFill>
                  <a:schemeClr val="accent1"/>
                </a:solidFill>
                <a:latin typeface="Raleway Medium"/>
              </a:rPr>
              <a:t>karları</a:t>
            </a:r>
            <a:r>
              <a:rPr lang="en-US" sz="1600" b="0" dirty="0">
                <a:solidFill>
                  <a:schemeClr val="accent1"/>
                </a:solidFill>
                <a:latin typeface="Raleway Medium"/>
              </a:rPr>
              <a:t> </a:t>
            </a:r>
            <a:r>
              <a:rPr lang="en-US" sz="1600" b="0" dirty="0" err="1">
                <a:solidFill>
                  <a:schemeClr val="accent1"/>
                </a:solidFill>
                <a:latin typeface="Raleway Medium"/>
              </a:rPr>
              <a:t>ve</a:t>
            </a:r>
            <a:r>
              <a:rPr lang="en-US" sz="1600" b="0" dirty="0">
                <a:solidFill>
                  <a:schemeClr val="accent1"/>
                </a:solidFill>
                <a:latin typeface="Raleway Medium"/>
              </a:rPr>
              <a:t> </a:t>
            </a:r>
            <a:r>
              <a:rPr lang="en-US" sz="1600" b="0" dirty="0" err="1">
                <a:solidFill>
                  <a:schemeClr val="accent1"/>
                </a:solidFill>
                <a:latin typeface="Raleway Medium"/>
              </a:rPr>
              <a:t>ilave</a:t>
            </a:r>
            <a:r>
              <a:rPr lang="en-US" sz="1600" b="0" dirty="0">
                <a:solidFill>
                  <a:schemeClr val="accent1"/>
                </a:solidFill>
                <a:latin typeface="Raleway Medium"/>
              </a:rPr>
              <a:t> </a:t>
            </a:r>
            <a:r>
              <a:rPr lang="en-US" sz="1600" b="0" dirty="0" err="1">
                <a:solidFill>
                  <a:schemeClr val="accent1"/>
                </a:solidFill>
                <a:latin typeface="Raleway Medium"/>
              </a:rPr>
              <a:t>ödenmiş</a:t>
            </a:r>
            <a:r>
              <a:rPr lang="en-US" sz="1600" b="0" dirty="0">
                <a:solidFill>
                  <a:schemeClr val="accent1"/>
                </a:solidFill>
                <a:latin typeface="Raleway Medium"/>
              </a:rPr>
              <a:t> </a:t>
            </a:r>
            <a:r>
              <a:rPr lang="en-US" sz="1600" b="0" dirty="0" err="1">
                <a:solidFill>
                  <a:schemeClr val="accent1"/>
                </a:solidFill>
                <a:latin typeface="Raleway Medium"/>
              </a:rPr>
              <a:t>sermaye</a:t>
            </a:r>
            <a:endParaRPr lang="en-US" sz="1600" b="0" dirty="0">
              <a:solidFill>
                <a:schemeClr val="accent1"/>
              </a:solidFill>
              <a:latin typeface="Raleway Medium"/>
            </a:endParaRPr>
          </a:p>
          <a:p>
            <a:pPr marL="0" indent="0">
              <a:buNone/>
            </a:pPr>
            <a:endParaRPr lang="en-US" dirty="0"/>
          </a:p>
          <a:p>
            <a:pPr marL="0" indent="0">
              <a:buNone/>
            </a:pPr>
            <a:r>
              <a:rPr lang="en-US" sz="1900" dirty="0" err="1">
                <a:solidFill>
                  <a:schemeClr val="tx2"/>
                </a:solidFill>
              </a:rPr>
              <a:t>Formül</a:t>
            </a:r>
            <a:r>
              <a:rPr lang="en-US" sz="1900" dirty="0">
                <a:solidFill>
                  <a:schemeClr val="tx2"/>
                </a:solidFill>
              </a:rPr>
              <a:t>: </a:t>
            </a:r>
            <a:r>
              <a:rPr lang="en-US" sz="1900" dirty="0" err="1">
                <a:solidFill>
                  <a:schemeClr val="tx2"/>
                </a:solidFill>
              </a:rPr>
              <a:t>Varlıklar</a:t>
            </a:r>
            <a:r>
              <a:rPr lang="en-US" sz="1900" dirty="0">
                <a:solidFill>
                  <a:schemeClr val="tx2"/>
                </a:solidFill>
              </a:rPr>
              <a:t> = </a:t>
            </a:r>
            <a:r>
              <a:rPr lang="en-US" sz="1900" dirty="0" err="1">
                <a:solidFill>
                  <a:schemeClr val="tx2"/>
                </a:solidFill>
              </a:rPr>
              <a:t>Yükümlülükler</a:t>
            </a:r>
            <a:r>
              <a:rPr lang="en-US" sz="1900" dirty="0">
                <a:solidFill>
                  <a:schemeClr val="tx2"/>
                </a:solidFill>
              </a:rPr>
              <a:t> + </a:t>
            </a:r>
            <a:r>
              <a:rPr lang="en-US" sz="1900" dirty="0" err="1">
                <a:solidFill>
                  <a:schemeClr val="tx2"/>
                </a:solidFill>
              </a:rPr>
              <a:t>Özkaynaklar</a:t>
            </a:r>
            <a:endParaRPr lang="en-US" sz="1900" dirty="0">
              <a:solidFill>
                <a:schemeClr val="tx2"/>
              </a:solidFill>
            </a:endParaRPr>
          </a:p>
          <a:p>
            <a:endParaRPr lang="sl-SI" dirty="0"/>
          </a:p>
        </p:txBody>
      </p:sp>
      <p:pic>
        <p:nvPicPr>
          <p:cNvPr id="5" name="Resim 4">
            <a:extLst>
              <a:ext uri="{FF2B5EF4-FFF2-40B4-BE49-F238E27FC236}">
                <a16:creationId xmlns:a16="http://schemas.microsoft.com/office/drawing/2014/main" id="{70C44D63-55CC-6067-3B32-25A4B113F979}"/>
              </a:ext>
            </a:extLst>
          </p:cNvPr>
          <p:cNvPicPr>
            <a:picLocks noChangeAspect="1"/>
          </p:cNvPicPr>
          <p:nvPr/>
        </p:nvPicPr>
        <p:blipFill>
          <a:blip r:embed="rId2"/>
          <a:stretch>
            <a:fillRect/>
          </a:stretch>
        </p:blipFill>
        <p:spPr>
          <a:xfrm>
            <a:off x="143152" y="6005489"/>
            <a:ext cx="1267002" cy="685896"/>
          </a:xfrm>
          <a:prstGeom prst="rect">
            <a:avLst/>
          </a:prstGeom>
        </p:spPr>
      </p:pic>
    </p:spTree>
    <p:extLst>
      <p:ext uri="{BB962C8B-B14F-4D97-AF65-F5344CB8AC3E}">
        <p14:creationId xmlns:p14="http://schemas.microsoft.com/office/powerpoint/2010/main" val="4295065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80">
                                          <p:stCondLst>
                                            <p:cond delay="0"/>
                                          </p:stCondLst>
                                        </p:cTn>
                                        <p:tgtEl>
                                          <p:spTgt spid="3">
                                            <p:txEl>
                                              <p:pRg st="9" end="9"/>
                                            </p:txEl>
                                          </p:spTgt>
                                        </p:tgtEl>
                                      </p:cBhvr>
                                    </p:animEffect>
                                    <p:anim calcmode="lin" valueType="num">
                                      <p:cBhvr>
                                        <p:cTn id="8"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9" end="9"/>
                                            </p:txEl>
                                          </p:spTgt>
                                        </p:tgtEl>
                                      </p:cBhvr>
                                      <p:to x="100000" y="60000"/>
                                    </p:animScale>
                                    <p:animScale>
                                      <p:cBhvr>
                                        <p:cTn id="14" dur="166" decel="50000">
                                          <p:stCondLst>
                                            <p:cond delay="676"/>
                                          </p:stCondLst>
                                        </p:cTn>
                                        <p:tgtEl>
                                          <p:spTgt spid="3">
                                            <p:txEl>
                                              <p:pRg st="9" end="9"/>
                                            </p:txEl>
                                          </p:spTgt>
                                        </p:tgtEl>
                                      </p:cBhvr>
                                      <p:to x="100000" y="100000"/>
                                    </p:animScale>
                                    <p:animScale>
                                      <p:cBhvr>
                                        <p:cTn id="15" dur="26">
                                          <p:stCondLst>
                                            <p:cond delay="1312"/>
                                          </p:stCondLst>
                                        </p:cTn>
                                        <p:tgtEl>
                                          <p:spTgt spid="3">
                                            <p:txEl>
                                              <p:pRg st="9" end="9"/>
                                            </p:txEl>
                                          </p:spTgt>
                                        </p:tgtEl>
                                      </p:cBhvr>
                                      <p:to x="100000" y="80000"/>
                                    </p:animScale>
                                    <p:animScale>
                                      <p:cBhvr>
                                        <p:cTn id="16" dur="166" decel="50000">
                                          <p:stCondLst>
                                            <p:cond delay="1338"/>
                                          </p:stCondLst>
                                        </p:cTn>
                                        <p:tgtEl>
                                          <p:spTgt spid="3">
                                            <p:txEl>
                                              <p:pRg st="9" end="9"/>
                                            </p:txEl>
                                          </p:spTgt>
                                        </p:tgtEl>
                                      </p:cBhvr>
                                      <p:to x="100000" y="100000"/>
                                    </p:animScale>
                                    <p:animScale>
                                      <p:cBhvr>
                                        <p:cTn id="17" dur="26">
                                          <p:stCondLst>
                                            <p:cond delay="1642"/>
                                          </p:stCondLst>
                                        </p:cTn>
                                        <p:tgtEl>
                                          <p:spTgt spid="3">
                                            <p:txEl>
                                              <p:pRg st="9" end="9"/>
                                            </p:txEl>
                                          </p:spTgt>
                                        </p:tgtEl>
                                      </p:cBhvr>
                                      <p:to x="100000" y="90000"/>
                                    </p:animScale>
                                    <p:animScale>
                                      <p:cBhvr>
                                        <p:cTn id="18" dur="166" decel="50000">
                                          <p:stCondLst>
                                            <p:cond delay="1668"/>
                                          </p:stCondLst>
                                        </p:cTn>
                                        <p:tgtEl>
                                          <p:spTgt spid="3">
                                            <p:txEl>
                                              <p:pRg st="9" end="9"/>
                                            </p:txEl>
                                          </p:spTgt>
                                        </p:tgtEl>
                                      </p:cBhvr>
                                      <p:to x="100000" y="100000"/>
                                    </p:animScale>
                                    <p:animScale>
                                      <p:cBhvr>
                                        <p:cTn id="19" dur="26">
                                          <p:stCondLst>
                                            <p:cond delay="1808"/>
                                          </p:stCondLst>
                                        </p:cTn>
                                        <p:tgtEl>
                                          <p:spTgt spid="3">
                                            <p:txEl>
                                              <p:pRg st="9" end="9"/>
                                            </p:txEl>
                                          </p:spTgt>
                                        </p:tgtEl>
                                      </p:cBhvr>
                                      <p:to x="100000" y="95000"/>
                                    </p:animScale>
                                    <p:animScale>
                                      <p:cBhvr>
                                        <p:cTn id="20"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10251" y="123986"/>
            <a:ext cx="10515600" cy="1325563"/>
          </a:xfrm>
        </p:spPr>
        <p:txBody>
          <a:bodyPr/>
          <a:lstStyle/>
          <a:p>
            <a:r>
              <a:rPr lang="sl-SI" sz="3400" err="1"/>
              <a:t>Gelir Tablosu</a:t>
            </a:r>
          </a:p>
        </p:txBody>
      </p:sp>
      <p:sp>
        <p:nvSpPr>
          <p:cNvPr id="3" name="Content Placeholder 2">
            <a:extLst>
              <a:ext uri="{FF2B5EF4-FFF2-40B4-BE49-F238E27FC236}">
                <a16:creationId xmlns:a16="http://schemas.microsoft.com/office/drawing/2014/main" id="{CA10C921-5AC7-5D1E-B3B8-6A18777A3461}"/>
              </a:ext>
            </a:extLst>
          </p:cNvPr>
          <p:cNvSpPr>
            <a:spLocks noGrp="1"/>
          </p:cNvSpPr>
          <p:nvPr>
            <p:ph idx="1"/>
          </p:nvPr>
        </p:nvSpPr>
        <p:spPr>
          <a:xfrm>
            <a:off x="715108" y="1253331"/>
            <a:ext cx="10515600" cy="4351338"/>
          </a:xfrm>
        </p:spPr>
        <p:txBody>
          <a:bodyPr vert="horz" lIns="91440" tIns="45720" rIns="91440" bIns="45720" rtlCol="0" anchor="t">
            <a:noAutofit/>
          </a:bodyPr>
          <a:lstStyle/>
          <a:p>
            <a:pPr marL="0" indent="0">
              <a:lnSpc>
                <a:spcPct val="160000"/>
              </a:lnSpc>
              <a:buNone/>
            </a:pPr>
            <a:r>
              <a:rPr lang="en-US" sz="1600"/>
              <a:t>Tanım: </a:t>
            </a:r>
            <a:r>
              <a:rPr lang="en-US" sz="1600" b="0">
                <a:solidFill>
                  <a:schemeClr val="accent1"/>
                </a:solidFill>
              </a:rPr>
              <a:t>Bir şirketin belirli bir dönemdeki gelir ve giderlerini gösteren ve net kar veya zararla sonuçlanan mali tablo. Şirketin operasyonel verimliliği hakkında bilgi sağlar.</a:t>
            </a:r>
            <a:endParaRPr lang="sl-SI" sz="1600" b="0">
              <a:solidFill>
                <a:schemeClr val="accent1"/>
              </a:solidFill>
            </a:endParaRPr>
          </a:p>
          <a:p>
            <a:pPr marL="685800" indent="-342900">
              <a:lnSpc>
                <a:spcPct val="160000"/>
              </a:lnSpc>
              <a:buChar char="•"/>
            </a:pPr>
            <a:r>
              <a:rPr lang="en-US" sz="1600">
                <a:solidFill>
                  <a:schemeClr val="accent1"/>
                </a:solidFill>
              </a:rPr>
              <a:t>Gelirler/Satışlar: </a:t>
            </a:r>
            <a:r>
              <a:rPr lang="en-US" sz="1600" b="0">
                <a:solidFill>
                  <a:schemeClr val="accent1"/>
                </a:solidFill>
              </a:rPr>
              <a:t>Mal veya hizmet satışından elde edilen toplam gelir.</a:t>
            </a:r>
          </a:p>
          <a:p>
            <a:pPr marL="685800" indent="-342900">
              <a:lnSpc>
                <a:spcPct val="160000"/>
              </a:lnSpc>
              <a:buChar char="•"/>
            </a:pPr>
            <a:r>
              <a:rPr lang="en-US" sz="1600">
                <a:solidFill>
                  <a:schemeClr val="accent1"/>
                </a:solidFill>
              </a:rPr>
              <a:t>Satılan Malların Maliyeti (COGS): </a:t>
            </a:r>
            <a:r>
              <a:rPr lang="en-US" sz="1600" b="0">
                <a:solidFill>
                  <a:schemeClr val="accent1"/>
                </a:solidFill>
              </a:rPr>
              <a:t>Satılan malların üretimine atfedilebilen doğrudan maliyetler.</a:t>
            </a:r>
          </a:p>
          <a:p>
            <a:pPr marL="685800" indent="-342900">
              <a:lnSpc>
                <a:spcPct val="160000"/>
              </a:lnSpc>
              <a:buChar char="•"/>
            </a:pPr>
            <a:r>
              <a:rPr lang="en-US" sz="1600">
                <a:solidFill>
                  <a:schemeClr val="accent1"/>
                </a:solidFill>
              </a:rPr>
              <a:t>Brüt Kâr: </a:t>
            </a:r>
            <a:r>
              <a:rPr lang="en-US" sz="1600" b="0">
                <a:solidFill>
                  <a:schemeClr val="accent1"/>
                </a:solidFill>
              </a:rPr>
              <a:t>Gelirler eksi COGS.</a:t>
            </a:r>
          </a:p>
          <a:p>
            <a:pPr marL="685800" indent="-342900">
              <a:lnSpc>
                <a:spcPct val="160000"/>
              </a:lnSpc>
              <a:buChar char="•"/>
            </a:pPr>
            <a:r>
              <a:rPr lang="en-US" sz="1600">
                <a:solidFill>
                  <a:schemeClr val="accent1"/>
                </a:solidFill>
              </a:rPr>
              <a:t>İşletme Giderleri: </a:t>
            </a:r>
            <a:r>
              <a:rPr lang="en-US" sz="1600" b="0">
                <a:solidFill>
                  <a:schemeClr val="accent1"/>
                </a:solidFill>
              </a:rPr>
              <a:t>Düzenli ticari faaliyetler sırasında ortaya çıkan giderler (ör. maaşlar, kira, kamu hizmetleri).</a:t>
            </a:r>
          </a:p>
          <a:p>
            <a:pPr marL="685800" indent="-342900">
              <a:lnSpc>
                <a:spcPct val="160000"/>
              </a:lnSpc>
              <a:buChar char="•"/>
            </a:pPr>
            <a:r>
              <a:rPr lang="en-US" sz="1600">
                <a:solidFill>
                  <a:schemeClr val="accent1"/>
                </a:solidFill>
              </a:rPr>
              <a:t>Faaliyet Geliri: </a:t>
            </a:r>
            <a:r>
              <a:rPr lang="en-US" sz="1600" b="0">
                <a:solidFill>
                  <a:schemeClr val="accent1"/>
                </a:solidFill>
              </a:rPr>
              <a:t>Brüt kâr eksi işletme giderleri.</a:t>
            </a:r>
          </a:p>
          <a:p>
            <a:pPr marL="685800" indent="-342900">
              <a:lnSpc>
                <a:spcPct val="160000"/>
              </a:lnSpc>
              <a:buChar char="•"/>
            </a:pPr>
            <a:r>
              <a:rPr lang="en-US" sz="1600">
                <a:solidFill>
                  <a:schemeClr val="accent1"/>
                </a:solidFill>
              </a:rPr>
              <a:t>Net Kar/Zarar: </a:t>
            </a:r>
            <a:r>
              <a:rPr lang="en-US" sz="1600" b="0">
                <a:solidFill>
                  <a:schemeClr val="accent1"/>
                </a:solidFill>
              </a:rPr>
              <a:t>Gelirlerden tüm giderler düşüldükten sonraki nihai kar veya zarar.</a:t>
            </a:r>
          </a:p>
          <a:p>
            <a:pPr marL="0" indent="0">
              <a:buNone/>
            </a:pPr>
            <a:endParaRPr lang="sl-SI" sz="2200" b="0">
              <a:solidFill>
                <a:schemeClr val="accent1"/>
              </a:solidFill>
            </a:endParaRPr>
          </a:p>
        </p:txBody>
      </p:sp>
      <p:pic>
        <p:nvPicPr>
          <p:cNvPr id="5" name="Resim 4">
            <a:extLst>
              <a:ext uri="{FF2B5EF4-FFF2-40B4-BE49-F238E27FC236}">
                <a16:creationId xmlns:a16="http://schemas.microsoft.com/office/drawing/2014/main" id="{6ABBFAED-FE69-AF0B-7F77-A77976F43629}"/>
              </a:ext>
            </a:extLst>
          </p:cNvPr>
          <p:cNvPicPr>
            <a:picLocks noChangeAspect="1"/>
          </p:cNvPicPr>
          <p:nvPr/>
        </p:nvPicPr>
        <p:blipFill>
          <a:blip r:embed="rId2"/>
          <a:stretch>
            <a:fillRect/>
          </a:stretch>
        </p:blipFill>
        <p:spPr>
          <a:xfrm>
            <a:off x="195906" y="6048118"/>
            <a:ext cx="1267002" cy="685896"/>
          </a:xfrm>
          <a:prstGeom prst="rect">
            <a:avLst/>
          </a:prstGeom>
        </p:spPr>
      </p:pic>
    </p:spTree>
    <p:extLst>
      <p:ext uri="{BB962C8B-B14F-4D97-AF65-F5344CB8AC3E}">
        <p14:creationId xmlns:p14="http://schemas.microsoft.com/office/powerpoint/2010/main" val="801064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932145" y="-217"/>
            <a:ext cx="10515600" cy="1325563"/>
          </a:xfrm>
        </p:spPr>
        <p:txBody>
          <a:bodyPr/>
          <a:lstStyle/>
          <a:p>
            <a:r>
              <a:rPr lang="sl-SI" sz="3400" err="1"/>
              <a:t>Nakit Akış Tablosu</a:t>
            </a:r>
            <a:endParaRPr lang="sl-SI" sz="3400"/>
          </a:p>
        </p:txBody>
      </p:sp>
      <p:sp>
        <p:nvSpPr>
          <p:cNvPr id="3" name="Content Placeholder 2">
            <a:extLst>
              <a:ext uri="{FF2B5EF4-FFF2-40B4-BE49-F238E27FC236}">
                <a16:creationId xmlns:a16="http://schemas.microsoft.com/office/drawing/2014/main" id="{27445BE8-5632-3E37-AC86-4F4C598EB205}"/>
              </a:ext>
            </a:extLst>
          </p:cNvPr>
          <p:cNvSpPr>
            <a:spLocks noGrp="1"/>
          </p:cNvSpPr>
          <p:nvPr>
            <p:ph idx="1"/>
          </p:nvPr>
        </p:nvSpPr>
        <p:spPr>
          <a:xfrm>
            <a:off x="945970" y="1571127"/>
            <a:ext cx="10515600" cy="4351338"/>
          </a:xfrm>
        </p:spPr>
        <p:txBody>
          <a:bodyPr vert="horz" lIns="91440" tIns="45720" rIns="91440" bIns="45720" rtlCol="0" anchor="t">
            <a:normAutofit fontScale="92500"/>
          </a:bodyPr>
          <a:lstStyle/>
          <a:p>
            <a:pPr marL="0" indent="0">
              <a:lnSpc>
                <a:spcPct val="160000"/>
              </a:lnSpc>
              <a:buNone/>
            </a:pPr>
            <a:r>
              <a:rPr lang="en-US" sz="1600"/>
              <a:t>Tanım: </a:t>
            </a:r>
            <a:r>
              <a:rPr lang="en-US" sz="1600" b="0">
                <a:solidFill>
                  <a:schemeClr val="accent1"/>
                </a:solidFill>
              </a:rPr>
              <a:t>Bir şirketin belirli bir dönem boyunca işletme, yatırım ve finansman faaliyetlerinden elde ettiği tüm nakit giriş ve çıkışlarına ilişkin toplu veri sağlayan mali tablo.</a:t>
            </a:r>
          </a:p>
          <a:p>
            <a:pPr marL="0" indent="0">
              <a:lnSpc>
                <a:spcPct val="160000"/>
              </a:lnSpc>
              <a:buNone/>
            </a:pPr>
            <a:r>
              <a:rPr lang="en-US" sz="1600"/>
              <a:t>Bileşenler:</a:t>
            </a:r>
          </a:p>
          <a:p>
            <a:pPr marL="457200" indent="-457200">
              <a:lnSpc>
                <a:spcPct val="160000"/>
              </a:lnSpc>
              <a:buFont typeface="Arial" panose="020B0604020202020204" pitchFamily="34" charset="0"/>
              <a:buChar char="•"/>
            </a:pPr>
            <a:r>
              <a:rPr lang="en-US" sz="1600">
                <a:solidFill>
                  <a:schemeClr val="accent1"/>
                </a:solidFill>
              </a:rPr>
              <a:t>İşletme Faaliyetleri: </a:t>
            </a:r>
            <a:r>
              <a:rPr lang="en-US" sz="1600" b="0">
                <a:solidFill>
                  <a:schemeClr val="accent1"/>
                </a:solidFill>
              </a:rPr>
              <a:t>Mal ve hizmet satışları gibi birincil ticari faaliyetlerden elde edilen nakit akışları.</a:t>
            </a:r>
          </a:p>
          <a:p>
            <a:pPr marL="457200" indent="-457200">
              <a:lnSpc>
                <a:spcPct val="160000"/>
              </a:lnSpc>
              <a:buFont typeface="Arial" panose="020B0604020202020204" pitchFamily="34" charset="0"/>
              <a:buChar char="•"/>
            </a:pPr>
            <a:r>
              <a:rPr lang="en-US" sz="1600">
                <a:solidFill>
                  <a:schemeClr val="accent1"/>
                </a:solidFill>
              </a:rPr>
              <a:t>Yatırım Faaliyetleri: </a:t>
            </a:r>
            <a:r>
              <a:rPr lang="en-US" sz="1600" b="0">
                <a:solidFill>
                  <a:schemeClr val="accent1"/>
                </a:solidFill>
              </a:rPr>
              <a:t>Uzun vadeli varlıkların ve yatırımların alımından ve satımından kaynaklanan nakit akışlarıdır.</a:t>
            </a:r>
          </a:p>
          <a:p>
            <a:pPr marL="457200" indent="-457200">
              <a:lnSpc>
                <a:spcPct val="160000"/>
              </a:lnSpc>
              <a:buFont typeface="Arial" panose="020B0604020202020204" pitchFamily="34" charset="0"/>
              <a:buChar char="•"/>
            </a:pPr>
            <a:r>
              <a:rPr lang="en-US" sz="1600">
                <a:solidFill>
                  <a:schemeClr val="accent1"/>
                </a:solidFill>
              </a:rPr>
              <a:t>Finansman Faaliyetleri: </a:t>
            </a:r>
            <a:r>
              <a:rPr lang="en-US" sz="1600" b="0">
                <a:solidFill>
                  <a:schemeClr val="accent1"/>
                </a:solidFill>
              </a:rPr>
              <a:t>Banka kredilerinin alınması ve geri ödenmesi, hisse senedi ihracı ve geri alımı ve temettü ödemeleri ile ilgili nakit akışları.</a:t>
            </a:r>
            <a:endParaRPr lang="sl-SI" sz="1600" b="0">
              <a:solidFill>
                <a:schemeClr val="accent1"/>
              </a:solidFill>
            </a:endParaRPr>
          </a:p>
          <a:p>
            <a:pPr marL="457200" indent="-457200">
              <a:lnSpc>
                <a:spcPct val="160000"/>
              </a:lnSpc>
              <a:buFont typeface="Arial" panose="020B0604020202020204" pitchFamily="34" charset="0"/>
              <a:buChar char="•"/>
            </a:pPr>
            <a:r>
              <a:rPr lang="en-US" sz="1600">
                <a:solidFill>
                  <a:schemeClr val="accent1"/>
                </a:solidFill>
              </a:rPr>
              <a:t>Önemlilik: Likidite </a:t>
            </a:r>
            <a:r>
              <a:rPr lang="en-US" sz="1600" b="0">
                <a:solidFill>
                  <a:schemeClr val="accent1"/>
                </a:solidFill>
              </a:rPr>
              <a:t>ve </a:t>
            </a:r>
            <a:r>
              <a:rPr lang="en-US" sz="1600">
                <a:solidFill>
                  <a:schemeClr val="accent1"/>
                </a:solidFill>
              </a:rPr>
              <a:t>ödeme gücünü </a:t>
            </a:r>
            <a:r>
              <a:rPr lang="en-US" sz="1600" b="0">
                <a:solidFill>
                  <a:schemeClr val="accent1"/>
                </a:solidFill>
              </a:rPr>
              <a:t>gösterir ve şirketin finansal sağlığının ve nakit yaratma kabiliyetinin değerlendirilmesine yardımcı olur.</a:t>
            </a:r>
          </a:p>
          <a:p>
            <a:endParaRPr lang="sl-SI" sz="1600"/>
          </a:p>
        </p:txBody>
      </p:sp>
      <p:pic>
        <p:nvPicPr>
          <p:cNvPr id="5" name="Resim 4">
            <a:extLst>
              <a:ext uri="{FF2B5EF4-FFF2-40B4-BE49-F238E27FC236}">
                <a16:creationId xmlns:a16="http://schemas.microsoft.com/office/drawing/2014/main" id="{0DB3BEDB-4AA5-CBAF-C85D-FC544C8C7548}"/>
              </a:ext>
            </a:extLst>
          </p:cNvPr>
          <p:cNvPicPr>
            <a:picLocks noChangeAspect="1"/>
          </p:cNvPicPr>
          <p:nvPr/>
        </p:nvPicPr>
        <p:blipFill>
          <a:blip r:embed="rId2"/>
          <a:stretch>
            <a:fillRect/>
          </a:stretch>
        </p:blipFill>
        <p:spPr>
          <a:xfrm>
            <a:off x="195906" y="5966427"/>
            <a:ext cx="1267002" cy="685896"/>
          </a:xfrm>
          <a:prstGeom prst="rect">
            <a:avLst/>
          </a:prstGeom>
        </p:spPr>
      </p:pic>
    </p:spTree>
    <p:extLst>
      <p:ext uri="{BB962C8B-B14F-4D97-AF65-F5344CB8AC3E}">
        <p14:creationId xmlns:p14="http://schemas.microsoft.com/office/powerpoint/2010/main" val="3112084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6.0.33"/>
  <p:tag name="AS_OS" val="Microsoft Windows NT 10.0.20348.0"/>
  <p:tag name="AS_RELEASE_DATE" val="2024.11.14"/>
  <p:tag name="AS_TITLE" val="Aspose.Slides for .NET6"/>
  <p:tag name="AS_VERSION" val="24.11"/>
</p:tagLst>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Raleway SemiBold"/>
        <a:cs typeface="Arial"/>
      </a:majorFont>
      <a:minorFont>
        <a:latin typeface="Raleway"/>
        <a:ea typeface="Raleway"/>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256EF9C0-A952-4243-A810-E859438CF0C4}"/>
</file>

<file path=docProps/app.xml><?xml version="1.0" encoding="utf-8"?>
<Properties xmlns="http://schemas.openxmlformats.org/officeDocument/2006/extended-properties" xmlns:vt="http://schemas.openxmlformats.org/officeDocument/2006/docPropsVTypes">
  <Template>FEM-Up_Template_PPT (1) (3)</Template>
  <TotalTime>36</TotalTime>
  <Words>5740</Words>
  <Application>Microsoft Office PowerPoint</Application>
  <PresentationFormat>Geniş ekran</PresentationFormat>
  <Paragraphs>440</Paragraphs>
  <Slides>50</Slides>
  <Notes>0</Notes>
  <HiddenSlides>0</HiddenSlides>
  <MMClips>9</MMClips>
  <ScaleCrop>false</ScaleCrop>
  <HeadingPairs>
    <vt:vector size="8" baseType="variant">
      <vt:variant>
        <vt:lpstr>Kullanılan Yazı Tipleri</vt:lpstr>
      </vt:variant>
      <vt:variant>
        <vt:i4>8</vt:i4>
      </vt:variant>
      <vt:variant>
        <vt:lpstr>Tema</vt:lpstr>
      </vt:variant>
      <vt:variant>
        <vt:i4>1</vt:i4>
      </vt:variant>
      <vt:variant>
        <vt:lpstr>Eklenmiş OLE Hizmet Programları</vt:lpstr>
      </vt:variant>
      <vt:variant>
        <vt:i4>1</vt:i4>
      </vt:variant>
      <vt:variant>
        <vt:lpstr>Slayt Başlıkları</vt:lpstr>
      </vt:variant>
      <vt:variant>
        <vt:i4>50</vt:i4>
      </vt:variant>
    </vt:vector>
  </HeadingPairs>
  <TitlesOfParts>
    <vt:vector size="60" baseType="lpstr">
      <vt:lpstr>Aptos</vt:lpstr>
      <vt:lpstr>Arial</vt:lpstr>
      <vt:lpstr>Courier New</vt:lpstr>
      <vt:lpstr>Raleway</vt:lpstr>
      <vt:lpstr>Raleway Medium</vt:lpstr>
      <vt:lpstr>Raleway SemiBold</vt:lpstr>
      <vt:lpstr>Segoe UI</vt:lpstr>
      <vt:lpstr>TT Firs Neue</vt:lpstr>
      <vt:lpstr>Tema de Office</vt:lpstr>
      <vt:lpstr>Document</vt:lpstr>
      <vt:lpstr>Mali Yönetim ve Finansman</vt:lpstr>
      <vt:lpstr>Bu ünitenin amacı</vt:lpstr>
      <vt:lpstr>Bu ünitenin öğrenme çıktıları</vt:lpstr>
      <vt:lpstr>1°: Finansal tabloları ve analizlerini anlamak</vt:lpstr>
      <vt:lpstr>Finansal tablo türleri</vt:lpstr>
      <vt:lpstr>Finansal tablo kullanıcıları kimlerdir?</vt:lpstr>
      <vt:lpstr>Bilanço</vt:lpstr>
      <vt:lpstr>Gelir Tablosu</vt:lpstr>
      <vt:lpstr>Nakit Akış Tablosu</vt:lpstr>
      <vt:lpstr>Özkaynak Değişim Tablosu</vt:lpstr>
      <vt:lpstr>Finansal tabloları okuma ve yorumlama</vt:lpstr>
      <vt:lpstr>Ortak terminoloji</vt:lpstr>
      <vt:lpstr>Ödev 1° </vt:lpstr>
      <vt:lpstr>Ödev 2° </vt:lpstr>
      <vt:lpstr>PowerPoint Sunusu</vt:lpstr>
      <vt:lpstr>2°: İşletmeniz için finansman seçeneklerini keşfetmek </vt:lpstr>
      <vt:lpstr>Giriş</vt:lpstr>
      <vt:lpstr>Hibeler</vt:lpstr>
      <vt:lpstr>Başvuru süreci</vt:lpstr>
      <vt:lpstr>Teklif hazırlayın</vt:lpstr>
      <vt:lpstr>Kadınlara yönelik hibe vakıfları</vt:lpstr>
      <vt:lpstr>Krediler</vt:lpstr>
      <vt:lpstr>AB'de kadın girişimcilere yönelik krediler</vt:lpstr>
      <vt:lpstr>Kitlesel fonlama: Hayalleri gerçeğe dönüştürmek</vt:lpstr>
      <vt:lpstr>Başarılı bir kampanya için ipuçları </vt:lpstr>
      <vt:lpstr>Melek Yatırımcılar </vt:lpstr>
      <vt:lpstr>Risk Sermayesi Girişimleri</vt:lpstr>
      <vt:lpstr>Finansman ararken dikkat edilmesi gereken yasal ve düzenleyici hususlar</vt:lpstr>
      <vt:lpstr>Sürekli uyumluluk ve IP koruması</vt:lpstr>
      <vt:lpstr>PowerPoint Sunusu</vt:lpstr>
      <vt:lpstr>3°: Sahada ustalaşmak</vt:lpstr>
      <vt:lpstr>Giriş</vt:lpstr>
      <vt:lpstr>Sunumunuzu hazırlama</vt:lpstr>
      <vt:lpstr>Asansör konuşması</vt:lpstr>
      <vt:lpstr>PowerPoint Sunusu</vt:lpstr>
      <vt:lpstr>Pitch Deck</vt:lpstr>
      <vt:lpstr>Pitch Deck'in Yapısı</vt:lpstr>
      <vt:lpstr>Pitch Deck'in Yapısı</vt:lpstr>
      <vt:lpstr>Dahil edilecek kilit bilgiler</vt:lpstr>
      <vt:lpstr>Atış hakkında eğlenceli gerçekler</vt:lpstr>
      <vt:lpstr>Sunum ve satış için faydalı araçlar</vt:lpstr>
      <vt:lpstr>PowerPoint Sunusu</vt:lpstr>
      <vt:lpstr>PowerPoint Sunusu</vt:lpstr>
      <vt:lpstr>Bu üniteyi oluşturmak için kullanılan kaynaklar </vt:lpstr>
      <vt:lpstr>PowerPoint Sunusu</vt:lpstr>
      <vt:lpstr>PowerPoint Sunusu</vt:lpstr>
      <vt:lpstr>PowerPoint Sunusu</vt:lpstr>
      <vt:lpstr>Daha fazlasını keşfedin</vt:lpstr>
      <vt:lpstr>PowerPoint Sunusu</vt:lpstr>
      <vt:lpstr>Fem-Up Ortakları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docId:CDBE1C74840EFC478C5F5A38E5BC52EF</cp:keywords>
  <cp:lastModifiedBy>Ezgi Ünal</cp:lastModifiedBy>
  <cp:revision>787</cp:revision>
  <dcterms:created xsi:type="dcterms:W3CDTF">2023-12-21T13:42:43Z</dcterms:created>
  <dcterms:modified xsi:type="dcterms:W3CDTF">2025-07-22T14:29:43Z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